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_rels/notesSlide1.xml.rels" ContentType="application/vnd.openxmlformats-package.relationships+xml"/>
  <Override PartName="/ppt/notesSlides/_rels/notesSlide2.xml.rels" ContentType="application/vnd.openxmlformats-package.relationships+xml"/>
  <Override PartName="/ppt/notesSlides/_rels/notesSlide3.xml.rels" ContentType="application/vnd.openxmlformats-package.relationships+xml"/>
  <Override PartName="/ppt/notesSlides/_rels/notesSlide4.xml.rels" ContentType="application/vnd.openxmlformats-package.relationships+xml"/>
  <Override PartName="/ppt/notesSlides/_rels/notesSlide5.xml.rels" ContentType="application/vnd.openxmlformats-package.relationships+xml"/>
  <Override PartName="/ppt/notesSlides/_rels/notesSlide6.xml.rels" ContentType="application/vnd.openxmlformats-package.relationships+xml"/>
  <Override PartName="/ppt/notesSlides/_rels/notesSlide7.xml.rels" ContentType="application/vnd.openxmlformats-package.relationships+xml"/>
  <Override PartName="/ppt/notesSlides/_rels/notesSlide8.xml.rels" ContentType="application/vnd.openxmlformats-package.relationships+xml"/>
  <Override PartName="/ppt/notesSlides/_rels/notesSlide9.xml.rels" ContentType="application/vnd.openxmlformats-package.relationships+xml"/>
  <Override PartName="/ppt/notesSlides/_rels/notesSlide10.xml.rels" ContentType="application/vnd.openxmlformats-package.relationships+xml"/>
  <Override PartName="/ppt/notesSlides/_rels/notesSlide11.xml.rels" ContentType="application/vnd.openxmlformats-package.relationships+xml"/>
  <Override PartName="/ppt/notesSlides/_rels/notesSlide12.xml.rels" ContentType="application/vnd.openxmlformats-package.relationships+xml"/>
  <Override PartName="/ppt/notesSlides/_rels/notesSlide13.xml.rels" ContentType="application/vnd.openxmlformats-package.relationships+xml"/>
  <Override PartName="/ppt/notesSlides/_rels/notesSlide14.xml.rels" ContentType="application/vnd.openxmlformats-package.relationships+xml"/>
  <Override PartName="/ppt/notesSlides/_rels/notesSlide15.xml.rels" ContentType="application/vnd.openxmlformats-package.relationships+xml"/>
  <Override PartName="/ppt/notesSlides/_rels/notesSlide16.xml.rels" ContentType="application/vnd.openxmlformats-package.relationships+xml"/>
  <Override PartName="/ppt/notesSlides/_rels/notesSlide17.xml.rels" ContentType="application/vnd.openxmlformats-package.relationships+xml"/>
  <Override PartName="/ppt/notesSlides/_rels/notesSlide18.xml.rels" ContentType="application/vnd.openxmlformats-package.relationships+xml"/>
  <Override PartName="/ppt/notesSlides/_rels/notesSlide19.xml.rels" ContentType="application/vnd.openxmlformats-package.relationships+xml"/>
  <Override PartName="/ppt/notesSlides/_rels/notesSlide20.xml.rels" ContentType="application/vnd.openxmlformats-package.relationships+xml"/>
  <Override PartName="/ppt/notesSlides/_rels/notesSlide21.xml.rels" ContentType="application/vnd.openxmlformats-package.relationships+xml"/>
  <Override PartName="/ppt/notesSlides/_rels/notesSlide22.xml.rels" ContentType="application/vnd.openxmlformats-package.relationships+xml"/>
  <Override PartName="/ppt/notesSlides/_rels/notesSlide23.xml.rels" ContentType="application/vnd.openxmlformats-package.relationships+xml"/>
  <Override PartName="/ppt/notesSlides/_rels/notesSlide24.xml.rels" ContentType="application/vnd.openxmlformats-package.relationships+xml"/>
  <Override PartName="/ppt/notesSlides/_rels/notesSlide25.xml.rels" ContentType="application/vnd.openxmlformats-package.relationships+xml"/>
  <Override PartName="/ppt/notesSlides/_rels/notesSlide26.xml.rels" ContentType="application/vnd.openxmlformats-package.relationships+xml"/>
  <Override PartName="/ppt/notesSlides/_rels/notesSlide27.xml.rels" ContentType="application/vnd.openxmlformats-package.relationships+xml"/>
  <Override PartName="/ppt/notesSlides/_rels/notesSlide28.xml.rels" ContentType="application/vnd.openxmlformats-package.relationships+xml"/>
  <Override PartName="/ppt/notesSlides/_rels/notesSlide29.xml.rels" ContentType="application/vnd.openxmlformats-package.relationships+xml"/>
  <Override PartName="/ppt/notesSlides/_rels/notesSlide30.xml.rels" ContentType="application/vnd.openxmlformats-package.relationships+xml"/>
  <Override PartName="/ppt/notesSlides/_rels/notesSlide31.xml.rels" ContentType="application/vnd.openxmlformats-package.relationships+xml"/>
  <Override PartName="/ppt/notesSlides/_rels/notesSlide32.xml.rels" ContentType="application/vnd.openxmlformats-package.relationships+xml"/>
  <Override PartName="/ppt/notesSlides/_rels/notesSlide33.xml.rels" ContentType="application/vnd.openxmlformats-package.relationships+xml"/>
  <Override PartName="/ppt/notesSlides/_rels/notesSlide34.xml.rels" ContentType="application/vnd.openxmlformats-package.relationships+xml"/>
  <Override PartName="/ppt/notesSlides/_rels/notesSlide35.xml.rels" ContentType="application/vnd.openxmlformats-package.relationships+xml"/>
  <Override PartName="/ppt/notesSlides/_rels/notesSlide36.xml.rels" ContentType="application/vnd.openxmlformats-package.relationships+xml"/>
  <Override PartName="/ppt/notesSlides/_rels/notesSlide37.xml.rels" ContentType="application/vnd.openxmlformats-package.relationships+xml"/>
  <Override PartName="/ppt/notesSlides/_rels/notesSlide38.xml.rels" ContentType="application/vnd.openxmlformats-package.relationship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media/image57.png" ContentType="image/png"/>
  <Override PartName="/ppt/media/image1.png" ContentType="image/png"/>
  <Override PartName="/ppt/media/image58.png" ContentType="image/png"/>
  <Override PartName="/ppt/media/image2.png" ContentType="image/png"/>
  <Override PartName="/ppt/media/image59.png" ContentType="image/png"/>
  <Override PartName="/ppt/media/image3.png" ContentType="image/png"/>
  <Override PartName="/ppt/media/image4.png" ContentType="image/png"/>
  <Override PartName="/ppt/media/image70.png" ContentType="image/png"/>
  <Override PartName="/ppt/media/image71.png" ContentType="image/png"/>
  <Override PartName="/ppt/media/image5.png" ContentType="image/png"/>
  <Override PartName="/ppt/media/image72.png" ContentType="image/png"/>
  <Override PartName="/ppt/media/image6.png" ContentType="image/png"/>
  <Override PartName="/ppt/media/image73.png" ContentType="image/png"/>
  <Override PartName="/ppt/media/image7.png" ContentType="image/png"/>
  <Override PartName="/ppt/media/image8.png" ContentType="image/png"/>
  <Override PartName="/ppt/media/image75.png" ContentType="image/png"/>
  <Override PartName="/ppt/media/image9.png" ContentType="image/png"/>
  <Override PartName="/ppt/media/image10.png" ContentType="image/png"/>
  <Override PartName="/ppt/media/image11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1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100.png" ContentType="image/png"/>
  <Override PartName="/ppt/media/image28.png" ContentType="image/png"/>
  <Override PartName="/ppt/media/image101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110.png" ContentType="image/png"/>
  <Override PartName="/ppt/media/image38.png" ContentType="image/png"/>
  <Override PartName="/ppt/media/image111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8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media/image56.png" ContentType="image/png"/>
  <Override PartName="/ppt/media/image60.png" ContentType="image/png"/>
  <Override PartName="/ppt/media/image61.png" ContentType="image/pn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4.jpeg" ContentType="image/jpeg"/>
  <Override PartName="/ppt/media/image76.png" ContentType="image/png"/>
  <Override PartName="/ppt/media/image77.png" ContentType="image/png"/>
  <Override PartName="/ppt/media/image78.png" ContentType="image/png"/>
  <Override PartName="/ppt/media/image79.png" ContentType="image/png"/>
  <Override PartName="/ppt/media/image80.png" ContentType="image/png"/>
  <Override PartName="/ppt/media/image81.png" ContentType="image/png"/>
  <Override PartName="/ppt/media/image82.png" ContentType="image/png"/>
  <Override PartName="/ppt/media/image83.png" ContentType="image/png"/>
  <Override PartName="/ppt/media/image84.png" ContentType="image/png"/>
  <Override PartName="/ppt/media/image85.png" ContentType="image/png"/>
  <Override PartName="/ppt/media/image86.png" ContentType="image/png"/>
  <Override PartName="/ppt/media/image87.png" ContentType="image/png"/>
  <Override PartName="/ppt/media/image88.png" ContentType="image/png"/>
  <Override PartName="/ppt/media/image89.png" ContentType="image/png"/>
  <Override PartName="/ppt/media/image90.png" ContentType="image/png"/>
  <Override PartName="/ppt/media/image91.png" ContentType="image/png"/>
  <Override PartName="/ppt/media/image92.png" ContentType="image/png"/>
  <Override PartName="/ppt/media/image93.png" ContentType="image/png"/>
  <Override PartName="/ppt/media/image94.png" ContentType="image/png"/>
  <Override PartName="/ppt/media/image95.png" ContentType="image/png"/>
  <Override PartName="/ppt/media/image96.png" ContentType="image/png"/>
  <Override PartName="/ppt/media/image97.png" ContentType="image/png"/>
  <Override PartName="/ppt/media/image98.png" ContentType="image/png"/>
  <Override PartName="/ppt/media/image99.png" ContentType="image/png"/>
  <Override PartName="/ppt/media/image102.png" ContentType="image/png"/>
  <Override PartName="/ppt/media/image103.png" ContentType="image/png"/>
  <Override PartName="/ppt/media/image104.png" ContentType="image/png"/>
  <Override PartName="/ppt/media/image105.png" ContentType="image/png"/>
  <Override PartName="/ppt/media/image106.png" ContentType="image/png"/>
  <Override PartName="/ppt/media/image107.png" ContentType="image/png"/>
  <Override PartName="/ppt/media/image108.png" ContentType="image/png"/>
  <Override PartName="/ppt/media/image109.png" ContentType="image/png"/>
  <Override PartName="/ppt/media/image112.png" ContentType="image/png"/>
  <Override PartName="/ppt/media/image113.png" ContentType="image/png"/>
  <Override PartName="/ppt/media/image114.png" ContentType="image/png"/>
  <Override PartName="/ppt/media/image115.png" ContentType="image/png"/>
  <Override PartName="/ppt/media/image116.png" ContentType="image/png"/>
  <Override PartName="/ppt/media/image117.png" ContentType="image/png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1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24.xml" ContentType="application/vnd.openxmlformats-officedocument.presentationml.slide+xml"/>
  <Override PartName="/ppt/slides/slide8.xml" ContentType="application/vnd.openxmlformats-officedocument.presentationml.slide+xml"/>
  <Override PartName="/ppt/slides/slide25.xml" ContentType="application/vnd.openxmlformats-officedocument.presentationml.slide+xml"/>
  <Override PartName="/ppt/slides/slide9.xml" ContentType="application/vnd.openxmlformats-officedocument.presentationml.slide+xml"/>
  <Override PartName="/ppt/slides/slide26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_rels/slide35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36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7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38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24.xml.rels" ContentType="application/vnd.openxmlformats-package.relationships+xml"/>
  <Override PartName="/ppt/slides/_rels/slide7.xml.rels" ContentType="application/vnd.openxmlformats-package.relationships+xml"/>
  <Override PartName="/ppt/slides/_rels/slide25.xml.rels" ContentType="application/vnd.openxmlformats-package.relationships+xml"/>
  <Override PartName="/ppt/slides/_rels/slide8.xml.rels" ContentType="application/vnd.openxmlformats-package.relationships+xml"/>
  <Override PartName="/ppt/slides/_rels/slide26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slides/_rels/slide27.xml.rels" ContentType="application/vnd.openxmlformats-package.relationships+xml"/>
  <Override PartName="/ppt/slides/_rels/slide28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31.xml.rels" ContentType="application/vnd.openxmlformats-package.relationships+xml"/>
  <Override PartName="/ppt/slides/_rels/slide32.xml.rels" ContentType="application/vnd.openxmlformats-package.relationships+xml"/>
  <Override PartName="/ppt/slides/_rels/slide33.xml.rels" ContentType="application/vnd.openxmlformats-package.relationships+xml"/>
  <Override PartName="/ppt/slides/_rels/slide34.xml.rels" ContentType="application/vnd.openxmlformats-package.relationships+xml"/>
  <Override PartName="/ppt/presProps.xml" ContentType="application/vnd.openxmlformats-officedocument.presentationml.presProps+xml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</p:sldIdLst>
  <p:sldSz cx="9144000" cy="5145088"/>
  <p:notesSz cx="7099300" cy="102346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<Relationship Id="rId31" Type="http://schemas.openxmlformats.org/officeDocument/2006/relationships/slide" Target="slides/slide24.xml"/><Relationship Id="rId32" Type="http://schemas.openxmlformats.org/officeDocument/2006/relationships/slide" Target="slides/slide25.xml"/><Relationship Id="rId33" Type="http://schemas.openxmlformats.org/officeDocument/2006/relationships/slide" Target="slides/slide26.xml"/><Relationship Id="rId34" Type="http://schemas.openxmlformats.org/officeDocument/2006/relationships/slide" Target="slides/slide27.xml"/><Relationship Id="rId35" Type="http://schemas.openxmlformats.org/officeDocument/2006/relationships/slide" Target="slides/slide28.xml"/><Relationship Id="rId36" Type="http://schemas.openxmlformats.org/officeDocument/2006/relationships/slide" Target="slides/slide29.xml"/><Relationship Id="rId37" Type="http://schemas.openxmlformats.org/officeDocument/2006/relationships/slide" Target="slides/slide30.xml"/><Relationship Id="rId38" Type="http://schemas.openxmlformats.org/officeDocument/2006/relationships/slide" Target="slides/slide31.xml"/><Relationship Id="rId39" Type="http://schemas.openxmlformats.org/officeDocument/2006/relationships/slide" Target="slides/slide32.xml"/><Relationship Id="rId40" Type="http://schemas.openxmlformats.org/officeDocument/2006/relationships/slide" Target="slides/slide33.xml"/><Relationship Id="rId41" Type="http://schemas.openxmlformats.org/officeDocument/2006/relationships/slide" Target="slides/slide34.xml"/><Relationship Id="rId42" Type="http://schemas.openxmlformats.org/officeDocument/2006/relationships/slide" Target="slides/slide35.xml"/><Relationship Id="rId43" Type="http://schemas.openxmlformats.org/officeDocument/2006/relationships/slide" Target="slides/slide36.xml"/><Relationship Id="rId44" Type="http://schemas.openxmlformats.org/officeDocument/2006/relationships/slide" Target="slides/slide37.xml"/><Relationship Id="rId45" Type="http://schemas.openxmlformats.org/officeDocument/2006/relationships/slide" Target="slides/slide38.xml"/><Relationship Id="rId46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desplazar la diapositiva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AR" sz="2000" spc="-1" strike="noStrike">
                <a:latin typeface="Arial"/>
              </a:rPr>
              <a:t>Pulse para editar el formato de las notas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33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r>
              <a:rPr b="0" lang="es-AR" sz="1400" spc="-1" strike="noStrike">
                <a:latin typeface="Times New Roman"/>
              </a:rPr>
              <a:t>&lt;cabecera&gt;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234" name="PlaceHolder 4"/>
          <p:cNvSpPr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algn="r">
              <a:buNone/>
              <a:defRPr b="0" lang="es-AR" sz="1400" spc="-1" strike="noStrike">
                <a:latin typeface="Times New Roman"/>
              </a:defRPr>
            </a:lvl1pPr>
          </a:lstStyle>
          <a:p>
            <a:pPr algn="r">
              <a:buNone/>
            </a:pPr>
            <a:r>
              <a:rPr b="0" lang="es-AR" sz="1400" spc="-1" strike="noStrike">
                <a:latin typeface="Times New Roman"/>
              </a:rPr>
              <a:t>&lt;fecha/hora&gt;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235" name="PlaceHolder 5"/>
          <p:cNvSpPr>
            <a:spLocks noGrp="1"/>
          </p:cNvSpPr>
          <p:nvPr>
            <p:ph type="ft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>
              <a:defRPr b="0" lang="es-AR" sz="1400" spc="-1" strike="noStrike">
                <a:latin typeface="Times New Roman"/>
              </a:defRPr>
            </a:lvl1pPr>
          </a:lstStyle>
          <a:p>
            <a:r>
              <a:rPr b="0" lang="es-AR" sz="1400" spc="-1" strike="noStrike">
                <a:latin typeface="Times New Roman"/>
              </a:rPr>
              <a:t>&lt;pie de página&gt;</a:t>
            </a:r>
            <a:endParaRPr b="0" lang="es-AR" sz="1400" spc="-1" strike="noStrike">
              <a:latin typeface="Times New Roman"/>
            </a:endParaRPr>
          </a:p>
        </p:txBody>
      </p:sp>
      <p:sp>
        <p:nvSpPr>
          <p:cNvPr id="236" name="PlaceHolder 6"/>
          <p:cNvSpPr>
            <a:spLocks noGrp="1"/>
          </p:cNvSpPr>
          <p:nvPr>
            <p:ph type="sldNum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algn="r">
              <a:buNone/>
              <a:defRPr b="0" lang="es-AR" sz="1400" spc="-1" strike="noStrike">
                <a:latin typeface="Times New Roman"/>
              </a:defRPr>
            </a:lvl1pPr>
          </a:lstStyle>
          <a:p>
            <a:pPr algn="r">
              <a:buNone/>
            </a:pPr>
            <a:fld id="{06183EC8-9F85-4E8E-ADF0-4B343F8CF0A5}" type="slidenum">
              <a:rPr b="0" lang="es-AR" sz="1400" spc="-1" strike="noStrike">
                <a:latin typeface="Times New Roman"/>
              </a:rPr>
              <a:t>&lt;número&gt;</a:t>
            </a:fld>
            <a:endParaRPr b="0" lang="es-A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_rels/notesSlide10.xml.rels><?xml version="1.0" encoding="UTF-8"?>
<Relationships xmlns="http://schemas.openxmlformats.org/package/2006/relationships"><Relationship Id="rId1" Type="http://schemas.openxmlformats.org/officeDocument/2006/relationships/slide" Target="../slides/slide10.xml"/><Relationship Id="rId2" Type="http://schemas.openxmlformats.org/officeDocument/2006/relationships/notesMaster" Target="../notesMasters/notesMaster1.xml"/>
</Relationships>
</file>

<file path=ppt/notesSlides/_rels/notesSlide11.xml.rels><?xml version="1.0" encoding="UTF-8"?>
<Relationships xmlns="http://schemas.openxmlformats.org/package/2006/relationships"><Relationship Id="rId1" Type="http://schemas.openxmlformats.org/officeDocument/2006/relationships/slide" Target="../slides/slide11.xml"/><Relationship Id="rId2" Type="http://schemas.openxmlformats.org/officeDocument/2006/relationships/notesMaster" Target="../notesMasters/notesMaster1.xml"/>
</Relationships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13.xml.rels><?xml version="1.0" encoding="UTF-8"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
</Relationships>
</file>

<file path=ppt/notesSlides/_rels/notesSlide14.xml.rels><?xml version="1.0" encoding="UTF-8"?>
<Relationships xmlns="http://schemas.openxmlformats.org/package/2006/relationships"><Relationship Id="rId1" Type="http://schemas.openxmlformats.org/officeDocument/2006/relationships/slide" Target="../slides/slide14.xml"/><Relationship Id="rId2" Type="http://schemas.openxmlformats.org/officeDocument/2006/relationships/notesMaster" Target="../notesMasters/notesMaster1.xml"/>
</Relationships>
</file>

<file path=ppt/notesSlides/_rels/notesSlide15.xml.rels><?xml version="1.0" encoding="UTF-8"?>
<Relationships xmlns="http://schemas.openxmlformats.org/package/2006/relationships"><Relationship Id="rId1" Type="http://schemas.openxmlformats.org/officeDocument/2006/relationships/slide" Target="../slides/slide15.xml"/><Relationship Id="rId2" Type="http://schemas.openxmlformats.org/officeDocument/2006/relationships/notesMaster" Target="../notesMasters/notesMaster1.xml"/>
</Relationships>
</file>

<file path=ppt/notesSlides/_rels/notesSlide16.xml.rels><?xml version="1.0" encoding="UTF-8"?>
<Relationships xmlns="http://schemas.openxmlformats.org/package/2006/relationships"><Relationship Id="rId1" Type="http://schemas.openxmlformats.org/officeDocument/2006/relationships/slide" Target="../slides/slide16.xml"/><Relationship Id="rId2" Type="http://schemas.openxmlformats.org/officeDocument/2006/relationships/notesMaster" Target="../notesMasters/notesMaster1.xml"/>
</Relationships>
</file>

<file path=ppt/notesSlides/_rels/notesSlide17.xml.rels><?xml version="1.0" encoding="UTF-8"?>
<Relationships xmlns="http://schemas.openxmlformats.org/package/2006/relationships"><Relationship Id="rId1" Type="http://schemas.openxmlformats.org/officeDocument/2006/relationships/slide" Target="../slides/slide17.xml"/><Relationship Id="rId2" Type="http://schemas.openxmlformats.org/officeDocument/2006/relationships/notesMaster" Target="../notesMasters/notesMaster1.xml"/>
</Relationships>
</file>

<file path=ppt/notesSlides/_rels/notesSlide18.xml.rels><?xml version="1.0" encoding="UTF-8"?>
<Relationships xmlns="http://schemas.openxmlformats.org/package/2006/relationships"><Relationship Id="rId1" Type="http://schemas.openxmlformats.org/officeDocument/2006/relationships/slide" Target="../slides/slide18.xml"/><Relationship Id="rId2" Type="http://schemas.openxmlformats.org/officeDocument/2006/relationships/notesMaster" Target="../notesMasters/notesMaster1.xml"/>
</Relationships>
</file>

<file path=ppt/notesSlides/_rels/notesSlide19.xml.rels><?xml version="1.0" encoding="UTF-8"?>
<Relationships xmlns="http://schemas.openxmlformats.org/package/2006/relationships"><Relationship Id="rId1" Type="http://schemas.openxmlformats.org/officeDocument/2006/relationships/slide" Target="../slides/slide19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20.xml.rels><?xml version="1.0" encoding="UTF-8"?>
<Relationships xmlns="http://schemas.openxmlformats.org/package/2006/relationships"><Relationship Id="rId1" Type="http://schemas.openxmlformats.org/officeDocument/2006/relationships/slide" Target="../slides/slide20.xml"/><Relationship Id="rId2" Type="http://schemas.openxmlformats.org/officeDocument/2006/relationships/notesMaster" Target="../notesMasters/notesMaster1.xml"/>
</Relationships>
</file>

<file path=ppt/notesSlides/_rels/notesSlide21.xml.rels><?xml version="1.0" encoding="UTF-8"?>
<Relationships xmlns="http://schemas.openxmlformats.org/package/2006/relationships"><Relationship Id="rId1" Type="http://schemas.openxmlformats.org/officeDocument/2006/relationships/slide" Target="../slides/slide21.xml"/><Relationship Id="rId2" Type="http://schemas.openxmlformats.org/officeDocument/2006/relationships/notesMaster" Target="../notesMasters/notesMaster1.xml"/>
</Relationships>
</file>

<file path=ppt/notesSlides/_rels/notesSlide22.xml.rels><?xml version="1.0" encoding="UTF-8"?>
<Relationships xmlns="http://schemas.openxmlformats.org/package/2006/relationships"><Relationship Id="rId1" Type="http://schemas.openxmlformats.org/officeDocument/2006/relationships/slide" Target="../slides/slide22.xml"/><Relationship Id="rId2" Type="http://schemas.openxmlformats.org/officeDocument/2006/relationships/notesMaster" Target="../notesMasters/notesMaster1.xml"/>
</Relationships>
</file>

<file path=ppt/notesSlides/_rels/notesSlide23.xml.rels><?xml version="1.0" encoding="UTF-8"?>
<Relationships xmlns="http://schemas.openxmlformats.org/package/2006/relationships"><Relationship Id="rId1" Type="http://schemas.openxmlformats.org/officeDocument/2006/relationships/slide" Target="../slides/slide23.xml"/><Relationship Id="rId2" Type="http://schemas.openxmlformats.org/officeDocument/2006/relationships/notesMaster" Target="../notesMasters/notesMaster1.xml"/>
</Relationships>
</file>

<file path=ppt/notesSlides/_rels/notesSlide24.xml.rels><?xml version="1.0" encoding="UTF-8"?>
<Relationships xmlns="http://schemas.openxmlformats.org/package/2006/relationships"><Relationship Id="rId1" Type="http://schemas.openxmlformats.org/officeDocument/2006/relationships/slide" Target="../slides/slide24.xml"/><Relationship Id="rId2" Type="http://schemas.openxmlformats.org/officeDocument/2006/relationships/notesMaster" Target="../notesMasters/notesMaster1.xml"/>
</Relationships>
</file>

<file path=ppt/notesSlides/_rels/notesSlide25.xml.rels><?xml version="1.0" encoding="UTF-8"?>
<Relationships xmlns="http://schemas.openxmlformats.org/package/2006/relationships"><Relationship Id="rId1" Type="http://schemas.openxmlformats.org/officeDocument/2006/relationships/slide" Target="../slides/slide25.xml"/><Relationship Id="rId2" Type="http://schemas.openxmlformats.org/officeDocument/2006/relationships/notesMaster" Target="../notesMasters/notesMaster1.xml"/>
</Relationships>
</file>

<file path=ppt/notesSlides/_rels/notesSlide26.xml.rels><?xml version="1.0" encoding="UTF-8"?>
<Relationships xmlns="http://schemas.openxmlformats.org/package/2006/relationships"><Relationship Id="rId1" Type="http://schemas.openxmlformats.org/officeDocument/2006/relationships/slide" Target="../slides/slide26.xml"/><Relationship Id="rId2" Type="http://schemas.openxmlformats.org/officeDocument/2006/relationships/notesMaster" Target="../notesMasters/notesMaster1.xml"/>
</Relationships>
</file>

<file path=ppt/notesSlides/_rels/notesSlide27.xml.rels><?xml version="1.0" encoding="UTF-8"?>
<Relationships xmlns="http://schemas.openxmlformats.org/package/2006/relationships"><Relationship Id="rId1" Type="http://schemas.openxmlformats.org/officeDocument/2006/relationships/slide" Target="../slides/slide27.xml"/><Relationship Id="rId2" Type="http://schemas.openxmlformats.org/officeDocument/2006/relationships/notesMaster" Target="../notesMasters/notesMaster1.xml"/>
</Relationships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_rels/notesSlide3.xml.rels><?xml version="1.0" encoding="UTF-8"?>
<Relationships xmlns="http://schemas.openxmlformats.org/package/2006/relationships"><Relationship Id="rId1" Type="http://schemas.openxmlformats.org/officeDocument/2006/relationships/slide" Target="../slides/slide3.xml"/><Relationship Id="rId2" Type="http://schemas.openxmlformats.org/officeDocument/2006/relationships/notesMaster" Target="../notesMasters/notesMaster1.xml"/>
</Relationships>
</file>

<file path=ppt/notesSlides/_rels/notesSlide30.xml.rels><?xml version="1.0" encoding="UTF-8"?>
<Relationships xmlns="http://schemas.openxmlformats.org/package/2006/relationships"><Relationship Id="rId1" Type="http://schemas.openxmlformats.org/officeDocument/2006/relationships/slide" Target="../slides/slide30.xml"/><Relationship Id="rId2" Type="http://schemas.openxmlformats.org/officeDocument/2006/relationships/notesMaster" Target="../notesMasters/notesMaster1.xml"/>
</Relationships>
</file>

<file path=ppt/notesSlides/_rels/notesSlide31.xml.rels><?xml version="1.0" encoding="UTF-8"?>
<Relationships xmlns="http://schemas.openxmlformats.org/package/2006/relationships"><Relationship Id="rId1" Type="http://schemas.openxmlformats.org/officeDocument/2006/relationships/slide" Target="../slides/slide31.xml"/><Relationship Id="rId2" Type="http://schemas.openxmlformats.org/officeDocument/2006/relationships/notesMaster" Target="../notesMasters/notesMaster1.xml"/>
</Relationships>
</file>

<file path=ppt/notesSlides/_rels/notesSlide32.xml.rels><?xml version="1.0" encoding="UTF-8"?>
<Relationships xmlns="http://schemas.openxmlformats.org/package/2006/relationships"><Relationship Id="rId1" Type="http://schemas.openxmlformats.org/officeDocument/2006/relationships/slide" Target="../slides/slide32.xml"/><Relationship Id="rId2" Type="http://schemas.openxmlformats.org/officeDocument/2006/relationships/notesMaster" Target="../notesMasters/notesMaster1.xml"/>
</Relationships>
</file>

<file path=ppt/notesSlides/_rels/notesSlide33.xml.rels><?xml version="1.0" encoding="UTF-8"?>
<Relationships xmlns="http://schemas.openxmlformats.org/package/2006/relationships"><Relationship Id="rId1" Type="http://schemas.openxmlformats.org/officeDocument/2006/relationships/slide" Target="../slides/slide33.xml"/><Relationship Id="rId2" Type="http://schemas.openxmlformats.org/officeDocument/2006/relationships/notesMaster" Target="../notesMasters/notesMaster1.xml"/>
</Relationships>
</file>

<file path=ppt/notesSlides/_rels/notesSlide34.xml.rels><?xml version="1.0" encoding="UTF-8"?>
<Relationships xmlns="http://schemas.openxmlformats.org/package/2006/relationships"><Relationship Id="rId1" Type="http://schemas.openxmlformats.org/officeDocument/2006/relationships/slide" Target="../slides/slide34.xml"/><Relationship Id="rId2" Type="http://schemas.openxmlformats.org/officeDocument/2006/relationships/notesMaster" Target="../notesMasters/notesMaster1.xml"/>
</Relationships>
</file>

<file path=ppt/notesSlides/_rels/notesSlide35.xml.rels><?xml version="1.0" encoding="UTF-8"?>
<Relationships xmlns="http://schemas.openxmlformats.org/package/2006/relationships"><Relationship Id="rId1" Type="http://schemas.openxmlformats.org/officeDocument/2006/relationships/slide" Target="../slides/slide35.xml"/><Relationship Id="rId2" Type="http://schemas.openxmlformats.org/officeDocument/2006/relationships/notesMaster" Target="../notesMasters/notesMaster1.xml"/>
</Relationships>
</file>

<file path=ppt/notesSlides/_rels/notesSlide36.xml.rels><?xml version="1.0" encoding="UTF-8"?>
<Relationships xmlns="http://schemas.openxmlformats.org/package/2006/relationships"><Relationship Id="rId1" Type="http://schemas.openxmlformats.org/officeDocument/2006/relationships/slide" Target="../slides/slide36.xml"/><Relationship Id="rId2" Type="http://schemas.openxmlformats.org/officeDocument/2006/relationships/notesMaster" Target="../notesMasters/notesMaster1.xml"/>
</Relationships>
</file>

<file path=ppt/notesSlides/_rels/notesSlide37.xml.rels><?xml version="1.0" encoding="UTF-8"?>
<Relationships xmlns="http://schemas.openxmlformats.org/package/2006/relationships"><Relationship Id="rId1" Type="http://schemas.openxmlformats.org/officeDocument/2006/relationships/slide" Target="../slides/slide37.xml"/><Relationship Id="rId2" Type="http://schemas.openxmlformats.org/officeDocument/2006/relationships/notesMaster" Target="../notesMasters/notesMaster1.xml"/>
</Relationships>
</file>

<file path=ppt/notesSlides/_rels/notesSlide38.xml.rels><?xml version="1.0" encoding="UTF-8"?>
<Relationships xmlns="http://schemas.openxmlformats.org/package/2006/relationships"><Relationship Id="rId1" Type="http://schemas.openxmlformats.org/officeDocument/2006/relationships/slide" Target="../slides/slide38.xml"/><Relationship Id="rId2" Type="http://schemas.openxmlformats.org/officeDocument/2006/relationships/notesMaster" Target="../notesMasters/notesMaster1.xml"/>
</Relationships>
</file>

<file path=ppt/notesSlides/_rels/notesSlide4.xml.rels><?xml version="1.0" encoding="UTF-8"?>
<Relationships xmlns="http://schemas.openxmlformats.org/package/2006/relationships"><Relationship Id="rId1" Type="http://schemas.openxmlformats.org/officeDocument/2006/relationships/slide" Target="../slides/slide4.xml"/><Relationship Id="rId2" Type="http://schemas.openxmlformats.org/officeDocument/2006/relationships/notesMaster" Target="../notesMasters/notesMaster1.xml"/>
</Relationships>
</file>

<file path=ppt/notesSlides/_rels/notesSlide5.xml.rels><?xml version="1.0" encoding="UTF-8"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
</Relationships>
</file>

<file path=ppt/notesSlides/_rels/notesSlide6.xml.rels><?xml version="1.0" encoding="UTF-8"?>
<Relationships xmlns="http://schemas.openxmlformats.org/package/2006/relationships"><Relationship Id="rId1" Type="http://schemas.openxmlformats.org/officeDocument/2006/relationships/slide" Target="../slides/slide6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_rels/notesSlide8.xml.rels><?xml version="1.0" encoding="UTF-8"?>
<Relationships xmlns="http://schemas.openxmlformats.org/package/2006/relationships"><Relationship Id="rId1" Type="http://schemas.openxmlformats.org/officeDocument/2006/relationships/slide" Target="../slides/slide8.xml"/><Relationship Id="rId2" Type="http://schemas.openxmlformats.org/officeDocument/2006/relationships/notesMaster" Target="../notesMasters/notesMaster1.xml"/>
</Relationships>
</file>

<file path=ppt/notesSlides/_rels/notesSlide9.xml.rels><?xml version="1.0" encoding="UTF-8"?>
<Relationships xmlns="http://schemas.openxmlformats.org/package/2006/relationships"><Relationship Id="rId1" Type="http://schemas.openxmlformats.org/officeDocument/2006/relationships/slide" Target="../slides/slide9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736 Rectángulo 2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880B2F38-B957-4156-ABCD-EB885E270CAD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693" name="737 Rectángulo 3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03613B00-95FD-4275-9DDF-1003BC79489A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694" name="738 Rectángulo 3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ED17FEF-95BC-494E-A8AE-80071B42414E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695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69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697" name="741 Rectángulo 3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70F75A0-6BF4-42ED-A6C5-4EB1E0B94CF5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2" name="774 Rectángulo 3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2B7D5E7F-3713-4D08-A8C4-C3E41D0F49AA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43" name="775 Rectángulo 4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898D5BEA-601B-48D6-A248-E3EFD9EDC29E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44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45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46" name="778 Rectángulo 4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3C9515DE-AF41-497A-8C2A-13B3AE7EAC4B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" name="801 Rectángulo 1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45DDBE75-6292-4242-806E-779405030685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48" name="802 Rectángulo 1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0508DCAF-5C87-4FD0-B328-F3E0A8E08FA3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49" name="803 Rectángulo 1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770DE027-0445-42F5-A17E-9B37570B20E8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50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51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52" name="806 Rectángulo 1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A02BF232-FD13-4237-83EE-16B4C7190911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3" name="784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E78D2C3B-722E-4CF2-9047-DB09F91C4BD5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54" name="785 Rectángulo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01AC418C-5B32-49C8-B2DA-8CDC647D5420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55" name="786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1B0BC36E-E16D-41A2-8D47-FBC75C228659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56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5800" cy="3827880"/>
          </a:xfrm>
          <a:prstGeom prst="rect">
            <a:avLst/>
          </a:prstGeom>
          <a:ln w="0">
            <a:noFill/>
          </a:ln>
        </p:spPr>
      </p:sp>
      <p:sp>
        <p:nvSpPr>
          <p:cNvPr id="75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58" name="789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AF92A5C8-7855-41B9-8EE2-751FBA1D96BD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9" name="774 Rectángulo 4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640F43EE-29C8-4B2B-9C19-D7289AFDBCC2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60" name="775 Rectángulo 12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D03B150A-1068-4D60-AB16-824BF48723C8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61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5800" cy="3827880"/>
          </a:xfrm>
          <a:prstGeom prst="rect">
            <a:avLst/>
          </a:prstGeom>
          <a:ln w="0">
            <a:noFill/>
          </a:ln>
        </p:spPr>
      </p:sp>
      <p:sp>
        <p:nvSpPr>
          <p:cNvPr id="76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63" name="778 Rectángulo 12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401E05B-4493-42C8-9E2B-C7560E9E21FB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4" name="764 Rectángulo 1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2E5A3365-5CC6-41D6-9B42-19F235B86AD4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65" name="765 Rectángulo 2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524F4F2-D54B-4A41-96A7-7CD63D8C07CC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66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2200" cy="3827160"/>
          </a:xfrm>
          <a:prstGeom prst="rect">
            <a:avLst/>
          </a:prstGeom>
          <a:ln w="0">
            <a:noFill/>
          </a:ln>
        </p:spPr>
      </p:sp>
      <p:sp>
        <p:nvSpPr>
          <p:cNvPr id="76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68" name="768 Rectángulo 2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24E7517-2877-45D6-B1BF-F866EAFDFB90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764 Rectángulo 3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39098078-437B-4123-A7C0-F936AAE4E54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70" name="765 Rectángulo 5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0D493B4C-2145-47B9-AA96-E152851F93BF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71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5800" cy="3827880"/>
          </a:xfrm>
          <a:prstGeom prst="rect">
            <a:avLst/>
          </a:prstGeom>
          <a:ln w="0">
            <a:noFill/>
          </a:ln>
        </p:spPr>
      </p:sp>
      <p:sp>
        <p:nvSpPr>
          <p:cNvPr id="77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73" name="768 Rectángulo 5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ECE78180-7374-44FB-A7A0-4973091A2C6D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774 Rectángulo 9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80C9E81F-3761-4A2A-9073-43879F2582F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75" name="775 Rectángulo 10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AAD69E34-9B66-413B-B214-5EAC2915926F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76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77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78" name="778 Rectángulo 10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986AE41C-EB7B-4B92-B0CE-7F0B1A4550A5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9" name="774 Rectángulo 7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AD92173-445D-489A-AF72-7F4AF2B40AA2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80" name="775 Rectángulo 8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A0F9D54A-2CD2-4588-8F8B-57BD11370F24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81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78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83" name="778 Rectángulo 8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1B6C188-E5F6-4653-B186-33BB87EB72E7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" name="764 Rectángulo 6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147514AC-88AA-4204-AEB6-067B935F446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85" name="765 Rectángulo 7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73B76E5-7766-4E4E-89F5-31453E4BE963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86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5800" cy="3827880"/>
          </a:xfrm>
          <a:prstGeom prst="rect">
            <a:avLst/>
          </a:prstGeom>
          <a:ln w="0">
            <a:noFill/>
          </a:ln>
        </p:spPr>
      </p:sp>
      <p:sp>
        <p:nvSpPr>
          <p:cNvPr id="78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88" name="768 Rectángulo 7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E7D37D33-3BAE-4644-8CD9-8AC62B9BC6F7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1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" name="774 Rectángulo 9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AFB9C7D-3A0D-4C10-944C-351BE4112CBA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90" name="775 Rectángulo 10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8155E41B-021E-4E7E-90C6-E2134F0A3E6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91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5080" cy="3828600"/>
          </a:xfrm>
          <a:prstGeom prst="rect">
            <a:avLst/>
          </a:prstGeom>
          <a:ln w="0">
            <a:noFill/>
          </a:ln>
        </p:spPr>
      </p:sp>
      <p:sp>
        <p:nvSpPr>
          <p:cNvPr id="79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93" name="778 Rectángulo 10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D76BCA14-55AC-43B5-9E52-A7B1D862A171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8" name="742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1BB67C2-0B0A-4A70-B1ED-AFCE544A5640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699" name="743 Rectángulo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25B9CA1A-CA87-4B24-9E6E-B85339E2D95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00" name="744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CA0DFAC5-CF84-4519-85E1-13F8C0A8F89D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01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0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03" name="747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0EE50DC-6FCE-4C19-862C-4DA92FF15B03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" name="774 Rectángulo 8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60E6BB59-8C5E-4886-B848-A0EE3649948D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95" name="775 Rectángulo 9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A8F7052E-D334-49D0-8218-BA5434DA1EB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96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9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98" name="778 Rectángulo 9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8438591-6B10-45A1-9AB4-A6D9D21C184A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9" name="764 Rectángulo 4"/>
          <p:cNvSpPr/>
          <p:nvPr/>
        </p:nvSpPr>
        <p:spPr>
          <a:xfrm>
            <a:off x="4021560" y="9721440"/>
            <a:ext cx="3049560" cy="4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20D7BB96-613F-450C-BB04-F83EF64F2AD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00" name="765 Rectángulo 6"/>
          <p:cNvSpPr/>
          <p:nvPr/>
        </p:nvSpPr>
        <p:spPr>
          <a:xfrm>
            <a:off x="4021560" y="9721440"/>
            <a:ext cx="305640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7EC6E3A-BE1D-405A-990E-6241F7C1B7A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01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80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69640" cy="459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03" name="768 Rectángulo 6"/>
          <p:cNvSpPr/>
          <p:nvPr/>
        </p:nvSpPr>
        <p:spPr>
          <a:xfrm>
            <a:off x="4021560" y="9721440"/>
            <a:ext cx="30664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1741B6EC-BAFC-4BB4-B241-D919E70C8ED5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" name="764 Rectángulo 9"/>
          <p:cNvSpPr/>
          <p:nvPr/>
        </p:nvSpPr>
        <p:spPr>
          <a:xfrm>
            <a:off x="4021560" y="9721440"/>
            <a:ext cx="3049560" cy="4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08AAAC5-8588-4613-9922-2DC8653B816E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05" name="765 Rectángulo 1"/>
          <p:cNvSpPr/>
          <p:nvPr/>
        </p:nvSpPr>
        <p:spPr>
          <a:xfrm>
            <a:off x="4021560" y="9721440"/>
            <a:ext cx="305640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0B0A95C-80E8-4A9E-BDC4-06DB5CC3FF8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06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80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69640" cy="459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08" name="768 Rectángulo 1"/>
          <p:cNvSpPr/>
          <p:nvPr/>
        </p:nvSpPr>
        <p:spPr>
          <a:xfrm>
            <a:off x="4021560" y="9721440"/>
            <a:ext cx="30664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A1521E4-4EED-4AD2-BD0B-A618F77A7D82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754 Rectángulo 1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1CC69FA-A937-495E-94C9-4CC73AB04ED0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10" name="755 Rectángulo 2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EBD293C3-7D10-4023-844B-7F6070B637E8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11" name="756 Rectángulo 2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0C22BF43-46AA-4277-8011-8171C6E31CF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12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5800" cy="3827880"/>
          </a:xfrm>
          <a:prstGeom prst="rect">
            <a:avLst/>
          </a:prstGeom>
          <a:ln w="0">
            <a:noFill/>
          </a:ln>
        </p:spPr>
      </p:sp>
      <p:sp>
        <p:nvSpPr>
          <p:cNvPr id="813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14" name="759 Rectángulo 2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6914CEC-FA50-472F-B5C8-22CB2042C754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" name="905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0D663991-A75A-4E61-B28D-BB4890271174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16" name="906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02"/>
              </a:spcBef>
              <a:spcAft>
                <a:spcPts val="102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5D95C96-7BEE-46D5-9776-363AEF15C20B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17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818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</p:spTree>
  </p:cSld>
</p:notes>
</file>

<file path=ppt/notesSlides/notesSlide2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" name="764 Rectángulo 5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4446ADD-9204-44FD-83BD-B31582315799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20" name="765 Rectángulo 4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D65C8F6-AFF9-4D1A-B2D8-75F817A21522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21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2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23" name="768 Rectángulo 4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25F223A-FF84-4F51-A8CE-78D47C59CB62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4" name="764 Rectángulo 12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DFC7D1F4-29F3-4F24-83D7-CB22408D714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25" name="765 Rectángulo 12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D2F6FAD3-FBFE-4DF6-8BF8-8763AD6F90E8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26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2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28" name="768 Rectángulo 12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350375AB-DDAE-4967-961B-BE69D767970E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" name="764 Rectángulo 8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0759E21-37D6-440E-9CFC-48C784FEFC94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30" name="765 Rectángulo 9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A60A401-DBCC-425B-A2A1-D529BAB899DE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31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3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33" name="768 Rectángulo 9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24217C3-FAC0-46FC-BFCC-6FB06047A7AE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764 Rectángulo 10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91D49E6A-3899-4FF2-A4E3-BF369B68F67A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35" name="765 Rectángulo 10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85A3C5C8-70E4-4DEF-AAF6-981F8A9EA92B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36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3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38" name="768 Rectángulo 10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EEAFF44A-9387-498E-911C-9A0DA9B48ACA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" name="764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1FE5568-20C1-4BF7-8ED7-037A948194B4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40" name="765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5F0AF971-5A62-4C67-A578-364ABB924791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41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84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43" name="768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95FC13D2-90D6-47D8-8AF6-40D8B980FB8A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4" name="742 Rectángulo 1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EB904E6A-4CCF-4944-90C2-B92F2ED79E0E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05" name="743 Rectángulo 2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5C611C75-DB9A-4033-91FF-0FA64D46C2F4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06" name="744 Rectángulo 2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42C48D7-6038-4C19-A80F-1E46F15E8B7D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07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08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09" name="747 Rectángulo 2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12EFDCF8-044B-4029-8C27-AE6E5D9C2D47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0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" name="764 Rectángulo 11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96805887-8BEB-4066-B803-83E50AA3CC2A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45" name="765 Rectángulo 11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E5F8A91C-4BEE-4619-9F82-98A1A6F93F61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46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84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48" name="768 Rectángulo 11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60FE1B97-6620-4002-9B33-F3FAA1BECC8A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764 Rectángulo 7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9AA40DA7-A38F-4146-B303-70C6D67D7DC0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50" name="765 Rectángulo 8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18731FF0-0027-4807-8AB8-3B3CEAB3567F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51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85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53" name="768 Rectángulo 8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735850E-5F50-47E7-A8D2-D1E66F5B8FE6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764 Rectángulo 2"/>
          <p:cNvSpPr/>
          <p:nvPr/>
        </p:nvSpPr>
        <p:spPr>
          <a:xfrm>
            <a:off x="4021560" y="9721440"/>
            <a:ext cx="3049560" cy="4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173FFE37-9C1E-44B2-937B-96E4DA22B38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55" name="765 Rectángulo 3"/>
          <p:cNvSpPr/>
          <p:nvPr/>
        </p:nvSpPr>
        <p:spPr>
          <a:xfrm>
            <a:off x="4021560" y="9721440"/>
            <a:ext cx="305640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035AE3FE-9B85-4E35-BD77-D9D796DC654E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56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5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69640" cy="459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58" name="768 Rectángulo 3"/>
          <p:cNvSpPr/>
          <p:nvPr/>
        </p:nvSpPr>
        <p:spPr>
          <a:xfrm>
            <a:off x="4021560" y="9721440"/>
            <a:ext cx="30664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D7635198-8756-43E1-AD0E-99F69459FEFA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3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9" name="825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57AE6EF-4BFF-40A7-93FA-6E11500C787F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60" name="826 Rectángulo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E6F88FF-557D-45CC-9046-80A9C951DA3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61" name="827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6528EBC-1780-4DF4-B3FE-97DB9F36C5E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62" name="828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460800"/>
                <a:tab algn="l" pos="926280"/>
                <a:tab algn="l" pos="1392120"/>
                <a:tab algn="l" pos="1857600"/>
                <a:tab algn="l" pos="2323440"/>
                <a:tab algn="l" pos="2788560"/>
                <a:tab algn="l" pos="3254040"/>
                <a:tab algn="l" pos="3719880"/>
                <a:tab algn="l" pos="4183920"/>
                <a:tab algn="l" pos="4651200"/>
                <a:tab algn="l" pos="5115240"/>
                <a:tab algn="l" pos="5582520"/>
                <a:tab algn="l" pos="6046560"/>
                <a:tab algn="l" pos="6513480"/>
                <a:tab algn="l" pos="6979320"/>
                <a:tab algn="l" pos="7443360"/>
                <a:tab algn="l" pos="7910640"/>
                <a:tab algn="l" pos="8372880"/>
                <a:tab algn="l" pos="8841960"/>
                <a:tab algn="l" pos="9304200"/>
                <a:tab algn="l" pos="9708840"/>
                <a:tab algn="l" pos="10171080"/>
                <a:tab algn="l" pos="10633320"/>
                <a:tab algn="l" pos="11095920"/>
                <a:tab algn="l" pos="11174760"/>
              </a:tabLst>
            </a:pPr>
            <a:fld id="{7D709D48-6F86-43C1-82EC-F348673E6E6B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63" name="829 Rectángulo"/>
          <p:cNvSpPr/>
          <p:nvPr/>
        </p:nvSpPr>
        <p:spPr>
          <a:xfrm>
            <a:off x="4021560" y="9721440"/>
            <a:ext cx="3061800" cy="49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460800"/>
                <a:tab algn="l" pos="926280"/>
                <a:tab algn="l" pos="1392120"/>
                <a:tab algn="l" pos="1857600"/>
                <a:tab algn="l" pos="2323440"/>
                <a:tab algn="l" pos="2788560"/>
                <a:tab algn="l" pos="3254040"/>
                <a:tab algn="l" pos="3719880"/>
                <a:tab algn="l" pos="4183920"/>
                <a:tab algn="l" pos="4651200"/>
                <a:tab algn="l" pos="5115240"/>
                <a:tab algn="l" pos="5582520"/>
                <a:tab algn="l" pos="6046560"/>
                <a:tab algn="l" pos="6513480"/>
                <a:tab algn="l" pos="6979320"/>
                <a:tab algn="l" pos="7443360"/>
                <a:tab algn="l" pos="7910640"/>
                <a:tab algn="l" pos="8372880"/>
                <a:tab algn="l" pos="8841960"/>
                <a:tab algn="l" pos="9304200"/>
                <a:tab algn="l" pos="9477000"/>
                <a:tab algn="l" pos="10424520"/>
                <a:tab algn="l" pos="10709280"/>
                <a:tab algn="l" pos="11174760"/>
              </a:tabLst>
            </a:pPr>
            <a:fld id="{E4F3824F-592C-4498-AED3-0B0EBDFFEB91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64" name="830 Rectángulo"/>
          <p:cNvSpPr/>
          <p:nvPr/>
        </p:nvSpPr>
        <p:spPr>
          <a:xfrm>
            <a:off x="4021560" y="9721440"/>
            <a:ext cx="3065400" cy="5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460800"/>
                <a:tab algn="l" pos="926280"/>
                <a:tab algn="l" pos="1392120"/>
                <a:tab algn="l" pos="1857600"/>
                <a:tab algn="l" pos="2323440"/>
                <a:tab algn="l" pos="2788560"/>
                <a:tab algn="l" pos="3254040"/>
                <a:tab algn="l" pos="3719880"/>
                <a:tab algn="l" pos="4183920"/>
                <a:tab algn="l" pos="4651200"/>
                <a:tab algn="l" pos="5115240"/>
                <a:tab algn="l" pos="5582520"/>
                <a:tab algn="l" pos="6046560"/>
                <a:tab algn="l" pos="6513480"/>
                <a:tab algn="l" pos="6979320"/>
                <a:tab algn="l" pos="7443360"/>
                <a:tab algn="l" pos="7910640"/>
                <a:tab algn="l" pos="8372880"/>
                <a:tab algn="l" pos="8841960"/>
                <a:tab algn="l" pos="9304200"/>
                <a:tab algn="l" pos="9477000"/>
                <a:tab algn="l" pos="10424520"/>
                <a:tab algn="l" pos="10709280"/>
                <a:tab algn="l" pos="11174760"/>
              </a:tabLst>
            </a:pPr>
            <a:fld id="{894EB58D-96AF-464E-87D6-A15BE9F8489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65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6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67" name="833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460800"/>
                <a:tab algn="l" pos="926280"/>
                <a:tab algn="l" pos="1392120"/>
                <a:tab algn="l" pos="1857600"/>
                <a:tab algn="l" pos="2323440"/>
                <a:tab algn="l" pos="2788560"/>
                <a:tab algn="l" pos="3254040"/>
                <a:tab algn="l" pos="3719880"/>
                <a:tab algn="l" pos="4183920"/>
                <a:tab algn="l" pos="4651200"/>
                <a:tab algn="l" pos="5115240"/>
                <a:tab algn="l" pos="5582520"/>
                <a:tab algn="l" pos="6046560"/>
                <a:tab algn="l" pos="6513480"/>
                <a:tab algn="l" pos="6979320"/>
                <a:tab algn="l" pos="7443360"/>
                <a:tab algn="l" pos="7910640"/>
                <a:tab algn="l" pos="8372880"/>
                <a:tab algn="l" pos="8841960"/>
                <a:tab algn="l" pos="9304200"/>
                <a:tab algn="l" pos="9477000"/>
                <a:tab algn="l" pos="10424520"/>
                <a:tab algn="l" pos="10709280"/>
                <a:tab algn="l" pos="11174760"/>
              </a:tabLst>
            </a:pPr>
            <a:fld id="{D9DCCAB9-208D-4CBE-8750-F96FC0C9DF5D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8" name="834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5D216C0-25A2-4F4E-9D34-610786A2B7E5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69" name="835 Rectángulo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259B67F9-1415-4751-93FF-C730D995AFD4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70" name="836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B4CB42E-91CD-43B8-9222-C333DBBC6C5F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71" name="837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460800"/>
                <a:tab algn="l" pos="926280"/>
                <a:tab algn="l" pos="1392120"/>
                <a:tab algn="l" pos="1857600"/>
                <a:tab algn="l" pos="2323440"/>
                <a:tab algn="l" pos="2788560"/>
                <a:tab algn="l" pos="3254040"/>
                <a:tab algn="l" pos="3719880"/>
                <a:tab algn="l" pos="4183920"/>
                <a:tab algn="l" pos="4651200"/>
                <a:tab algn="l" pos="5115240"/>
                <a:tab algn="l" pos="5582520"/>
                <a:tab algn="l" pos="6046560"/>
                <a:tab algn="l" pos="6513480"/>
                <a:tab algn="l" pos="6979320"/>
                <a:tab algn="l" pos="7443360"/>
                <a:tab algn="l" pos="7910640"/>
                <a:tab algn="l" pos="8372880"/>
                <a:tab algn="l" pos="8841960"/>
                <a:tab algn="l" pos="9304200"/>
                <a:tab algn="l" pos="9708840"/>
                <a:tab algn="l" pos="10171080"/>
                <a:tab algn="l" pos="10633320"/>
                <a:tab algn="l" pos="11095920"/>
                <a:tab algn="l" pos="11174760"/>
              </a:tabLst>
            </a:pPr>
            <a:fld id="{81B99025-89E5-44DB-8DAF-12299DCF1C13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72" name="838 Rectángulo"/>
          <p:cNvSpPr/>
          <p:nvPr/>
        </p:nvSpPr>
        <p:spPr>
          <a:xfrm>
            <a:off x="4021560" y="9721440"/>
            <a:ext cx="3061800" cy="496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460800"/>
                <a:tab algn="l" pos="926280"/>
                <a:tab algn="l" pos="1392120"/>
                <a:tab algn="l" pos="1857600"/>
                <a:tab algn="l" pos="2323440"/>
                <a:tab algn="l" pos="2788560"/>
                <a:tab algn="l" pos="3254040"/>
                <a:tab algn="l" pos="3719880"/>
                <a:tab algn="l" pos="4183920"/>
                <a:tab algn="l" pos="4651200"/>
                <a:tab algn="l" pos="5115240"/>
                <a:tab algn="l" pos="5582520"/>
                <a:tab algn="l" pos="6046560"/>
                <a:tab algn="l" pos="6513480"/>
                <a:tab algn="l" pos="6979320"/>
                <a:tab algn="l" pos="7443360"/>
                <a:tab algn="l" pos="7910640"/>
                <a:tab algn="l" pos="8372880"/>
                <a:tab algn="l" pos="8841960"/>
                <a:tab algn="l" pos="9304200"/>
                <a:tab algn="l" pos="9477000"/>
                <a:tab algn="l" pos="10424520"/>
                <a:tab algn="l" pos="10709280"/>
                <a:tab algn="l" pos="11174760"/>
              </a:tabLst>
            </a:pPr>
            <a:fld id="{6206ED30-CE41-43E2-AF63-D444522616DD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73" name="839 Rectángulo"/>
          <p:cNvSpPr/>
          <p:nvPr/>
        </p:nvSpPr>
        <p:spPr>
          <a:xfrm>
            <a:off x="4021560" y="9721440"/>
            <a:ext cx="3065400" cy="500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460800"/>
                <a:tab algn="l" pos="926280"/>
                <a:tab algn="l" pos="1392120"/>
                <a:tab algn="l" pos="1857600"/>
                <a:tab algn="l" pos="2323440"/>
                <a:tab algn="l" pos="2788560"/>
                <a:tab algn="l" pos="3254040"/>
                <a:tab algn="l" pos="3719880"/>
                <a:tab algn="l" pos="4183920"/>
                <a:tab algn="l" pos="4651200"/>
                <a:tab algn="l" pos="5115240"/>
                <a:tab algn="l" pos="5582520"/>
                <a:tab algn="l" pos="6046560"/>
                <a:tab algn="l" pos="6513480"/>
                <a:tab algn="l" pos="6979320"/>
                <a:tab algn="l" pos="7443360"/>
                <a:tab algn="l" pos="7910640"/>
                <a:tab algn="l" pos="8372880"/>
                <a:tab algn="l" pos="8841960"/>
                <a:tab algn="l" pos="9304200"/>
                <a:tab algn="l" pos="9477000"/>
                <a:tab algn="l" pos="10424520"/>
                <a:tab algn="l" pos="10709280"/>
                <a:tab algn="l" pos="11174760"/>
              </a:tabLst>
            </a:pPr>
            <a:fld id="{A8AF7E30-9272-40AC-919C-DBCD794F9A70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74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0400" cy="3827160"/>
          </a:xfrm>
          <a:prstGeom prst="rect">
            <a:avLst/>
          </a:prstGeom>
          <a:ln w="0">
            <a:noFill/>
          </a:ln>
        </p:spPr>
      </p:sp>
      <p:sp>
        <p:nvSpPr>
          <p:cNvPr id="875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76" name="842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460800"/>
                <a:tab algn="l" pos="926280"/>
                <a:tab algn="l" pos="1392120"/>
                <a:tab algn="l" pos="1857600"/>
                <a:tab algn="l" pos="2323440"/>
                <a:tab algn="l" pos="2788560"/>
                <a:tab algn="l" pos="3254040"/>
                <a:tab algn="l" pos="3719880"/>
                <a:tab algn="l" pos="4183920"/>
                <a:tab algn="l" pos="4651200"/>
                <a:tab algn="l" pos="5115240"/>
                <a:tab algn="l" pos="5582520"/>
                <a:tab algn="l" pos="6046560"/>
                <a:tab algn="l" pos="6513480"/>
                <a:tab algn="l" pos="6979320"/>
                <a:tab algn="l" pos="7443360"/>
                <a:tab algn="l" pos="7910640"/>
                <a:tab algn="l" pos="8372880"/>
                <a:tab algn="l" pos="8841960"/>
                <a:tab algn="l" pos="9304200"/>
                <a:tab algn="l" pos="9477000"/>
                <a:tab algn="l" pos="10424520"/>
                <a:tab algn="l" pos="10709280"/>
                <a:tab algn="l" pos="11174760"/>
              </a:tabLst>
            </a:pPr>
            <a:fld id="{72E6D482-7A84-4C7B-8994-D65BFFA7930C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790 Rectángulo 2"/>
          <p:cNvSpPr/>
          <p:nvPr/>
        </p:nvSpPr>
        <p:spPr>
          <a:xfrm>
            <a:off x="4021560" y="9721440"/>
            <a:ext cx="3049560" cy="48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3668991-0F3D-4B52-8CC1-64C41F14338B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78" name="791 Rectángulo 3"/>
          <p:cNvSpPr/>
          <p:nvPr/>
        </p:nvSpPr>
        <p:spPr>
          <a:xfrm>
            <a:off x="4021560" y="9721440"/>
            <a:ext cx="3056400" cy="490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341D5C7B-C062-49D6-859F-CADD324CAE5C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79" name="PlaceHolder 1"/>
          <p:cNvSpPr>
            <a:spLocks noGrp="1"/>
          </p:cNvSpPr>
          <p:nvPr>
            <p:ph type="sldImg"/>
          </p:nvPr>
        </p:nvSpPr>
        <p:spPr>
          <a:xfrm>
            <a:off x="144360" y="768240"/>
            <a:ext cx="6801120" cy="3826080"/>
          </a:xfrm>
          <a:prstGeom prst="rect">
            <a:avLst/>
          </a:prstGeom>
          <a:ln w="0">
            <a:noFill/>
          </a:ln>
        </p:spPr>
      </p:sp>
      <p:sp>
        <p:nvSpPr>
          <p:cNvPr id="880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69640" cy="459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81" name="794 Rectángulo 2"/>
          <p:cNvSpPr/>
          <p:nvPr/>
        </p:nvSpPr>
        <p:spPr>
          <a:xfrm>
            <a:off x="4021560" y="9721440"/>
            <a:ext cx="3066480" cy="501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850B46B2-DB27-422A-980C-64404EFC3699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2" name="1009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3FB18DA0-FD09-428E-89D7-A66C79A4F8BC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83" name="1010 Rectángulo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B34051AA-E89F-4353-BD62-6CC97F39A9CC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84" name="1011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6080"/>
                <a:tab algn="l" pos="1893960"/>
                <a:tab algn="l" pos="2841480"/>
                <a:tab algn="l" pos="3789360"/>
                <a:tab algn="l" pos="4736880"/>
                <a:tab algn="l" pos="5684760"/>
                <a:tab algn="l" pos="6632280"/>
                <a:tab algn="l" pos="7580160"/>
                <a:tab algn="l" pos="8527680"/>
                <a:tab algn="l" pos="9475200"/>
                <a:tab algn="l" pos="10423080"/>
                <a:tab algn="l" pos="10705680"/>
                <a:tab algn="l" pos="11172960"/>
                <a:tab algn="l" pos="11174760"/>
              </a:tabLst>
            </a:pPr>
            <a:fld id="{B8B03116-EBCE-45CC-B8EF-39AFAEF3B9E2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85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8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</p:spTree>
  </p:cSld>
</p:notes>
</file>

<file path=ppt/notesSlides/notesSlide3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736 Rectángulo 1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12550601-F877-40FA-A62A-1C2DFD5EC3EF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88" name="737 Rectángulo 2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94FBFA9-439E-40D2-A9A7-2B9895565763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89" name="738 Rectángulo 2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F7B26FA0-EC54-4C7B-9501-875E76AA02E2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90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91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92" name="741 Rectángulo 2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9374677E-8465-4586-95F3-80AA8F0CC161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3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736 Rectángulo 3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1A82CEC4-2C1F-4A27-BEE6-9D0984E5B0D8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94" name="737 Rectángulo 4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5F8BBC27-26B5-4197-9203-D4FE12EFBA9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95" name="738 Rectángulo 4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48174A6-7D06-49C6-B9AB-C67918A6CA7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896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89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898" name="741 Rectángulo 4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57A1846-AF03-4463-BB65-ADF999AEEBC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4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742 Rectángulo 2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CE66D72B-220D-4F86-AB94-1088D86360B0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11" name="743 Rectángulo 3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81389E74-C274-4271-8F7E-C7A5E3FFD1F9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12" name="744 Rectángulo 3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8AEB3C8-7BA0-43CE-90BE-A503304DEB8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13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14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15" name="747 Rectángulo 3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CE576229-3416-48AD-A378-6FF7F57FB8FE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5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795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A431D2EC-03F3-4EA3-B752-6DFA26E5D7DC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17" name="796 Rectángulo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59987B4-51DE-4D14-A16D-87BA8736EF62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18" name="797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D6359E4C-11B2-4C2A-A509-613EADAF2E9E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19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20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21" name="800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46BAF8FA-4381-4279-8612-02D127A7B27A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6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795 Rectángulo 1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E192241-FAED-4726-86B6-C134C1C62E06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23" name="796 Rectángulo 2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BD02714D-9180-4117-BA1D-334A2D6060BF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24" name="797 Rectángulo 2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EE465BF3-FCFF-40F0-AB97-8F8D2B80C1C8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25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26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27" name="800 Rectángulo 2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CF1B6E1F-AA8A-463B-AB52-4D8CC8CDEA41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8" name="754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7D376A5B-BF0F-4480-9B7C-9F2B1BA5854D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29" name="755 Rectángulo"/>
          <p:cNvSpPr/>
          <p:nvPr/>
        </p:nvSpPr>
        <p:spPr>
          <a:xfrm>
            <a:off x="4021560" y="9721440"/>
            <a:ext cx="3055680" cy="489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882568BC-310D-46FC-9E9A-70BB23600FF7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30" name="756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0F7D53C5-B4EE-41A7-A199-DE50A8B6D01F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31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5800" cy="3827880"/>
          </a:xfrm>
          <a:prstGeom prst="rect">
            <a:avLst/>
          </a:prstGeom>
          <a:ln w="0">
            <a:noFill/>
          </a:ln>
        </p:spPr>
      </p:sp>
      <p:sp>
        <p:nvSpPr>
          <p:cNvPr id="732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  <p:sp>
        <p:nvSpPr>
          <p:cNvPr id="733" name="759 Rectángulo"/>
          <p:cNvSpPr/>
          <p:nvPr/>
        </p:nvSpPr>
        <p:spPr>
          <a:xfrm>
            <a:off x="4021560" y="9721440"/>
            <a:ext cx="3067200" cy="5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047603E7-D6DE-40DA-BEAA-9533F87F93D6}" type="slidenum">
              <a:rPr b="0" lang="es-ES" sz="1200" spc="-1" strike="noStrike">
                <a:solidFill>
                  <a:srgbClr val="000000"/>
                </a:solidFill>
                <a:latin typeface="Calibri"/>
                <a:ea typeface="+mn-ea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</p:spTree>
  </p:cSld>
</p:notes>
</file>

<file path=ppt/notesSlides/notesSlide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4" name="760 Rectángulo 1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62F618A1-127C-4901-8C54-0F36C721A5D4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35" name="761 Rectángulo 2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2148A1E8-758B-468E-9C9E-225B4BF23993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36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37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</p:spTree>
  </p:cSld>
</p:notes>
</file>

<file path=ppt/notesSlides/notesSlide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" name="760 Rectángulo"/>
          <p:cNvSpPr/>
          <p:nvPr/>
        </p:nvSpPr>
        <p:spPr>
          <a:xfrm>
            <a:off x="4021560" y="9721440"/>
            <a:ext cx="3050280" cy="48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45"/>
              </a:spcBef>
              <a:spcAft>
                <a:spcPts val="145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C89E4E8A-1C2F-4E90-A74C-B80D784572CB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39" name="761 Rectángulo"/>
          <p:cNvSpPr/>
          <p:nvPr/>
        </p:nvSpPr>
        <p:spPr>
          <a:xfrm>
            <a:off x="4021560" y="9721440"/>
            <a:ext cx="3057120" cy="491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3240" rIns="93240" tIns="48600" bIns="48600" anchor="b">
            <a:noAutofit/>
          </a:bodyPr>
          <a:p>
            <a:pPr algn="r">
              <a:lnSpc>
                <a:spcPct val="100000"/>
              </a:lnSpc>
              <a:spcBef>
                <a:spcPts val="116"/>
              </a:spcBef>
              <a:spcAft>
                <a:spcPts val="116"/>
              </a:spcAft>
              <a:buNone/>
              <a:tabLst>
                <a:tab algn="l" pos="0"/>
                <a:tab algn="l" pos="947520"/>
                <a:tab algn="l" pos="1895400"/>
                <a:tab algn="l" pos="2842920"/>
                <a:tab algn="l" pos="3790800"/>
                <a:tab algn="l" pos="4738320"/>
                <a:tab algn="l" pos="5686200"/>
                <a:tab algn="l" pos="6633720"/>
                <a:tab algn="l" pos="7581600"/>
                <a:tab algn="l" pos="8529120"/>
                <a:tab algn="l" pos="9477000"/>
                <a:tab algn="l" pos="10424520"/>
                <a:tab algn="l" pos="10709280"/>
                <a:tab algn="l" pos="11174760"/>
              </a:tabLst>
            </a:pPr>
            <a:fld id="{E45DEC95-2B37-4942-8ABC-54E53EE12E75}" type="slidenum">
              <a:rPr b="0" lang="es-AR" sz="1200" spc="-1" strike="noStrike">
                <a:solidFill>
                  <a:srgbClr val="000000"/>
                </a:solidFill>
                <a:latin typeface="Calibri"/>
                <a:ea typeface="Segoe UI"/>
              </a:rPr>
              <a:t>&lt;número&gt;</a:t>
            </a:fld>
            <a:endParaRPr b="0" lang="es-AR" sz="1200" spc="-1" strike="noStrike">
              <a:latin typeface="Arial"/>
            </a:endParaRPr>
          </a:p>
        </p:txBody>
      </p:sp>
      <p:sp>
        <p:nvSpPr>
          <p:cNvPr id="740" name="PlaceHolder 1"/>
          <p:cNvSpPr>
            <a:spLocks noGrp="1"/>
          </p:cNvSpPr>
          <p:nvPr>
            <p:ph type="sldImg"/>
          </p:nvPr>
        </p:nvSpPr>
        <p:spPr>
          <a:xfrm>
            <a:off x="142920" y="768240"/>
            <a:ext cx="6804360" cy="3827880"/>
          </a:xfrm>
          <a:prstGeom prst="rect">
            <a:avLst/>
          </a:prstGeom>
          <a:ln w="0">
            <a:noFill/>
          </a:ln>
        </p:spPr>
      </p:sp>
      <p:sp>
        <p:nvSpPr>
          <p:cNvPr id="741" name="PlaceHolder 2"/>
          <p:cNvSpPr>
            <a:spLocks noGrp="1"/>
          </p:cNvSpPr>
          <p:nvPr>
            <p:ph type="body"/>
          </p:nvPr>
        </p:nvSpPr>
        <p:spPr>
          <a:xfrm>
            <a:off x="709920" y="4861440"/>
            <a:ext cx="5670360" cy="4595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AR" sz="2000" spc="-1" strike="noStrike">
              <a:latin typeface="Arial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6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2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subTitle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laceHolder 1"/>
          <p:cNvSpPr>
            <a:spLocks noGrp="1"/>
          </p:cNvSpPr>
          <p:nvPr>
            <p:ph type="subTitle"/>
          </p:nvPr>
        </p:nvSpPr>
        <p:spPr>
          <a:xfrm>
            <a:off x="457200" y="205200"/>
            <a:ext cx="8229240" cy="3981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>
              <a:buNone/>
            </a:pPr>
            <a:endParaRPr b="0" lang="es-A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3"/>
          <p:cNvSpPr>
            <a:spLocks noGrp="1"/>
          </p:cNvSpPr>
          <p:nvPr>
            <p:ph/>
          </p:nvPr>
        </p:nvSpPr>
        <p:spPr>
          <a:xfrm>
            <a:off x="323964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4"/>
          <p:cNvSpPr>
            <a:spLocks noGrp="1"/>
          </p:cNvSpPr>
          <p:nvPr>
            <p:ph/>
          </p:nvPr>
        </p:nvSpPr>
        <p:spPr>
          <a:xfrm>
            <a:off x="6022080" y="12038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5"/>
          <p:cNvSpPr>
            <a:spLocks noGrp="1"/>
          </p:cNvSpPr>
          <p:nvPr>
            <p:ph/>
          </p:nvPr>
        </p:nvSpPr>
        <p:spPr>
          <a:xfrm>
            <a:off x="45720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9" name="PlaceHolder 6"/>
          <p:cNvSpPr>
            <a:spLocks noGrp="1"/>
          </p:cNvSpPr>
          <p:nvPr>
            <p:ph/>
          </p:nvPr>
        </p:nvSpPr>
        <p:spPr>
          <a:xfrm>
            <a:off x="323964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7"/>
          <p:cNvSpPr>
            <a:spLocks noGrp="1"/>
          </p:cNvSpPr>
          <p:nvPr>
            <p:ph/>
          </p:nvPr>
        </p:nvSpPr>
        <p:spPr>
          <a:xfrm>
            <a:off x="6022080" y="2762640"/>
            <a:ext cx="26496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4"/>
          <p:cNvSpPr>
            <a:spLocks noGrp="1"/>
          </p:cNvSpPr>
          <p:nvPr>
            <p:ph/>
          </p:nvPr>
        </p:nvSpPr>
        <p:spPr>
          <a:xfrm>
            <a:off x="4674240" y="27626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45720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/>
          </p:nvPr>
        </p:nvSpPr>
        <p:spPr>
          <a:xfrm>
            <a:off x="4674240" y="1203840"/>
            <a:ext cx="401580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/>
          </p:nvPr>
        </p:nvSpPr>
        <p:spPr>
          <a:xfrm>
            <a:off x="457200" y="2762640"/>
            <a:ext cx="8229240" cy="1423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6.xml"/><Relationship Id="rId8" Type="http://schemas.openxmlformats.org/officeDocument/2006/relationships/slideLayout" Target="../slideLayouts/slideLayout17.xml"/><Relationship Id="rId9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3.xml"/><Relationship Id="rId1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4.png"/><Relationship Id="rId3" Type="http://schemas.openxmlformats.org/officeDocument/2006/relationships/image" Target="../media/image5.png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5.xml"/><Relationship Id="rId13" Type="http://schemas.openxmlformats.org/officeDocument/2006/relationships/slideLayout" Target="../slideLayouts/slideLayout46.xml"/><Relationship Id="rId14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8.pn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4294967295 Conector recto"/>
          <p:cNvSpPr/>
          <p:nvPr/>
        </p:nvSpPr>
        <p:spPr>
          <a:xfrm>
            <a:off x="1928880" y="622440"/>
            <a:ext cx="5857920" cy="1440"/>
          </a:xfrm>
          <a:prstGeom prst="line">
            <a:avLst/>
          </a:prstGeom>
          <a:ln w="1908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" name="4294967295 Rectángulo"/>
          <p:cNvSpPr/>
          <p:nvPr/>
        </p:nvSpPr>
        <p:spPr>
          <a:xfrm>
            <a:off x="8393040" y="4429080"/>
            <a:ext cx="20556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" name="4 Rectángulo"/>
          <p:cNvSpPr/>
          <p:nvPr/>
        </p:nvSpPr>
        <p:spPr>
          <a:xfrm>
            <a:off x="457200" y="4767120"/>
            <a:ext cx="211500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" name="5 Rectángulo"/>
          <p:cNvSpPr/>
          <p:nvPr/>
        </p:nvSpPr>
        <p:spPr>
          <a:xfrm>
            <a:off x="3124080" y="4767120"/>
            <a:ext cx="288684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" name="3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9" name="8 Imagen" descr=""/>
          <p:cNvPicPr/>
          <p:nvPr/>
        </p:nvPicPr>
        <p:blipFill>
          <a:blip r:embed="rId2"/>
          <a:stretch/>
        </p:blipFill>
        <p:spPr>
          <a:xfrm>
            <a:off x="684000" y="169200"/>
            <a:ext cx="7810200" cy="916200"/>
          </a:xfrm>
          <a:prstGeom prst="rect">
            <a:avLst/>
          </a:prstGeom>
          <a:ln w="0">
            <a:noFill/>
          </a:ln>
        </p:spPr>
      </p:pic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4294967295 Rectángulo"/>
          <p:cNvSpPr/>
          <p:nvPr/>
        </p:nvSpPr>
        <p:spPr>
          <a:xfrm>
            <a:off x="8393040" y="4429080"/>
            <a:ext cx="20556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9" name="4 Rectángulo"/>
          <p:cNvSpPr/>
          <p:nvPr/>
        </p:nvSpPr>
        <p:spPr>
          <a:xfrm>
            <a:off x="457200" y="4767120"/>
            <a:ext cx="211500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0" name="5 Rectángulo"/>
          <p:cNvSpPr/>
          <p:nvPr/>
        </p:nvSpPr>
        <p:spPr>
          <a:xfrm>
            <a:off x="3124080" y="4767120"/>
            <a:ext cx="288684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51" name="50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52" name="51 Imagen" descr=""/>
          <p:cNvPicPr/>
          <p:nvPr/>
        </p:nvPicPr>
        <p:blipFill>
          <a:blip r:embed="rId2"/>
          <a:stretch/>
        </p:blipFill>
        <p:spPr>
          <a:xfrm>
            <a:off x="4140000" y="-10800"/>
            <a:ext cx="5002200" cy="657000"/>
          </a:xfrm>
          <a:prstGeom prst="rect">
            <a:avLst/>
          </a:prstGeom>
          <a:ln w="0">
            <a:noFill/>
          </a:ln>
        </p:spPr>
      </p:pic>
      <p:pic>
        <p:nvPicPr>
          <p:cNvPr id="53" name="52 Imagen" descr=""/>
          <p:cNvPicPr/>
          <p:nvPr/>
        </p:nvPicPr>
        <p:blipFill>
          <a:blip r:embed="rId3"/>
          <a:stretch/>
        </p:blipFill>
        <p:spPr>
          <a:xfrm>
            <a:off x="180360" y="83520"/>
            <a:ext cx="3957840" cy="501480"/>
          </a:xfrm>
          <a:prstGeom prst="rect">
            <a:avLst/>
          </a:prstGeom>
          <a:ln w="0">
            <a:noFill/>
          </a:ln>
        </p:spPr>
      </p:pic>
      <p:sp>
        <p:nvSpPr>
          <p:cNvPr id="54" name="53 Rectángulo"/>
          <p:cNvSpPr/>
          <p:nvPr/>
        </p:nvSpPr>
        <p:spPr>
          <a:xfrm>
            <a:off x="0" y="609120"/>
            <a:ext cx="4138200" cy="37080"/>
          </a:xfrm>
          <a:prstGeom prst="rect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4294967295 Rectángulo"/>
          <p:cNvSpPr/>
          <p:nvPr/>
        </p:nvSpPr>
        <p:spPr>
          <a:xfrm>
            <a:off x="8393040" y="4429080"/>
            <a:ext cx="20556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4" name="4 Rectángulo"/>
          <p:cNvSpPr/>
          <p:nvPr/>
        </p:nvSpPr>
        <p:spPr>
          <a:xfrm>
            <a:off x="457200" y="4767120"/>
            <a:ext cx="211500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5" name="5 Rectángulo"/>
          <p:cNvSpPr/>
          <p:nvPr/>
        </p:nvSpPr>
        <p:spPr>
          <a:xfrm>
            <a:off x="3124080" y="4767120"/>
            <a:ext cx="288684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96" name="95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97" name="4294967295 Conector recto 1"/>
          <p:cNvSpPr/>
          <p:nvPr/>
        </p:nvSpPr>
        <p:spPr>
          <a:xfrm>
            <a:off x="1928880" y="622800"/>
            <a:ext cx="5857920" cy="1440"/>
          </a:xfrm>
          <a:prstGeom prst="line">
            <a:avLst/>
          </a:prstGeom>
          <a:ln w="1908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</p:sp>
      <p:pic>
        <p:nvPicPr>
          <p:cNvPr id="98" name="97 Imagen" descr=""/>
          <p:cNvPicPr/>
          <p:nvPr/>
        </p:nvPicPr>
        <p:blipFill>
          <a:blip r:embed="rId2"/>
          <a:stretch/>
        </p:blipFill>
        <p:spPr>
          <a:xfrm>
            <a:off x="4140000" y="-10800"/>
            <a:ext cx="5002200" cy="657000"/>
          </a:xfrm>
          <a:prstGeom prst="rect">
            <a:avLst/>
          </a:prstGeom>
          <a:ln w="0">
            <a:noFill/>
          </a:ln>
        </p:spPr>
      </p:pic>
      <p:sp>
        <p:nvSpPr>
          <p:cNvPr id="99" name="98 Rectángulo"/>
          <p:cNvSpPr/>
          <p:nvPr/>
        </p:nvSpPr>
        <p:spPr>
          <a:xfrm>
            <a:off x="0" y="604440"/>
            <a:ext cx="4138200" cy="37080"/>
          </a:xfrm>
          <a:prstGeom prst="rect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100" name="99 Imagen" descr=""/>
          <p:cNvPicPr/>
          <p:nvPr/>
        </p:nvPicPr>
        <p:blipFill>
          <a:blip r:embed="rId3"/>
          <a:stretch/>
        </p:blipFill>
        <p:spPr>
          <a:xfrm>
            <a:off x="180720" y="83520"/>
            <a:ext cx="3957840" cy="501480"/>
          </a:xfrm>
          <a:prstGeom prst="rect">
            <a:avLst/>
          </a:prstGeom>
          <a:ln w="0">
            <a:noFill/>
          </a:ln>
        </p:spPr>
      </p:pic>
      <p:sp>
        <p:nvSpPr>
          <p:cNvPr id="101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4294967295 Rectángulo"/>
          <p:cNvSpPr/>
          <p:nvPr/>
        </p:nvSpPr>
        <p:spPr>
          <a:xfrm>
            <a:off x="8393040" y="4429080"/>
            <a:ext cx="20556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0" name="4 Rectángulo"/>
          <p:cNvSpPr/>
          <p:nvPr/>
        </p:nvSpPr>
        <p:spPr>
          <a:xfrm>
            <a:off x="457200" y="4767120"/>
            <a:ext cx="211500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41" name="5 Rectángulo"/>
          <p:cNvSpPr/>
          <p:nvPr/>
        </p:nvSpPr>
        <p:spPr>
          <a:xfrm>
            <a:off x="3124080" y="4767120"/>
            <a:ext cx="288684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142" name="141 Imagen" descr=""/>
          <p:cNvPicPr/>
          <p:nvPr/>
        </p:nvPicPr>
        <p:blipFill>
          <a:blip r:embed="rId2"/>
          <a:stretch/>
        </p:blipFill>
        <p:spPr>
          <a:xfrm>
            <a:off x="4140000" y="-10440"/>
            <a:ext cx="5002200" cy="657000"/>
          </a:xfrm>
          <a:prstGeom prst="rect">
            <a:avLst/>
          </a:prstGeom>
          <a:ln w="0">
            <a:noFill/>
          </a:ln>
        </p:spPr>
      </p:pic>
      <p:pic>
        <p:nvPicPr>
          <p:cNvPr id="143" name="142 Imagen" descr=""/>
          <p:cNvPicPr/>
          <p:nvPr/>
        </p:nvPicPr>
        <p:blipFill>
          <a:blip r:embed="rId3"/>
          <a:stretch/>
        </p:blipFill>
        <p:spPr>
          <a:xfrm>
            <a:off x="180360" y="83880"/>
            <a:ext cx="3957840" cy="501480"/>
          </a:xfrm>
          <a:prstGeom prst="rect">
            <a:avLst/>
          </a:prstGeom>
          <a:ln w="0">
            <a:noFill/>
          </a:ln>
        </p:spPr>
      </p:pic>
      <p:sp>
        <p:nvSpPr>
          <p:cNvPr id="144" name="143 Rectángulo"/>
          <p:cNvSpPr/>
          <p:nvPr/>
        </p:nvSpPr>
        <p:spPr>
          <a:xfrm>
            <a:off x="0" y="609480"/>
            <a:ext cx="4138200" cy="37080"/>
          </a:xfrm>
          <a:prstGeom prst="rect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4294967295 Conector recto"/>
          <p:cNvSpPr/>
          <p:nvPr/>
        </p:nvSpPr>
        <p:spPr>
          <a:xfrm>
            <a:off x="1928880" y="622440"/>
            <a:ext cx="5857920" cy="1440"/>
          </a:xfrm>
          <a:prstGeom prst="line">
            <a:avLst/>
          </a:prstGeom>
          <a:ln w="1908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</p:sp>
      <p:sp>
        <p:nvSpPr>
          <p:cNvPr id="184" name="4294967295 Rectángulo"/>
          <p:cNvSpPr/>
          <p:nvPr/>
        </p:nvSpPr>
        <p:spPr>
          <a:xfrm>
            <a:off x="8393040" y="4429080"/>
            <a:ext cx="205560" cy="276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5" name="4 Rectángulo"/>
          <p:cNvSpPr/>
          <p:nvPr/>
        </p:nvSpPr>
        <p:spPr>
          <a:xfrm>
            <a:off x="457200" y="4767120"/>
            <a:ext cx="2115000" cy="256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6" name="5 Rectángulo"/>
          <p:cNvSpPr/>
          <p:nvPr/>
        </p:nvSpPr>
        <p:spPr>
          <a:xfrm>
            <a:off x="3124080" y="4767120"/>
            <a:ext cx="2886840" cy="265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187" name="230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88" name="231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89" name="232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90" name="233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191" name="234 Rectángulo"/>
          <p:cNvSpPr/>
          <p:nvPr/>
        </p:nvSpPr>
        <p:spPr>
          <a:xfrm>
            <a:off x="4449600" y="2394000"/>
            <a:ext cx="242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192" name="235 Imagen" descr=""/>
          <p:cNvPicPr/>
          <p:nvPr/>
        </p:nvPicPr>
        <p:blipFill>
          <a:blip r:embed="rId2"/>
          <a:stretch/>
        </p:blipFill>
        <p:spPr>
          <a:xfrm>
            <a:off x="684000" y="169200"/>
            <a:ext cx="7810200" cy="916200"/>
          </a:xfrm>
          <a:prstGeom prst="rect">
            <a:avLst/>
          </a:prstGeom>
          <a:ln w="0">
            <a:noFill/>
          </a:ln>
        </p:spPr>
      </p:pic>
      <p:sp>
        <p:nvSpPr>
          <p:cNvPr id="193" name="PlaceHolder 1"/>
          <p:cNvSpPr>
            <a:spLocks noGrp="1"/>
          </p:cNvSpPr>
          <p:nvPr>
            <p:ph type="title"/>
          </p:nvPr>
        </p:nvSpPr>
        <p:spPr>
          <a:xfrm>
            <a:off x="457200" y="205200"/>
            <a:ext cx="8229240" cy="8586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del texto de título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2"/>
          <p:cNvSpPr>
            <a:spLocks noGrp="1"/>
          </p:cNvSpPr>
          <p:nvPr>
            <p:ph type="body"/>
          </p:nvPr>
        </p:nvSpPr>
        <p:spPr>
          <a:xfrm>
            <a:off x="457200" y="1203840"/>
            <a:ext cx="8229240" cy="2983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Pulse para editar el formato de texto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Segundo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Tercer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es-ES" sz="1800" spc="-1" strike="noStrike">
                <a:solidFill>
                  <a:srgbClr val="000000"/>
                </a:solidFill>
                <a:latin typeface="Arial"/>
              </a:rPr>
              <a:t>Cuarto nivel del esquema</a:t>
            </a:r>
            <a:endParaRPr b="0" lang="es-ES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Quinto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Sexto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ES" sz="2000" spc="-1" strike="noStrike">
                <a:solidFill>
                  <a:srgbClr val="000000"/>
                </a:solidFill>
                <a:latin typeface="Arial"/>
              </a:rPr>
              <a:t>Séptimo nivel del esquema</a:t>
            </a:r>
            <a:endParaRPr b="0" lang="es-ES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9.png"/><Relationship Id="rId2" Type="http://schemas.openxmlformats.org/officeDocument/2006/relationships/image" Target="../media/image20.png"/><Relationship Id="rId3" Type="http://schemas.openxmlformats.org/officeDocument/2006/relationships/image" Target="../media/image21.png"/><Relationship Id="rId4" Type="http://schemas.openxmlformats.org/officeDocument/2006/relationships/image" Target="../media/image22.png"/><Relationship Id="rId5" Type="http://schemas.openxmlformats.org/officeDocument/2006/relationships/image" Target="../media/image23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26.png"/><Relationship Id="rId9" Type="http://schemas.openxmlformats.org/officeDocument/2006/relationships/image" Target="../media/image27.png"/><Relationship Id="rId10" Type="http://schemas.openxmlformats.org/officeDocument/2006/relationships/image" Target="../media/image28.png"/><Relationship Id="rId11" Type="http://schemas.openxmlformats.org/officeDocument/2006/relationships/image" Target="../media/image29.png"/><Relationship Id="rId12" Type="http://schemas.openxmlformats.org/officeDocument/2006/relationships/image" Target="../media/image30.png"/><Relationship Id="rId13" Type="http://schemas.openxmlformats.org/officeDocument/2006/relationships/image" Target="../media/image31.png"/><Relationship Id="rId14" Type="http://schemas.openxmlformats.org/officeDocument/2006/relationships/slideLayout" Target="../slideLayouts/slideLayout13.xml"/><Relationship Id="rId15" Type="http://schemas.openxmlformats.org/officeDocument/2006/relationships/notesSlide" Target="../notesSlides/notesSlide10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1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34.png"/><Relationship Id="rId2" Type="http://schemas.openxmlformats.org/officeDocument/2006/relationships/image" Target="../media/image35.png"/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8.png"/><Relationship Id="rId2" Type="http://schemas.openxmlformats.org/officeDocument/2006/relationships/image" Target="../media/image39.png"/><Relationship Id="rId3" Type="http://schemas.openxmlformats.org/officeDocument/2006/relationships/image" Target="../media/image40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1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14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5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5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6.png"/><Relationship Id="rId2" Type="http://schemas.openxmlformats.org/officeDocument/2006/relationships/image" Target="../media/image47.png"/><Relationship Id="rId3" Type="http://schemas.openxmlformats.org/officeDocument/2006/relationships/image" Target="../media/image48.png"/><Relationship Id="rId4" Type="http://schemas.openxmlformats.org/officeDocument/2006/relationships/image" Target="../media/image49.png"/><Relationship Id="rId5" Type="http://schemas.openxmlformats.org/officeDocument/2006/relationships/image" Target="../media/image50.png"/><Relationship Id="rId6" Type="http://schemas.openxmlformats.org/officeDocument/2006/relationships/image" Target="../media/image51.png"/><Relationship Id="rId7" Type="http://schemas.openxmlformats.org/officeDocument/2006/relationships/image" Target="../media/image52.png"/><Relationship Id="rId8" Type="http://schemas.openxmlformats.org/officeDocument/2006/relationships/slideLayout" Target="../slideLayouts/slideLayout37.xml"/><Relationship Id="rId9" Type="http://schemas.openxmlformats.org/officeDocument/2006/relationships/notesSlide" Target="../notesSlides/notesSlide16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5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1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slideLayout" Target="../slideLayouts/slideLayout25.xml"/><Relationship Id="rId3" Type="http://schemas.openxmlformats.org/officeDocument/2006/relationships/notesSlide" Target="../notesSlides/notesSlide18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55.png"/><Relationship Id="rId2" Type="http://schemas.openxmlformats.org/officeDocument/2006/relationships/image" Target="../media/image56.png"/><Relationship Id="rId3" Type="http://schemas.openxmlformats.org/officeDocument/2006/relationships/image" Target="../media/image57.png"/><Relationship Id="rId4" Type="http://schemas.openxmlformats.org/officeDocument/2006/relationships/slideLayout" Target="../slideLayouts/slideLayout37.xml"/><Relationship Id="rId5" Type="http://schemas.openxmlformats.org/officeDocument/2006/relationships/notesSlide" Target="../notesSlides/notesSlide1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0.png"/><Relationship Id="rId2" Type="http://schemas.openxmlformats.org/officeDocument/2006/relationships/image" Target="../media/image11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58.png"/><Relationship Id="rId2" Type="http://schemas.openxmlformats.org/officeDocument/2006/relationships/image" Target="../media/image59.png"/><Relationship Id="rId3" Type="http://schemas.openxmlformats.org/officeDocument/2006/relationships/slideLayout" Target="../slideLayouts/slideLayout37.xml"/><Relationship Id="rId4" Type="http://schemas.openxmlformats.org/officeDocument/2006/relationships/notesSlide" Target="../notesSlides/notesSlide20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image" Target="../media/image60.png"/><Relationship Id="rId2" Type="http://schemas.openxmlformats.org/officeDocument/2006/relationships/image" Target="../media/image61.png"/><Relationship Id="rId3" Type="http://schemas.openxmlformats.org/officeDocument/2006/relationships/hyperlink" Target="https://www.justiciacordoba.gob.ar/CargaWebWeb/_News/NovedadesDetalle.aspx?idNovedad=33111" TargetMode="External"/><Relationship Id="rId4" Type="http://schemas.openxmlformats.org/officeDocument/2006/relationships/image" Target="../media/image62.png"/><Relationship Id="rId5" Type="http://schemas.openxmlformats.org/officeDocument/2006/relationships/image" Target="../media/image63.png"/><Relationship Id="rId6" Type="http://schemas.openxmlformats.org/officeDocument/2006/relationships/image" Target="../media/image64.png"/><Relationship Id="rId7" Type="http://schemas.openxmlformats.org/officeDocument/2006/relationships/image" Target="../media/image65.png"/><Relationship Id="rId8" Type="http://schemas.openxmlformats.org/officeDocument/2006/relationships/image" Target="../media/image66.png"/><Relationship Id="rId9" Type="http://schemas.openxmlformats.org/officeDocument/2006/relationships/slideLayout" Target="../slideLayouts/slideLayout13.xml"/><Relationship Id="rId10" Type="http://schemas.openxmlformats.org/officeDocument/2006/relationships/notesSlide" Target="../notesSlides/notesSlide21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67.png"/><Relationship Id="rId2" Type="http://schemas.openxmlformats.org/officeDocument/2006/relationships/image" Target="../media/image68.png"/><Relationship Id="rId3" Type="http://schemas.openxmlformats.org/officeDocument/2006/relationships/image" Target="../media/image69.png"/><Relationship Id="rId4" Type="http://schemas.openxmlformats.org/officeDocument/2006/relationships/hyperlink" Target="https://www.argentina.gob.ar/sites/default/files/pe_afip_2021-2025.pdf" TargetMode="External"/><Relationship Id="rId5" Type="http://schemas.openxmlformats.org/officeDocument/2006/relationships/hyperlink" Target="https://consejo.jusbaires.gob.ar/" TargetMode="External"/><Relationship Id="rId6" Type="http://schemas.openxmlformats.org/officeDocument/2006/relationships/image" Target="../media/image70.png"/><Relationship Id="rId7" Type="http://schemas.openxmlformats.org/officeDocument/2006/relationships/image" Target="../media/image71.png"/><Relationship Id="rId8" Type="http://schemas.openxmlformats.org/officeDocument/2006/relationships/image" Target="../media/image72.png"/><Relationship Id="rId9" Type="http://schemas.openxmlformats.org/officeDocument/2006/relationships/image" Target="../media/image73.png"/><Relationship Id="rId10" Type="http://schemas.openxmlformats.org/officeDocument/2006/relationships/hyperlink" Target="https://jurisprudenciatfn.ar/" TargetMode="External"/><Relationship Id="rId11" Type="http://schemas.openxmlformats.org/officeDocument/2006/relationships/slideLayout" Target="../slideLayouts/slideLayout13.xml"/><Relationship Id="rId12" Type="http://schemas.openxmlformats.org/officeDocument/2006/relationships/notesSlide" Target="../notesSlides/notesSlide22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<Relationship Id="rId2" Type="http://schemas.openxmlformats.org/officeDocument/2006/relationships/notesSlide" Target="../notesSlides/notesSlide2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image" Target="../media/image74.jpeg"/><Relationship Id="rId2" Type="http://schemas.openxmlformats.org/officeDocument/2006/relationships/image" Target="../media/image75.png"/><Relationship Id="rId3" Type="http://schemas.openxmlformats.org/officeDocument/2006/relationships/slideLayout" Target="../slideLayouts/slideLayout13.xml"/><Relationship Id="rId4" Type="http://schemas.openxmlformats.org/officeDocument/2006/relationships/notesSlide" Target="../notesSlides/notesSlide24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image" Target="../media/image76.png"/><Relationship Id="rId2" Type="http://schemas.openxmlformats.org/officeDocument/2006/relationships/image" Target="../media/image77.png"/><Relationship Id="rId3" Type="http://schemas.openxmlformats.org/officeDocument/2006/relationships/hyperlink" Target="https://unesdoc.unesco.org/ark:/48223/pf0000381137_spa" TargetMode="External"/><Relationship Id="rId4" Type="http://schemas.openxmlformats.org/officeDocument/2006/relationships/image" Target="../media/image78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5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image" Target="../media/image79.png"/><Relationship Id="rId2" Type="http://schemas.openxmlformats.org/officeDocument/2006/relationships/image" Target="../media/image80.png"/><Relationship Id="rId3" Type="http://schemas.openxmlformats.org/officeDocument/2006/relationships/image" Target="../media/image81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6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image" Target="../media/image82.png"/><Relationship Id="rId2" Type="http://schemas.openxmlformats.org/officeDocument/2006/relationships/image" Target="../media/image83.png"/><Relationship Id="rId3" Type="http://schemas.openxmlformats.org/officeDocument/2006/relationships/image" Target="../media/image84.png"/><Relationship Id="rId4" Type="http://schemas.openxmlformats.org/officeDocument/2006/relationships/image" Target="../media/image8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7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image" Target="../media/image86.png"/><Relationship Id="rId2" Type="http://schemas.openxmlformats.org/officeDocument/2006/relationships/image" Target="../media/image87.png"/><Relationship Id="rId3" Type="http://schemas.openxmlformats.org/officeDocument/2006/relationships/image" Target="../media/image88.png"/><Relationship Id="rId4" Type="http://schemas.openxmlformats.org/officeDocument/2006/relationships/image" Target="../media/image89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image" Target="../media/image90.png"/><Relationship Id="rId2" Type="http://schemas.openxmlformats.org/officeDocument/2006/relationships/image" Target="../media/image91.png"/><Relationship Id="rId3" Type="http://schemas.openxmlformats.org/officeDocument/2006/relationships/image" Target="../media/image9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93.png"/><Relationship Id="rId2" Type="http://schemas.openxmlformats.org/officeDocument/2006/relationships/image" Target="../media/image94.png"/><Relationship Id="rId3" Type="http://schemas.openxmlformats.org/officeDocument/2006/relationships/image" Target="../media/image95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0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image" Target="../media/image96.png"/><Relationship Id="rId2" Type="http://schemas.openxmlformats.org/officeDocument/2006/relationships/image" Target="../media/image97.png"/><Relationship Id="rId3" Type="http://schemas.openxmlformats.org/officeDocument/2006/relationships/image" Target="../media/image98.png"/><Relationship Id="rId4" Type="http://schemas.openxmlformats.org/officeDocument/2006/relationships/image" Target="../media/image99.png"/><Relationship Id="rId5" Type="http://schemas.openxmlformats.org/officeDocument/2006/relationships/image" Target="../media/image100.png"/><Relationship Id="rId6" Type="http://schemas.openxmlformats.org/officeDocument/2006/relationships/slideLayout" Target="../slideLayouts/slideLayout13.xml"/><Relationship Id="rId7" Type="http://schemas.openxmlformats.org/officeDocument/2006/relationships/notesSlide" Target="../notesSlides/notesSlide31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hyperlink" Target="https://www.argentina.gob.ar/aaip/datospersonales" TargetMode="External"/><Relationship Id="rId2" Type="http://schemas.openxmlformats.org/officeDocument/2006/relationships/image" Target="../media/image101.png"/><Relationship Id="rId3" Type="http://schemas.openxmlformats.org/officeDocument/2006/relationships/image" Target="../media/image102.png"/><Relationship Id="rId4" Type="http://schemas.openxmlformats.org/officeDocument/2006/relationships/image" Target="../media/image103.png"/><Relationship Id="rId5" Type="http://schemas.openxmlformats.org/officeDocument/2006/relationships/image" Target="../media/image104.png"/><Relationship Id="rId6" Type="http://schemas.openxmlformats.org/officeDocument/2006/relationships/hyperlink" Target="https://www4.hcdn.gob.ar/dependencias/dsecretaria/Periodo2024/PDF2024/TP2024/0805-D-2024.pdf" TargetMode="External"/><Relationship Id="rId7" Type="http://schemas.openxmlformats.org/officeDocument/2006/relationships/hyperlink" Target="https://www4.hcdn.gob.ar/dependencias/dsecretaria/Periodo2024/PDF2024/TP2024/0805-D-2024.pdf" TargetMode="External"/><Relationship Id="rId8" Type="http://schemas.openxmlformats.org/officeDocument/2006/relationships/hyperlink" Target="https://www.argentina.gob.ar/sites/default/files/2023/06/recomendaciones_para_una_inteligencia_artificial_fiable.pdf" TargetMode="External"/><Relationship Id="rId9" Type="http://schemas.openxmlformats.org/officeDocument/2006/relationships/image" Target="../media/image105.png"/><Relationship Id="rId10" Type="http://schemas.openxmlformats.org/officeDocument/2006/relationships/image" Target="../media/image106.png"/><Relationship Id="rId11" Type="http://schemas.openxmlformats.org/officeDocument/2006/relationships/image" Target="../media/image107.png"/><Relationship Id="rId12" Type="http://schemas.openxmlformats.org/officeDocument/2006/relationships/image" Target="../media/image108.png"/><Relationship Id="rId13" Type="http://schemas.openxmlformats.org/officeDocument/2006/relationships/image" Target="../media/image109.png"/><Relationship Id="rId14" Type="http://schemas.openxmlformats.org/officeDocument/2006/relationships/slideLayout" Target="../slideLayouts/slideLayout13.xml"/><Relationship Id="rId15" Type="http://schemas.openxmlformats.org/officeDocument/2006/relationships/notesSlide" Target="../notesSlides/notesSlide32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image" Target="../media/image110.png"/><Relationship Id="rId2" Type="http://schemas.openxmlformats.org/officeDocument/2006/relationships/image" Target="../media/image111.png"/><Relationship Id="rId3" Type="http://schemas.openxmlformats.org/officeDocument/2006/relationships/image" Target="../media/image112.png"/><Relationship Id="rId4" Type="http://schemas.openxmlformats.org/officeDocument/2006/relationships/slideLayout" Target="../slideLayouts/slideLayout13.xml"/><Relationship Id="rId5" Type="http://schemas.openxmlformats.org/officeDocument/2006/relationships/notesSlide" Target="../notesSlides/notesSlide3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image" Target="../media/image113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4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image" Target="../media/image114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35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6.xml"/>
</Relationships>
</file>

<file path=ppt/slides/_rels/slide3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<Relationship Id="rId2" Type="http://schemas.openxmlformats.org/officeDocument/2006/relationships/notesSlide" Target="../notesSlides/notesSlide37.xml"/>
</Relationships>
</file>

<file path=ppt/slides/_rels/slide38.xml.rels><?xml version="1.0" encoding="UTF-8"?>
<Relationships xmlns="http://schemas.openxmlformats.org/package/2006/relationships"><Relationship Id="rId1" Type="http://schemas.openxmlformats.org/officeDocument/2006/relationships/image" Target="../media/image115.png"/><Relationship Id="rId2" Type="http://schemas.openxmlformats.org/officeDocument/2006/relationships/image" Target="../media/image116.png"/><Relationship Id="rId3" Type="http://schemas.openxmlformats.org/officeDocument/2006/relationships/image" Target="../media/image117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8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2.png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slideLayout" Target="../slideLayouts/slideLayout13.xml"/><Relationship Id="rId6" Type="http://schemas.openxmlformats.org/officeDocument/2006/relationships/notesSlide" Target="../notesSlides/notesSlide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6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6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7.png"/><Relationship Id="rId2" Type="http://schemas.openxmlformats.org/officeDocument/2006/relationships/hyperlink" Target="https://www.boletinoficial.gob.ar/detalleAviso/primera/305645/20240411" TargetMode="External"/><Relationship Id="rId3" Type="http://schemas.openxmlformats.org/officeDocument/2006/relationships/slideLayout" Target="../slideLayouts/slideLayout25.xml"/><Relationship Id="rId4" Type="http://schemas.openxmlformats.org/officeDocument/2006/relationships/notesSlide" Target="../notesSlides/notesSlide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8.pn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475 Circular 3"/>
          <p:cNvSpPr/>
          <p:nvPr/>
        </p:nvSpPr>
        <p:spPr>
          <a:xfrm>
            <a:off x="0" y="4321080"/>
            <a:ext cx="207000" cy="999000"/>
          </a:xfrm>
          <a:prstGeom prst="pie">
            <a:avLst>
              <a:gd name="adj1" fmla="val 0"/>
              <a:gd name="adj2" fmla="val 16200000"/>
            </a:avLst>
          </a:prstGeom>
          <a:noFill/>
          <a:ln w="9360">
            <a:solidFill>
              <a:srgbClr val="e2e2e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238" name="320 Imagen" descr=""/>
          <p:cNvPicPr/>
          <p:nvPr/>
        </p:nvPicPr>
        <p:blipFill>
          <a:blip r:embed="rId1"/>
          <a:stretch/>
        </p:blipFill>
        <p:spPr>
          <a:xfrm>
            <a:off x="1764000" y="2228400"/>
            <a:ext cx="5974200" cy="2497680"/>
          </a:xfrm>
          <a:prstGeom prst="rect">
            <a:avLst/>
          </a:prstGeom>
          <a:ln w="0">
            <a:noFill/>
          </a:ln>
        </p:spPr>
      </p:pic>
      <p:sp>
        <p:nvSpPr>
          <p:cNvPr id="239" name="478 Rectángulo redondeado 1"/>
          <p:cNvSpPr/>
          <p:nvPr/>
        </p:nvSpPr>
        <p:spPr>
          <a:xfrm>
            <a:off x="1265760" y="1308600"/>
            <a:ext cx="6832440" cy="705600"/>
          </a:xfrm>
          <a:prstGeom prst="roundRect">
            <a:avLst>
              <a:gd name="adj" fmla="val 16667"/>
            </a:avLst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800" spc="-1" strike="noStrike">
                <a:solidFill>
                  <a:srgbClr val="2a6099"/>
                </a:solidFill>
                <a:latin typeface="Arial"/>
                <a:ea typeface="Calibri"/>
              </a:rPr>
              <a:t>INTELIGENCIA ARTIFICIAL CON INTELIGENCIA HUMANA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800" spc="-1" strike="noStrike">
                <a:solidFill>
                  <a:srgbClr val="2a6099"/>
                </a:solidFill>
                <a:latin typeface="Arial"/>
                <a:ea typeface="Calibri"/>
              </a:rPr>
              <a:t>CLAVES PARA EL ÉXITO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40" name="322 Rectángulo"/>
          <p:cNvSpPr/>
          <p:nvPr/>
        </p:nvSpPr>
        <p:spPr>
          <a:xfrm>
            <a:off x="900000" y="4860000"/>
            <a:ext cx="7378200" cy="52200"/>
          </a:xfrm>
          <a:prstGeom prst="rect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796 CuadroTexto"/>
          <p:cNvSpPr/>
          <p:nvPr/>
        </p:nvSpPr>
        <p:spPr>
          <a:xfrm>
            <a:off x="6876000" y="4131360"/>
            <a:ext cx="125280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Tributación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292" name="797 CuadroTexto"/>
          <p:cNvSpPr/>
          <p:nvPr/>
        </p:nvSpPr>
        <p:spPr>
          <a:xfrm>
            <a:off x="3852000" y="1503360"/>
            <a:ext cx="125280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Comercio </a:t>
            </a:r>
            <a:r>
              <a:rPr b="0" i="1" lang="es-E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Industria/ </a:t>
            </a: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Marketing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293" name="798 CuadroTexto"/>
          <p:cNvSpPr/>
          <p:nvPr/>
        </p:nvSpPr>
        <p:spPr>
          <a:xfrm>
            <a:off x="3551040" y="2884680"/>
            <a:ext cx="1432800" cy="38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Servicios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Atención al cliente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294" name="799 CuadroTexto"/>
          <p:cNvSpPr/>
          <p:nvPr/>
        </p:nvSpPr>
        <p:spPr>
          <a:xfrm>
            <a:off x="7488000" y="2196360"/>
            <a:ext cx="154512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Salud (medicina)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295" name="800 CuadroTexto"/>
          <p:cNvSpPr/>
          <p:nvPr/>
        </p:nvSpPr>
        <p:spPr>
          <a:xfrm>
            <a:off x="7560000" y="3060360"/>
            <a:ext cx="106056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Transporte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296" name="801 CuadroTexto"/>
          <p:cNvSpPr/>
          <p:nvPr/>
        </p:nvSpPr>
        <p:spPr>
          <a:xfrm>
            <a:off x="6264000" y="1224360"/>
            <a:ext cx="101016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Educación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297" name="802 CuadroTexto"/>
          <p:cNvSpPr/>
          <p:nvPr/>
        </p:nvSpPr>
        <p:spPr>
          <a:xfrm>
            <a:off x="7147440" y="1620360"/>
            <a:ext cx="1452960" cy="23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Seguridad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Cyber-Delincuencia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298" name="803 CuadroTexto"/>
          <p:cNvSpPr/>
          <p:nvPr/>
        </p:nvSpPr>
        <p:spPr>
          <a:xfrm>
            <a:off x="3600000" y="3666960"/>
            <a:ext cx="152064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Entretenimiento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299" name="7 Elipse 2"/>
          <p:cNvSpPr/>
          <p:nvPr/>
        </p:nvSpPr>
        <p:spPr>
          <a:xfrm>
            <a:off x="4703040" y="1499040"/>
            <a:ext cx="2705760" cy="2634120"/>
          </a:xfrm>
          <a:prstGeom prst="ellipse">
            <a:avLst/>
          </a:prstGeom>
          <a:noFill/>
          <a:ln w="14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300" name="805 Imagen" descr=""/>
          <p:cNvPicPr/>
          <p:nvPr/>
        </p:nvPicPr>
        <p:blipFill>
          <a:blip r:embed="rId1"/>
          <a:stretch/>
        </p:blipFill>
        <p:spPr>
          <a:xfrm>
            <a:off x="5727240" y="2842560"/>
            <a:ext cx="712800" cy="437040"/>
          </a:xfrm>
          <a:prstGeom prst="rect">
            <a:avLst/>
          </a:prstGeom>
          <a:ln w="0">
            <a:noFill/>
          </a:ln>
        </p:spPr>
      </p:pic>
      <p:pic>
        <p:nvPicPr>
          <p:cNvPr id="301" name="806 Imagen" descr=""/>
          <p:cNvPicPr/>
          <p:nvPr/>
        </p:nvPicPr>
        <p:blipFill>
          <a:blip r:embed="rId2"/>
          <a:stretch/>
        </p:blipFill>
        <p:spPr>
          <a:xfrm>
            <a:off x="5184000" y="1440360"/>
            <a:ext cx="352800" cy="352800"/>
          </a:xfrm>
          <a:prstGeom prst="rect">
            <a:avLst/>
          </a:prstGeom>
          <a:ln w="0">
            <a:noFill/>
          </a:ln>
        </p:spPr>
      </p:pic>
      <p:pic>
        <p:nvPicPr>
          <p:cNvPr id="302" name="807 Imagen" descr=""/>
          <p:cNvPicPr/>
          <p:nvPr/>
        </p:nvPicPr>
        <p:blipFill>
          <a:blip r:embed="rId3"/>
          <a:stretch/>
        </p:blipFill>
        <p:spPr>
          <a:xfrm>
            <a:off x="7024320" y="2952360"/>
            <a:ext cx="609840" cy="439920"/>
          </a:xfrm>
          <a:prstGeom prst="rect">
            <a:avLst/>
          </a:prstGeom>
          <a:ln w="0">
            <a:noFill/>
          </a:ln>
        </p:spPr>
      </p:pic>
      <p:pic>
        <p:nvPicPr>
          <p:cNvPr id="303" name="808 Imagen" descr=""/>
          <p:cNvPicPr/>
          <p:nvPr/>
        </p:nvPicPr>
        <p:blipFill>
          <a:blip r:embed="rId4"/>
          <a:stretch/>
        </p:blipFill>
        <p:spPr>
          <a:xfrm>
            <a:off x="6676560" y="1620360"/>
            <a:ext cx="480240" cy="425520"/>
          </a:xfrm>
          <a:prstGeom prst="rect">
            <a:avLst/>
          </a:prstGeom>
          <a:ln w="0">
            <a:noFill/>
          </a:ln>
        </p:spPr>
      </p:pic>
      <p:pic>
        <p:nvPicPr>
          <p:cNvPr id="304" name="809 Imagen" descr=""/>
          <p:cNvPicPr/>
          <p:nvPr/>
        </p:nvPicPr>
        <p:blipFill>
          <a:blip r:embed="rId5"/>
          <a:stretch/>
        </p:blipFill>
        <p:spPr>
          <a:xfrm>
            <a:off x="5832000" y="1224360"/>
            <a:ext cx="532800" cy="476280"/>
          </a:xfrm>
          <a:prstGeom prst="rect">
            <a:avLst/>
          </a:prstGeom>
          <a:ln w="0">
            <a:noFill/>
          </a:ln>
        </p:spPr>
      </p:pic>
      <p:pic>
        <p:nvPicPr>
          <p:cNvPr id="305" name="810 Imagen" descr=""/>
          <p:cNvPicPr/>
          <p:nvPr/>
        </p:nvPicPr>
        <p:blipFill>
          <a:blip r:embed="rId6"/>
          <a:stretch/>
        </p:blipFill>
        <p:spPr>
          <a:xfrm>
            <a:off x="4447440" y="1905120"/>
            <a:ext cx="689760" cy="608040"/>
          </a:xfrm>
          <a:prstGeom prst="rect">
            <a:avLst/>
          </a:prstGeom>
          <a:ln w="0">
            <a:noFill/>
          </a:ln>
        </p:spPr>
      </p:pic>
      <p:pic>
        <p:nvPicPr>
          <p:cNvPr id="306" name="811 Imagen" descr=""/>
          <p:cNvPicPr/>
          <p:nvPr/>
        </p:nvPicPr>
        <p:blipFill>
          <a:blip r:embed="rId7"/>
          <a:stretch/>
        </p:blipFill>
        <p:spPr>
          <a:xfrm>
            <a:off x="4504320" y="2736000"/>
            <a:ext cx="352800" cy="421920"/>
          </a:xfrm>
          <a:prstGeom prst="rect">
            <a:avLst/>
          </a:prstGeom>
          <a:ln w="0">
            <a:noFill/>
          </a:ln>
        </p:spPr>
      </p:pic>
      <p:pic>
        <p:nvPicPr>
          <p:cNvPr id="307" name="812 Imagen" descr=""/>
          <p:cNvPicPr/>
          <p:nvPr/>
        </p:nvPicPr>
        <p:blipFill>
          <a:blip r:embed="rId8"/>
          <a:stretch/>
        </p:blipFill>
        <p:spPr>
          <a:xfrm>
            <a:off x="6804720" y="3492360"/>
            <a:ext cx="429840" cy="532800"/>
          </a:xfrm>
          <a:prstGeom prst="rect">
            <a:avLst/>
          </a:prstGeom>
          <a:ln w="0">
            <a:noFill/>
          </a:ln>
        </p:spPr>
      </p:pic>
      <p:pic>
        <p:nvPicPr>
          <p:cNvPr id="308" name="813 Imagen" descr=""/>
          <p:cNvPicPr/>
          <p:nvPr/>
        </p:nvPicPr>
        <p:blipFill>
          <a:blip r:embed="rId9"/>
          <a:stretch/>
        </p:blipFill>
        <p:spPr>
          <a:xfrm>
            <a:off x="6095520" y="3784320"/>
            <a:ext cx="561600" cy="532800"/>
          </a:xfrm>
          <a:prstGeom prst="rect">
            <a:avLst/>
          </a:prstGeom>
          <a:ln w="0">
            <a:noFill/>
          </a:ln>
        </p:spPr>
      </p:pic>
      <p:pic>
        <p:nvPicPr>
          <p:cNvPr id="309" name="814 Imagen" descr=""/>
          <p:cNvPicPr/>
          <p:nvPr/>
        </p:nvPicPr>
        <p:blipFill>
          <a:blip r:embed="rId10"/>
          <a:stretch/>
        </p:blipFill>
        <p:spPr>
          <a:xfrm>
            <a:off x="7012440" y="2196360"/>
            <a:ext cx="576360" cy="526680"/>
          </a:xfrm>
          <a:prstGeom prst="rect">
            <a:avLst/>
          </a:prstGeom>
          <a:ln w="0">
            <a:noFill/>
          </a:ln>
        </p:spPr>
      </p:pic>
      <p:pic>
        <p:nvPicPr>
          <p:cNvPr id="310" name="815 Imagen" descr=""/>
          <p:cNvPicPr/>
          <p:nvPr/>
        </p:nvPicPr>
        <p:blipFill>
          <a:blip r:embed="rId11"/>
          <a:stretch/>
        </p:blipFill>
        <p:spPr>
          <a:xfrm>
            <a:off x="4703040" y="3389760"/>
            <a:ext cx="532800" cy="491400"/>
          </a:xfrm>
          <a:prstGeom prst="rect">
            <a:avLst/>
          </a:prstGeom>
          <a:ln w="0">
            <a:noFill/>
          </a:ln>
        </p:spPr>
      </p:pic>
      <p:sp>
        <p:nvSpPr>
          <p:cNvPr id="311" name="816 CuadroTexto"/>
          <p:cNvSpPr/>
          <p:nvPr/>
        </p:nvSpPr>
        <p:spPr>
          <a:xfrm>
            <a:off x="6036480" y="4248000"/>
            <a:ext cx="1520640" cy="28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Sector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financiero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312" name="817 Imagen" descr=""/>
          <p:cNvPicPr/>
          <p:nvPr/>
        </p:nvPicPr>
        <p:blipFill>
          <a:blip r:embed="rId12"/>
          <a:stretch/>
        </p:blipFill>
        <p:spPr>
          <a:xfrm>
            <a:off x="5256000" y="3829320"/>
            <a:ext cx="635760" cy="519840"/>
          </a:xfrm>
          <a:prstGeom prst="rect">
            <a:avLst/>
          </a:prstGeom>
          <a:ln w="0">
            <a:noFill/>
          </a:ln>
        </p:spPr>
      </p:pic>
      <p:sp>
        <p:nvSpPr>
          <p:cNvPr id="313" name="818 CuadroTexto"/>
          <p:cNvSpPr/>
          <p:nvPr/>
        </p:nvSpPr>
        <p:spPr>
          <a:xfrm>
            <a:off x="4968000" y="4171320"/>
            <a:ext cx="125280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Justicia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314" name="501 Cara sonriente"/>
          <p:cNvSpPr/>
          <p:nvPr/>
        </p:nvSpPr>
        <p:spPr>
          <a:xfrm>
            <a:off x="360000" y="4716000"/>
            <a:ext cx="171000" cy="171000"/>
          </a:xfrm>
          <a:prstGeom prst="smileyFace">
            <a:avLst>
              <a:gd name="adj" fmla="val 9282"/>
            </a:avLst>
          </a:prstGeom>
          <a:solidFill>
            <a:srgbClr val="fce20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15" name="502 Rectángulo"/>
          <p:cNvSpPr/>
          <p:nvPr/>
        </p:nvSpPr>
        <p:spPr>
          <a:xfrm>
            <a:off x="720000" y="4680000"/>
            <a:ext cx="4064400" cy="2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000" spc="-1" strike="noStrike">
                <a:solidFill>
                  <a:srgbClr val="333333"/>
                </a:solidFill>
                <a:latin typeface="Calibri"/>
                <a:ea typeface="Calibri"/>
              </a:rPr>
              <a:t>Ser Protagonista, Visión global, Equipo interdisciplinario, Gestión emocional</a:t>
            </a:r>
            <a:endParaRPr b="0" lang="es-AR" sz="1000" spc="-1" strike="noStrike">
              <a:latin typeface="Arial"/>
            </a:endParaRPr>
          </a:p>
        </p:txBody>
      </p:sp>
      <p:pic>
        <p:nvPicPr>
          <p:cNvPr id="316" name="33 Imagen" descr=""/>
          <p:cNvPicPr/>
          <p:nvPr/>
        </p:nvPicPr>
        <p:blipFill>
          <a:blip r:embed="rId13"/>
          <a:stretch/>
        </p:blipFill>
        <p:spPr>
          <a:xfrm>
            <a:off x="5798880" y="2286720"/>
            <a:ext cx="532800" cy="555840"/>
          </a:xfrm>
          <a:prstGeom prst="rect">
            <a:avLst/>
          </a:prstGeom>
          <a:ln w="0">
            <a:noFill/>
          </a:ln>
        </p:spPr>
      </p:pic>
      <p:sp>
        <p:nvSpPr>
          <p:cNvPr id="317" name="34 CuadroTexto"/>
          <p:cNvSpPr/>
          <p:nvPr/>
        </p:nvSpPr>
        <p:spPr>
          <a:xfrm>
            <a:off x="5800680" y="2328120"/>
            <a:ext cx="37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18" name="495 Llamada ovalada 4"/>
          <p:cNvSpPr/>
          <p:nvPr/>
        </p:nvSpPr>
        <p:spPr>
          <a:xfrm>
            <a:off x="756000" y="1581840"/>
            <a:ext cx="2331000" cy="1971000"/>
          </a:xfrm>
          <a:prstGeom prst="wedgeEllipseCallout">
            <a:avLst>
              <a:gd name="adj1" fmla="val 59134"/>
              <a:gd name="adj2" fmla="val 59815"/>
            </a:avLst>
          </a:prstGeom>
          <a:noFill/>
          <a:ln w="25560">
            <a:solidFill>
              <a:srgbClr val="fce20e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just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   </a:t>
            </a: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	</a:t>
            </a: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¿Cómo/dónde puede aplicarse?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19" name="498 CuadroTexto 3"/>
          <p:cNvSpPr/>
          <p:nvPr/>
        </p:nvSpPr>
        <p:spPr>
          <a:xfrm>
            <a:off x="1591200" y="1589040"/>
            <a:ext cx="711000" cy="8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4800" spc="-1" strike="noStrike">
                <a:solidFill>
                  <a:srgbClr val="fce20e"/>
                </a:solidFill>
                <a:latin typeface="Comic Sans MS"/>
                <a:ea typeface="DejaVu Sans"/>
              </a:rPr>
              <a:t>B</a:t>
            </a:r>
            <a:endParaRPr b="0" lang="es-AR" sz="4800" spc="-1" strike="noStrike">
              <a:latin typeface="Arial"/>
            </a:endParaRPr>
          </a:p>
        </p:txBody>
      </p:sp>
      <p:sp>
        <p:nvSpPr>
          <p:cNvPr id="320" name="477 Rectángulo 2"/>
          <p:cNvSpPr/>
          <p:nvPr/>
        </p:nvSpPr>
        <p:spPr>
          <a:xfrm>
            <a:off x="917640" y="751680"/>
            <a:ext cx="19076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Algunas preguntas</a:t>
            </a:r>
            <a:endParaRPr b="0" lang="es-A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1" name="785 Imagen 1" descr=""/>
          <p:cNvPicPr/>
          <p:nvPr/>
        </p:nvPicPr>
        <p:blipFill>
          <a:blip r:embed="rId1"/>
          <a:stretch/>
        </p:blipFill>
        <p:spPr>
          <a:xfrm>
            <a:off x="1512000" y="1015560"/>
            <a:ext cx="6658200" cy="3846600"/>
          </a:xfrm>
          <a:prstGeom prst="rect">
            <a:avLst/>
          </a:prstGeom>
          <a:ln w="0">
            <a:noFill/>
          </a:ln>
        </p:spPr>
      </p:pic>
      <p:sp>
        <p:nvSpPr>
          <p:cNvPr id="322" name="786 Rectángulo 1"/>
          <p:cNvSpPr/>
          <p:nvPr/>
        </p:nvSpPr>
        <p:spPr>
          <a:xfrm>
            <a:off x="7229880" y="4844160"/>
            <a:ext cx="3136320" cy="33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800" spc="-1" strike="noStrike">
                <a:solidFill>
                  <a:srgbClr val="333333"/>
                </a:solidFill>
                <a:latin typeface="Arial"/>
                <a:ea typeface="DejaVu Sans"/>
              </a:rPr>
              <a:t>https://andreaoviedov.com/ia/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323" name="477 Rectángulo 4"/>
          <p:cNvSpPr/>
          <p:nvPr/>
        </p:nvSpPr>
        <p:spPr>
          <a:xfrm>
            <a:off x="540000" y="607680"/>
            <a:ext cx="2662200" cy="397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24" name="404 Imagen" descr=""/>
          <p:cNvPicPr/>
          <p:nvPr/>
        </p:nvPicPr>
        <p:blipFill>
          <a:blip r:embed="rId2"/>
          <a:stretch/>
        </p:blipFill>
        <p:spPr>
          <a:xfrm rot="20967000">
            <a:off x="392760" y="1302120"/>
            <a:ext cx="961560" cy="982800"/>
          </a:xfrm>
          <a:prstGeom prst="rect">
            <a:avLst/>
          </a:prstGeom>
          <a:ln w="0">
            <a:noFill/>
          </a:ln>
        </p:spPr>
      </p:pic>
      <p:sp>
        <p:nvSpPr>
          <p:cNvPr id="325" name="477 Rectángulo 5"/>
          <p:cNvSpPr/>
          <p:nvPr/>
        </p:nvSpPr>
        <p:spPr>
          <a:xfrm>
            <a:off x="860760" y="715680"/>
            <a:ext cx="25293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La IA al alcance de todos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326" name="406 Forma libre"/>
          <p:cNvSpPr/>
          <p:nvPr/>
        </p:nvSpPr>
        <p:spPr>
          <a:xfrm flipH="1" rot="11016000">
            <a:off x="915840" y="2358720"/>
            <a:ext cx="523440" cy="574920"/>
          </a:xfrm>
          <a:custGeom>
            <a:avLst/>
            <a:gdLst/>
            <a:ahLst/>
            <a:rect l="l" t="t" r="r" b="b"/>
            <a:pathLst>
              <a:path w="142" h="147">
                <a:moveTo>
                  <a:pt x="98" y="21"/>
                </a:moveTo>
                <a:cubicBezTo>
                  <a:pt x="64" y="21"/>
                  <a:pt x="36" y="50"/>
                  <a:pt x="36" y="84"/>
                </a:cubicBezTo>
                <a:cubicBezTo>
                  <a:pt x="36" y="102"/>
                  <a:pt x="22" y="116"/>
                  <a:pt x="4" y="116"/>
                </a:cubicBezTo>
                <a:cubicBezTo>
                  <a:pt x="0" y="116"/>
                  <a:pt x="0" y="116"/>
                  <a:pt x="0" y="116"/>
                </a:cubicBezTo>
                <a:cubicBezTo>
                  <a:pt x="0" y="147"/>
                  <a:pt x="0" y="147"/>
                  <a:pt x="0" y="147"/>
                </a:cubicBezTo>
                <a:cubicBezTo>
                  <a:pt x="4" y="147"/>
                  <a:pt x="4" y="147"/>
                  <a:pt x="4" y="147"/>
                </a:cubicBezTo>
                <a:cubicBezTo>
                  <a:pt x="39" y="147"/>
                  <a:pt x="67" y="119"/>
                  <a:pt x="67" y="84"/>
                </a:cubicBezTo>
                <a:cubicBezTo>
                  <a:pt x="67" y="67"/>
                  <a:pt x="81" y="53"/>
                  <a:pt x="98" y="53"/>
                </a:cubicBezTo>
                <a:cubicBezTo>
                  <a:pt x="103" y="53"/>
                  <a:pt x="103" y="53"/>
                  <a:pt x="103" y="53"/>
                </a:cubicBezTo>
                <a:cubicBezTo>
                  <a:pt x="103" y="73"/>
                  <a:pt x="103" y="73"/>
                  <a:pt x="103" y="73"/>
                </a:cubicBezTo>
                <a:cubicBezTo>
                  <a:pt x="142" y="37"/>
                  <a:pt x="142" y="37"/>
                  <a:pt x="142" y="37"/>
                </a:cubicBezTo>
                <a:cubicBezTo>
                  <a:pt x="103" y="0"/>
                  <a:pt x="103" y="0"/>
                  <a:pt x="103" y="0"/>
                </a:cubicBezTo>
                <a:cubicBezTo>
                  <a:pt x="103" y="21"/>
                  <a:pt x="103" y="21"/>
                  <a:pt x="103" y="21"/>
                </a:cubicBezTo>
                <a:lnTo>
                  <a:pt x="98" y="21"/>
                </a:lnTo>
                <a:close/>
              </a:path>
            </a:pathLst>
          </a:custGeom>
          <a:solidFill>
            <a:srgbClr val="80008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529 Rectángulo"/>
          <p:cNvSpPr/>
          <p:nvPr/>
        </p:nvSpPr>
        <p:spPr>
          <a:xfrm>
            <a:off x="674640" y="1692000"/>
            <a:ext cx="3074760" cy="170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Sistemas diseñados para realizar tareas 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específicas: 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Reconocimiento</a:t>
            </a: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 de imágenes y de voz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Asistentes virtuales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Sistemas de recomendación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Detección de fraudes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Algoritmos de búsqueda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28" name="531 Rectángulo"/>
          <p:cNvSpPr/>
          <p:nvPr/>
        </p:nvSpPr>
        <p:spPr>
          <a:xfrm>
            <a:off x="984960" y="1224000"/>
            <a:ext cx="159084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15c95a"/>
                </a:solidFill>
                <a:latin typeface="Calibri"/>
                <a:ea typeface="Calibri"/>
              </a:rPr>
              <a:t>IA débil o estrecha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29" name="532 Rectángulo"/>
          <p:cNvSpPr/>
          <p:nvPr/>
        </p:nvSpPr>
        <p:spPr>
          <a:xfrm>
            <a:off x="792000" y="3420000"/>
            <a:ext cx="294300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009973"/>
                </a:solidFill>
                <a:latin typeface="Calibri"/>
                <a:ea typeface="Calibri"/>
              </a:rPr>
              <a:t>Algunos ejemplos: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30" name="533 Rectángulo"/>
          <p:cNvSpPr/>
          <p:nvPr/>
        </p:nvSpPr>
        <p:spPr>
          <a:xfrm>
            <a:off x="5087880" y="1188000"/>
            <a:ext cx="15559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ffd320"/>
                </a:solidFill>
                <a:latin typeface="Calibri"/>
                <a:ea typeface="Calibri"/>
              </a:rPr>
              <a:t>IA fuerte o general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31" name="534 Rectángulo"/>
          <p:cNvSpPr/>
          <p:nvPr/>
        </p:nvSpPr>
        <p:spPr>
          <a:xfrm>
            <a:off x="7418160" y="1144080"/>
            <a:ext cx="972000" cy="55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ff4000"/>
                </a:solidFill>
                <a:latin typeface="Calibri"/>
                <a:ea typeface="Calibri"/>
              </a:rPr>
              <a:t>IA super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ff4000"/>
                </a:solidFill>
                <a:latin typeface="Calibri"/>
                <a:ea typeface="Calibri"/>
              </a:rPr>
              <a:t>inteligente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32" name="536 Rectángulo"/>
          <p:cNvSpPr/>
          <p:nvPr/>
        </p:nvSpPr>
        <p:spPr>
          <a:xfrm>
            <a:off x="4392000" y="1656000"/>
            <a:ext cx="2331000" cy="276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Capacidades similares a un ser humano: 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razonamiento abstracto, resolución de problemas, creatividad y 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Adaptación a nuevos entornos. 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Aprenden de sus errores.</a:t>
            </a:r>
            <a:endParaRPr b="0" lang="es-AR" sz="14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595959"/>
              </a:buClr>
              <a:buFont typeface="Wingdings" charset="2"/>
              <a:buChar char="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¿Conciencia?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A la fecha, no se ha logrado por completo. En desarrollo. </a:t>
            </a:r>
            <a:r>
              <a:rPr b="1" lang="es-AR" sz="1400" spc="-1" strike="noStrike">
                <a:solidFill>
                  <a:srgbClr val="ff0000"/>
                </a:solidFill>
                <a:latin typeface="Calibri"/>
                <a:ea typeface="Calibri"/>
              </a:rPr>
              <a:t>Proyecto Q de open AI – Dic-2023.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33" name="537 Rectángulo"/>
          <p:cNvSpPr/>
          <p:nvPr/>
        </p:nvSpPr>
        <p:spPr>
          <a:xfrm>
            <a:off x="6912000" y="1681920"/>
            <a:ext cx="1611000" cy="721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1400" spc="-1" strike="noStrike">
                <a:solidFill>
                  <a:srgbClr val="595959"/>
                </a:solidFill>
                <a:latin typeface="Calibri"/>
                <a:ea typeface="Calibri"/>
              </a:rPr>
              <a:t>Capacidad superior al ser humano. Su existencia es puramente teórica en este momento y plantea muchas preguntas </a:t>
            </a:r>
            <a:r>
              <a:rPr b="1" lang="es-ES" sz="1400" spc="-1" strike="noStrike">
                <a:solidFill>
                  <a:srgbClr val="595959"/>
                </a:solidFill>
                <a:latin typeface="Calibri"/>
                <a:ea typeface="Calibri"/>
              </a:rPr>
              <a:t>éticas y de seguridad.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34" name="538 Elipse"/>
          <p:cNvSpPr/>
          <p:nvPr/>
        </p:nvSpPr>
        <p:spPr>
          <a:xfrm>
            <a:off x="792000" y="1329480"/>
            <a:ext cx="171000" cy="143280"/>
          </a:xfrm>
          <a:prstGeom prst="ellipse">
            <a:avLst/>
          </a:prstGeom>
          <a:solidFill>
            <a:srgbClr val="15c95a"/>
          </a:solidFill>
          <a:ln w="0">
            <a:solidFill>
              <a:srgbClr val="00a933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5" name="539 Elipse"/>
          <p:cNvSpPr/>
          <p:nvPr/>
        </p:nvSpPr>
        <p:spPr>
          <a:xfrm>
            <a:off x="4716000" y="1201320"/>
            <a:ext cx="351000" cy="351000"/>
          </a:xfrm>
          <a:prstGeom prst="ellipse">
            <a:avLst/>
          </a:prstGeom>
          <a:solidFill>
            <a:srgbClr val="ffd320"/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6" name="540 Elipse"/>
          <p:cNvSpPr/>
          <p:nvPr/>
        </p:nvSpPr>
        <p:spPr>
          <a:xfrm>
            <a:off x="6912000" y="1188000"/>
            <a:ext cx="531000" cy="490680"/>
          </a:xfrm>
          <a:prstGeom prst="ellipse">
            <a:avLst/>
          </a:prstGeom>
          <a:solidFill>
            <a:srgbClr val="fc3b72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7" name="541 Rectángulo"/>
          <p:cNvSpPr/>
          <p:nvPr/>
        </p:nvSpPr>
        <p:spPr>
          <a:xfrm>
            <a:off x="612000" y="1044000"/>
            <a:ext cx="3951000" cy="91080"/>
          </a:xfrm>
          <a:prstGeom prst="rect">
            <a:avLst/>
          </a:prstGeom>
          <a:solidFill>
            <a:srgbClr val="15c95a"/>
          </a:solidFill>
          <a:ln w="0">
            <a:solidFill>
              <a:srgbClr val="00a933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8" name="542 Rectángulo"/>
          <p:cNvSpPr/>
          <p:nvPr/>
        </p:nvSpPr>
        <p:spPr>
          <a:xfrm>
            <a:off x="4675680" y="1044000"/>
            <a:ext cx="2299320" cy="91440"/>
          </a:xfrm>
          <a:prstGeom prst="rect">
            <a:avLst/>
          </a:prstGeom>
          <a:solidFill>
            <a:srgbClr val="ffd320"/>
          </a:solidFill>
          <a:ln w="0">
            <a:solidFill>
              <a:srgbClr val="ffff00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39" name="543 Rectángulo"/>
          <p:cNvSpPr/>
          <p:nvPr/>
        </p:nvSpPr>
        <p:spPr>
          <a:xfrm>
            <a:off x="7032960" y="1044000"/>
            <a:ext cx="1214280" cy="91440"/>
          </a:xfrm>
          <a:prstGeom prst="rect">
            <a:avLst/>
          </a:prstGeom>
          <a:solidFill>
            <a:srgbClr val="fc3b72"/>
          </a:solidFill>
          <a:ln w="0">
            <a:solidFill>
              <a:srgbClr val="ff0000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40" name="692 Imagen" descr=""/>
          <p:cNvPicPr/>
          <p:nvPr/>
        </p:nvPicPr>
        <p:blipFill>
          <a:blip r:embed="rId1"/>
          <a:stretch/>
        </p:blipFill>
        <p:spPr>
          <a:xfrm>
            <a:off x="851400" y="3780000"/>
            <a:ext cx="657360" cy="410040"/>
          </a:xfrm>
          <a:prstGeom prst="rect">
            <a:avLst/>
          </a:prstGeom>
          <a:ln w="0">
            <a:noFill/>
          </a:ln>
        </p:spPr>
      </p:pic>
      <p:pic>
        <p:nvPicPr>
          <p:cNvPr id="341" name="693 Imagen" descr=""/>
          <p:cNvPicPr/>
          <p:nvPr/>
        </p:nvPicPr>
        <p:blipFill>
          <a:blip r:embed="rId2"/>
          <a:stretch/>
        </p:blipFill>
        <p:spPr>
          <a:xfrm>
            <a:off x="1569960" y="3780000"/>
            <a:ext cx="478800" cy="481320"/>
          </a:xfrm>
          <a:prstGeom prst="rect">
            <a:avLst/>
          </a:prstGeom>
          <a:ln w="0">
            <a:noFill/>
          </a:ln>
        </p:spPr>
      </p:pic>
      <p:pic>
        <p:nvPicPr>
          <p:cNvPr id="342" name="694 Imagen" descr=""/>
          <p:cNvPicPr/>
          <p:nvPr/>
        </p:nvPicPr>
        <p:blipFill>
          <a:blip r:embed="rId3"/>
          <a:stretch/>
        </p:blipFill>
        <p:spPr>
          <a:xfrm>
            <a:off x="2124000" y="3783600"/>
            <a:ext cx="758880" cy="317160"/>
          </a:xfrm>
          <a:prstGeom prst="rect">
            <a:avLst/>
          </a:prstGeom>
          <a:ln w="0">
            <a:noFill/>
          </a:ln>
        </p:spPr>
      </p:pic>
      <p:sp>
        <p:nvSpPr>
          <p:cNvPr id="343" name="18 Rectángulo"/>
          <p:cNvSpPr/>
          <p:nvPr/>
        </p:nvSpPr>
        <p:spPr>
          <a:xfrm>
            <a:off x="4576320" y="823320"/>
            <a:ext cx="825840" cy="30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400" spc="-1" strike="noStrike">
                <a:solidFill>
                  <a:srgbClr val="808080"/>
                </a:solidFill>
                <a:latin typeface="Calibri"/>
                <a:ea typeface="Calibri"/>
              </a:rPr>
              <a:t>Dic-2023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44" name="19 Flecha derecha"/>
          <p:cNvSpPr/>
          <p:nvPr/>
        </p:nvSpPr>
        <p:spPr>
          <a:xfrm>
            <a:off x="4510440" y="972000"/>
            <a:ext cx="132840" cy="22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8a303"/>
          </a:solidFill>
          <a:ln>
            <a:solidFill>
              <a:srgbClr val="1178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45" name="520 Rectángulo 1"/>
          <p:cNvSpPr/>
          <p:nvPr/>
        </p:nvSpPr>
        <p:spPr>
          <a:xfrm>
            <a:off x="300960" y="612000"/>
            <a:ext cx="36061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Evolución: ¿Cómo se clasifica la IA?</a:t>
            </a:r>
            <a:endParaRPr b="0" lang="es-AR" sz="2000" spc="-1" strike="noStrike">
              <a:latin typeface="Arial"/>
            </a:endParaRPr>
          </a:p>
        </p:txBody>
      </p:sp>
      <p:pic>
        <p:nvPicPr>
          <p:cNvPr id="346" name="936 Imagen 1" descr=""/>
          <p:cNvPicPr/>
          <p:nvPr/>
        </p:nvPicPr>
        <p:blipFill>
          <a:blip r:embed="rId4"/>
          <a:stretch/>
        </p:blipFill>
        <p:spPr>
          <a:xfrm flipH="1">
            <a:off x="4763880" y="1192680"/>
            <a:ext cx="312120" cy="352080"/>
          </a:xfrm>
          <a:prstGeom prst="rect">
            <a:avLst/>
          </a:prstGeom>
          <a:ln w="0">
            <a:noFill/>
          </a:ln>
        </p:spPr>
      </p:pic>
      <p:sp>
        <p:nvSpPr>
          <p:cNvPr id="347" name="532 Rectángulo 1"/>
          <p:cNvSpPr/>
          <p:nvPr/>
        </p:nvSpPr>
        <p:spPr>
          <a:xfrm>
            <a:off x="792000" y="4248000"/>
            <a:ext cx="323676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009973"/>
                </a:solidFill>
                <a:latin typeface="Calibri"/>
                <a:ea typeface="Calibri"/>
              </a:rPr>
              <a:t>IA Generativa:</a:t>
            </a:r>
            <a:r>
              <a:rPr b="1" lang="es-AR" sz="1800" spc="-1" strike="noStrike">
                <a:solidFill>
                  <a:srgbClr val="009973"/>
                </a:solidFill>
                <a:latin typeface="Calibri"/>
                <a:ea typeface="Calibri"/>
              </a:rPr>
              <a:t> </a:t>
            </a:r>
            <a:r>
              <a:rPr b="0" lang="es-AR" sz="1400" spc="-1" strike="noStrike">
                <a:solidFill>
                  <a:srgbClr val="595959"/>
                </a:solidFill>
                <a:latin typeface="Calibri"/>
                <a:ea typeface="Calibri"/>
              </a:rPr>
              <a:t>genera contenido nuevo: texto, imágenes, música, videos, código</a:t>
            </a:r>
            <a:r>
              <a:rPr b="1" lang="es-AR" sz="1800" spc="-1" strike="noStrike">
                <a:solidFill>
                  <a:srgbClr val="009973"/>
                </a:solidFill>
                <a:latin typeface="Calibri"/>
                <a:ea typeface="Calibri"/>
              </a:rPr>
              <a:t>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48" name="19 Flecha derecha 1"/>
          <p:cNvSpPr/>
          <p:nvPr/>
        </p:nvSpPr>
        <p:spPr>
          <a:xfrm>
            <a:off x="6851520" y="972000"/>
            <a:ext cx="132840" cy="2250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ffff00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911 Rectángulo 1"/>
          <p:cNvSpPr/>
          <p:nvPr/>
        </p:nvSpPr>
        <p:spPr>
          <a:xfrm>
            <a:off x="684000" y="618120"/>
            <a:ext cx="2843280" cy="38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IA - Conceptos Básicos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50" name="9 Elipse 3"/>
          <p:cNvSpPr/>
          <p:nvPr/>
        </p:nvSpPr>
        <p:spPr>
          <a:xfrm>
            <a:off x="720000" y="1152000"/>
            <a:ext cx="2519280" cy="2229480"/>
          </a:xfrm>
          <a:prstGeom prst="ellipse">
            <a:avLst/>
          </a:prstGeom>
          <a:noFill/>
          <a:ln>
            <a:solidFill>
              <a:srgbClr val="00a9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1" name="10 Rectángulo 4"/>
          <p:cNvSpPr/>
          <p:nvPr/>
        </p:nvSpPr>
        <p:spPr>
          <a:xfrm>
            <a:off x="265320" y="3096000"/>
            <a:ext cx="958320" cy="461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15c95a"/>
                </a:solidFill>
                <a:latin typeface="Calibri"/>
                <a:ea typeface="DejaVu Sans"/>
              </a:rPr>
              <a:t>IA Específica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15c95a"/>
                </a:solidFill>
                <a:latin typeface="Calibri"/>
                <a:ea typeface="DejaVu Sans"/>
              </a:rPr>
              <a:t>o Débil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52" name="8 Elipse 1"/>
          <p:cNvSpPr/>
          <p:nvPr/>
        </p:nvSpPr>
        <p:spPr>
          <a:xfrm>
            <a:off x="3852000" y="1440000"/>
            <a:ext cx="1612800" cy="1432800"/>
          </a:xfrm>
          <a:prstGeom prst="ellipse">
            <a:avLst/>
          </a:prstGeom>
          <a:solidFill>
            <a:srgbClr val="00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3" name="9 Elipse 4"/>
          <p:cNvSpPr/>
          <p:nvPr/>
        </p:nvSpPr>
        <p:spPr>
          <a:xfrm>
            <a:off x="4680000" y="1764000"/>
            <a:ext cx="712800" cy="712800"/>
          </a:xfrm>
          <a:prstGeom prst="ellipse">
            <a:avLst/>
          </a:prstGeom>
          <a:solidFill>
            <a:srgbClr val="ac5a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54" name="923 Conector recto 2"/>
          <p:cNvSpPr/>
          <p:nvPr/>
        </p:nvSpPr>
        <p:spPr>
          <a:xfrm flipV="1">
            <a:off x="2700000" y="1440000"/>
            <a:ext cx="1980000" cy="180000"/>
          </a:xfrm>
          <a:prstGeom prst="line">
            <a:avLst/>
          </a:prstGeom>
          <a:ln w="0">
            <a:solidFill>
              <a:srgbClr val="808080"/>
            </a:solidFill>
            <a:prstDash val="dash"/>
          </a:ln>
        </p:spPr>
        <p:style>
          <a:lnRef idx="0"/>
          <a:fillRef idx="0"/>
          <a:effectRef idx="0"/>
          <a:fontRef idx="minor"/>
        </p:style>
      </p:sp>
      <p:sp>
        <p:nvSpPr>
          <p:cNvPr id="355" name="924 Conector recto 2"/>
          <p:cNvSpPr/>
          <p:nvPr/>
        </p:nvSpPr>
        <p:spPr>
          <a:xfrm>
            <a:off x="2700000" y="2628000"/>
            <a:ext cx="1980000" cy="248040"/>
          </a:xfrm>
          <a:prstGeom prst="line">
            <a:avLst/>
          </a:prstGeom>
          <a:ln w="0">
            <a:solidFill>
              <a:srgbClr val="808080"/>
            </a:solidFill>
            <a:prstDash val="dash"/>
          </a:ln>
        </p:spPr>
        <p:style>
          <a:lnRef idx="0"/>
          <a:fillRef idx="0"/>
          <a:effectRef idx="0"/>
          <a:fontRef idx="minor"/>
        </p:style>
      </p:sp>
      <p:sp>
        <p:nvSpPr>
          <p:cNvPr id="356" name="10 Rectángulo 5"/>
          <p:cNvSpPr/>
          <p:nvPr/>
        </p:nvSpPr>
        <p:spPr>
          <a:xfrm>
            <a:off x="1024560" y="3528000"/>
            <a:ext cx="2392200" cy="51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400" spc="-1" strike="noStrike">
                <a:solidFill>
                  <a:srgbClr val="15c95a"/>
                </a:solidFill>
                <a:latin typeface="Calibri"/>
                <a:ea typeface="Calibri"/>
              </a:rPr>
              <a:t>Aprendizaje Automático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400" spc="-1" strike="noStrike">
                <a:solidFill>
                  <a:srgbClr val="15c95a"/>
                </a:solidFill>
                <a:latin typeface="Calibri"/>
                <a:ea typeface="Calibri"/>
              </a:rPr>
              <a:t>(Machine Learning)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57" name="10 Rectángulo 6"/>
          <p:cNvSpPr/>
          <p:nvPr/>
        </p:nvSpPr>
        <p:spPr>
          <a:xfrm>
            <a:off x="3799440" y="3528000"/>
            <a:ext cx="221220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ac5ae4"/>
                </a:solidFill>
                <a:latin typeface="Calibri"/>
                <a:ea typeface="DejaVu Sans"/>
              </a:rPr>
              <a:t>Aprendizaje Profundo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ac5ae4"/>
                </a:solidFill>
                <a:latin typeface="Calibri"/>
                <a:ea typeface="DejaVu Sans"/>
              </a:rPr>
              <a:t>(Deep Learning)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58" name="526 Rectángulo 1"/>
          <p:cNvSpPr/>
          <p:nvPr/>
        </p:nvSpPr>
        <p:spPr>
          <a:xfrm>
            <a:off x="1031400" y="4004280"/>
            <a:ext cx="2457360" cy="671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Rama de la IA: </a:t>
            </a:r>
            <a:r>
              <a:rPr b="1" lang="es-ES" sz="1400" spc="-1" strike="noStrike">
                <a:solidFill>
                  <a:srgbClr val="15c95a"/>
                </a:solidFill>
                <a:latin typeface="Calibri"/>
                <a:ea typeface="Calibri"/>
              </a:rPr>
              <a:t>algoritmos</a:t>
            </a:r>
            <a:r>
              <a:rPr b="1" lang="es-AR" sz="1400" spc="-1" strike="noStrike">
                <a:solidFill>
                  <a:srgbClr val="00cc99"/>
                </a:solidFill>
                <a:latin typeface="Calibri"/>
                <a:ea typeface="DejaVu Sans"/>
              </a:rPr>
              <a:t> </a:t>
            </a:r>
            <a:r>
              <a:rPr b="0" lang="es-A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p/</a:t>
            </a:r>
            <a:r>
              <a:rPr b="1" lang="es-A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aprender </a:t>
            </a:r>
            <a:r>
              <a:rPr b="0" lang="es-A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y mejorar a partir de los datos </a:t>
            </a:r>
            <a:r>
              <a:rPr b="1" lang="es-A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sin programación específica.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359" name="526 Rectángulo 4"/>
          <p:cNvSpPr/>
          <p:nvPr/>
        </p:nvSpPr>
        <p:spPr>
          <a:xfrm>
            <a:off x="3780000" y="4032000"/>
            <a:ext cx="2516760" cy="82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Rama de la IA – ML: crean redes neuronales artificiales (imitan al cerebro) con </a:t>
            </a:r>
            <a:r>
              <a:rPr b="1" lang="es-AR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grandes volúmenes datos.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360" name="929 Conector recto 1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808080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361" name="12 Rectángulo 1"/>
          <p:cNvSpPr/>
          <p:nvPr/>
        </p:nvSpPr>
        <p:spPr>
          <a:xfrm>
            <a:off x="2533680" y="1817640"/>
            <a:ext cx="4471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ML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62" name="12 Rectángulo 2"/>
          <p:cNvSpPr/>
          <p:nvPr/>
        </p:nvSpPr>
        <p:spPr>
          <a:xfrm>
            <a:off x="4441680" y="1512000"/>
            <a:ext cx="4471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ML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363" name="12 Rectángulo 6"/>
          <p:cNvSpPr/>
          <p:nvPr/>
        </p:nvSpPr>
        <p:spPr>
          <a:xfrm>
            <a:off x="4860000" y="2211840"/>
            <a:ext cx="447120" cy="306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400" spc="-1" strike="noStrike">
                <a:solidFill>
                  <a:srgbClr val="ffffff"/>
                </a:solidFill>
                <a:latin typeface="Century Gothic"/>
                <a:ea typeface="DejaVu Sans"/>
              </a:rPr>
              <a:t>DL</a:t>
            </a:r>
            <a:endParaRPr b="0" lang="es-AR" sz="1400" spc="-1" strike="noStrike">
              <a:latin typeface="Arial"/>
            </a:endParaRPr>
          </a:p>
        </p:txBody>
      </p:sp>
      <p:pic>
        <p:nvPicPr>
          <p:cNvPr id="364" name="933 Imagen 1" descr=""/>
          <p:cNvPicPr/>
          <p:nvPr/>
        </p:nvPicPr>
        <p:blipFill>
          <a:blip r:embed="rId1"/>
          <a:stretch/>
        </p:blipFill>
        <p:spPr>
          <a:xfrm>
            <a:off x="4788000" y="1836000"/>
            <a:ext cx="532800" cy="527400"/>
          </a:xfrm>
          <a:prstGeom prst="rect">
            <a:avLst/>
          </a:prstGeom>
          <a:ln w="0">
            <a:noFill/>
          </a:ln>
        </p:spPr>
      </p:pic>
      <p:sp>
        <p:nvSpPr>
          <p:cNvPr id="365" name="934 Forma libre 1"/>
          <p:cNvSpPr/>
          <p:nvPr/>
        </p:nvSpPr>
        <p:spPr>
          <a:xfrm>
            <a:off x="4788000" y="1872000"/>
            <a:ext cx="532800" cy="460800"/>
          </a:xfrm>
          <a:custGeom>
            <a:avLst/>
            <a:gdLst/>
            <a:ahLst/>
            <a:rect l="l" t="t" r="r" b="b"/>
            <a:pathLst>
              <a:path fill="none"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366" name="935 Imagen 1" descr=""/>
          <p:cNvPicPr/>
          <p:nvPr/>
        </p:nvPicPr>
        <p:blipFill>
          <a:blip r:embed="rId2"/>
          <a:stretch/>
        </p:blipFill>
        <p:spPr>
          <a:xfrm>
            <a:off x="4068000" y="1850400"/>
            <a:ext cx="532800" cy="555840"/>
          </a:xfrm>
          <a:prstGeom prst="rect">
            <a:avLst/>
          </a:prstGeom>
          <a:ln w="0">
            <a:noFill/>
          </a:ln>
        </p:spPr>
      </p:pic>
      <p:sp>
        <p:nvSpPr>
          <p:cNvPr id="367" name="724 CuadroTexto 1"/>
          <p:cNvSpPr/>
          <p:nvPr/>
        </p:nvSpPr>
        <p:spPr>
          <a:xfrm>
            <a:off x="6408000" y="3508920"/>
            <a:ext cx="2336760" cy="73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400" spc="-1" strike="noStrike">
                <a:solidFill>
                  <a:srgbClr val="1562e7"/>
                </a:solidFill>
                <a:latin typeface="Calibri"/>
                <a:ea typeface="DejaVu Sans"/>
              </a:rPr>
              <a:t>Redes Neuronales: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Modelos computacionales 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inspirados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en la 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estructura del cerebro humano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que se utilizan para reconocer patrones y hacer 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predicciones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368" name="725 Imagen 1" descr=""/>
          <p:cNvPicPr/>
          <p:nvPr/>
        </p:nvPicPr>
        <p:blipFill>
          <a:blip r:embed="rId3"/>
          <a:stretch/>
        </p:blipFill>
        <p:spPr>
          <a:xfrm>
            <a:off x="6120000" y="1362600"/>
            <a:ext cx="2432880" cy="1730160"/>
          </a:xfrm>
          <a:prstGeom prst="rect">
            <a:avLst/>
          </a:prstGeom>
          <a:ln w="0">
            <a:noFill/>
          </a:ln>
        </p:spPr>
      </p:pic>
      <p:sp>
        <p:nvSpPr>
          <p:cNvPr id="369" name="923 Conector recto 3"/>
          <p:cNvSpPr/>
          <p:nvPr/>
        </p:nvSpPr>
        <p:spPr>
          <a:xfrm>
            <a:off x="5400000" y="2160000"/>
            <a:ext cx="720000" cy="360"/>
          </a:xfrm>
          <a:prstGeom prst="line">
            <a:avLst/>
          </a:prstGeom>
          <a:ln w="0">
            <a:solidFill>
              <a:srgbClr val="808080"/>
            </a:solidFill>
            <a:prstDash val="dash"/>
          </a:ln>
        </p:spPr>
        <p:style>
          <a:lnRef idx="0"/>
          <a:fillRef idx="0"/>
          <a:effectRef idx="0"/>
          <a:fontRef idx="minor"/>
        </p:style>
      </p:sp>
      <p:sp>
        <p:nvSpPr>
          <p:cNvPr id="370" name="787 Elipse"/>
          <p:cNvSpPr/>
          <p:nvPr/>
        </p:nvSpPr>
        <p:spPr>
          <a:xfrm>
            <a:off x="2160000" y="1620000"/>
            <a:ext cx="1043280" cy="1007280"/>
          </a:xfrm>
          <a:prstGeom prst="ellipse">
            <a:avLst/>
          </a:prstGeom>
          <a:solidFill>
            <a:srgbClr val="00cc99"/>
          </a:solidFill>
          <a:ln w="2556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71" name="4 Rectángulo 6"/>
          <p:cNvSpPr/>
          <p:nvPr/>
        </p:nvSpPr>
        <p:spPr>
          <a:xfrm>
            <a:off x="1532160" y="1153800"/>
            <a:ext cx="73512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Sistemas 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Expertos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372" name="5 Rectángulo 4"/>
          <p:cNvSpPr/>
          <p:nvPr/>
        </p:nvSpPr>
        <p:spPr>
          <a:xfrm>
            <a:off x="947160" y="1512000"/>
            <a:ext cx="121212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Sistema 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Basado en Reglas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373" name="7 Rectángulo 3"/>
          <p:cNvSpPr/>
          <p:nvPr/>
        </p:nvSpPr>
        <p:spPr>
          <a:xfrm>
            <a:off x="2232360" y="1820160"/>
            <a:ext cx="932400" cy="546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Aprendizaje 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Automático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ML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374" name="7 Rectángulo 4"/>
          <p:cNvSpPr/>
          <p:nvPr/>
        </p:nvSpPr>
        <p:spPr>
          <a:xfrm>
            <a:off x="720720" y="1903320"/>
            <a:ext cx="13042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Procesamiento de 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Lenguaje Natural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375" name="7 Rectángulo 2"/>
          <p:cNvSpPr/>
          <p:nvPr/>
        </p:nvSpPr>
        <p:spPr>
          <a:xfrm>
            <a:off x="1980000" y="3038400"/>
            <a:ext cx="6786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Robótica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376" name="7 Rectángulo 5"/>
          <p:cNvSpPr/>
          <p:nvPr/>
        </p:nvSpPr>
        <p:spPr>
          <a:xfrm>
            <a:off x="734400" y="2341800"/>
            <a:ext cx="112068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Reconocimiento 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de Patrones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377" name="7 Rectángulo 6"/>
          <p:cNvSpPr/>
          <p:nvPr/>
        </p:nvSpPr>
        <p:spPr>
          <a:xfrm>
            <a:off x="1078920" y="2736000"/>
            <a:ext cx="104436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Sistemas de 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Arial"/>
                <a:ea typeface="DejaVu Sans"/>
              </a:rPr>
              <a:t>recomendación</a:t>
            </a:r>
            <a:endParaRPr b="0" lang="es-A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934 Forma libre 4"/>
          <p:cNvSpPr/>
          <p:nvPr/>
        </p:nvSpPr>
        <p:spPr>
          <a:xfrm>
            <a:off x="6933600" y="3172320"/>
            <a:ext cx="532800" cy="460800"/>
          </a:xfrm>
          <a:custGeom>
            <a:avLst/>
            <a:gdLst/>
            <a:ahLst/>
            <a:rect l="l" t="t" r="r" b="b"/>
            <a:pathLst>
              <a:path fill="none"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79" name="Picture 8"/>
          <p:cNvSpPr/>
          <p:nvPr/>
        </p:nvSpPr>
        <p:spPr>
          <a:xfrm>
            <a:off x="1292760" y="2412000"/>
            <a:ext cx="1118880" cy="10494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80" name="477 Rectángulo 11"/>
          <p:cNvSpPr/>
          <p:nvPr/>
        </p:nvSpPr>
        <p:spPr>
          <a:xfrm>
            <a:off x="841680" y="753840"/>
            <a:ext cx="23497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IA – Conceptos básicos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381" name="477 Rectángulo 12"/>
          <p:cNvSpPr/>
          <p:nvPr/>
        </p:nvSpPr>
        <p:spPr>
          <a:xfrm>
            <a:off x="684000" y="1332000"/>
            <a:ext cx="3059280" cy="7030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Aft>
                <a:spcPts val="1417"/>
              </a:spcAft>
              <a:buNone/>
            </a:pPr>
            <a:r>
              <a:rPr b="0" lang="es-AR" sz="2000" spc="-1" strike="noStrike">
                <a:solidFill>
                  <a:srgbClr val="3465a4"/>
                </a:solidFill>
                <a:latin typeface="Calibri"/>
                <a:ea typeface="Calibri"/>
              </a:rPr>
              <a:t>Grandes Modelos de Lenguaje (LLM)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382" name="477 Rectángulo 13"/>
          <p:cNvSpPr/>
          <p:nvPr/>
        </p:nvSpPr>
        <p:spPr>
          <a:xfrm>
            <a:off x="3312000" y="1332000"/>
            <a:ext cx="5039280" cy="1190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Calibri"/>
                <a:ea typeface="Calibri"/>
              </a:rPr>
              <a:t>Utilizan técnicas de aprendizaje automático para procesar el lenguaje natural e imitar las formas en que los humanos se comunican. Usos: chat, traducción, genera texto.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83" name="477 Rectángulo 14"/>
          <p:cNvSpPr/>
          <p:nvPr/>
        </p:nvSpPr>
        <p:spPr>
          <a:xfrm>
            <a:off x="3312000" y="3564000"/>
            <a:ext cx="5039280" cy="91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16000" indent="-216000">
              <a:lnSpc>
                <a:spcPct val="100000"/>
              </a:lnSpc>
              <a:spcAft>
                <a:spcPts val="141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800" spc="-1" strike="noStrike">
                <a:solidFill>
                  <a:srgbClr val="000000"/>
                </a:solidFill>
                <a:latin typeface="Calibri"/>
                <a:ea typeface="Calibri"/>
              </a:rPr>
              <a:t>Utilizan técnicas de aprendizaje automático profundo y LLM´s, para generar contenido nuevo: texto, audio, imágenes, videos.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84" name="464 Rectángulo"/>
          <p:cNvSpPr/>
          <p:nvPr/>
        </p:nvSpPr>
        <p:spPr>
          <a:xfrm>
            <a:off x="853920" y="3572640"/>
            <a:ext cx="1574640" cy="344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a1467e"/>
                </a:solidFill>
                <a:latin typeface="Calibri"/>
                <a:ea typeface="Calibri"/>
              </a:rPr>
              <a:t>IA Generativa</a:t>
            </a:r>
            <a:endParaRPr b="0" lang="es-AR" sz="2000" spc="-1" strike="noStrike">
              <a:latin typeface="Arial"/>
            </a:endParaRPr>
          </a:p>
        </p:txBody>
      </p:sp>
      <p:pic>
        <p:nvPicPr>
          <p:cNvPr id="385" name="465 Imagen" descr=""/>
          <p:cNvPicPr/>
          <p:nvPr/>
        </p:nvPicPr>
        <p:blipFill>
          <a:blip r:embed="rId2"/>
          <a:stretch/>
        </p:blipFill>
        <p:spPr>
          <a:xfrm>
            <a:off x="5046480" y="2696040"/>
            <a:ext cx="784800" cy="363240"/>
          </a:xfrm>
          <a:prstGeom prst="rect">
            <a:avLst/>
          </a:prstGeom>
          <a:ln w="0">
            <a:noFill/>
          </a:ln>
        </p:spPr>
      </p:pic>
      <p:pic>
        <p:nvPicPr>
          <p:cNvPr id="386" name="466 Imagen" descr=""/>
          <p:cNvPicPr/>
          <p:nvPr/>
        </p:nvPicPr>
        <p:blipFill>
          <a:blip r:embed="rId3"/>
          <a:stretch/>
        </p:blipFill>
        <p:spPr>
          <a:xfrm>
            <a:off x="4320000" y="2700000"/>
            <a:ext cx="388800" cy="359280"/>
          </a:xfrm>
          <a:prstGeom prst="rect">
            <a:avLst/>
          </a:prstGeom>
          <a:ln w="0">
            <a:noFill/>
          </a:ln>
        </p:spPr>
      </p:pic>
      <p:pic>
        <p:nvPicPr>
          <p:cNvPr id="387" name="467 Imagen" descr=""/>
          <p:cNvPicPr/>
          <p:nvPr/>
        </p:nvPicPr>
        <p:blipFill>
          <a:blip r:embed="rId4"/>
          <a:stretch/>
        </p:blipFill>
        <p:spPr>
          <a:xfrm>
            <a:off x="6012000" y="2664000"/>
            <a:ext cx="539280" cy="622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495 Llamada ovalada 2"/>
          <p:cNvSpPr/>
          <p:nvPr/>
        </p:nvSpPr>
        <p:spPr>
          <a:xfrm>
            <a:off x="1296000" y="1404000"/>
            <a:ext cx="3057120" cy="2157120"/>
          </a:xfrm>
          <a:prstGeom prst="wedgeEllipseCallout">
            <a:avLst>
              <a:gd name="adj1" fmla="val 38121"/>
              <a:gd name="adj2" fmla="val 57614"/>
            </a:avLst>
          </a:prstGeom>
          <a:noFill/>
          <a:ln w="25560">
            <a:solidFill>
              <a:srgbClr val="ac5ae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 </a:t>
            </a: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¿Cómo se desarrolla e implementa una solución basada en IA?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89" name="494 Llamada rectangular 1"/>
          <p:cNvSpPr/>
          <p:nvPr/>
        </p:nvSpPr>
        <p:spPr>
          <a:xfrm flipH="1">
            <a:off x="5232240" y="1837800"/>
            <a:ext cx="1978920" cy="1590840"/>
          </a:xfrm>
          <a:prstGeom prst="wedgeRectCallout">
            <a:avLst>
              <a:gd name="adj1" fmla="val 68231"/>
              <a:gd name="adj2" fmla="val 96376"/>
            </a:avLst>
          </a:prstGeom>
          <a:noFill/>
          <a:ln w="25560">
            <a:solidFill>
              <a:srgbClr val="00b0f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¿Qué hay detrás de la solución?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390" name="934 Forma libre 2"/>
          <p:cNvSpPr/>
          <p:nvPr/>
        </p:nvSpPr>
        <p:spPr>
          <a:xfrm>
            <a:off x="7401600" y="3784320"/>
            <a:ext cx="532800" cy="460800"/>
          </a:xfrm>
          <a:custGeom>
            <a:avLst/>
            <a:gdLst/>
            <a:ahLst/>
            <a:rect l="l" t="t" r="r" b="b"/>
            <a:pathLst>
              <a:path fill="none"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1" name="Picture 55"/>
          <p:cNvSpPr/>
          <p:nvPr/>
        </p:nvSpPr>
        <p:spPr>
          <a:xfrm>
            <a:off x="3996000" y="3843360"/>
            <a:ext cx="758880" cy="68940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</p:sp>
      <p:sp>
        <p:nvSpPr>
          <p:cNvPr id="392" name="477 Rectángulo 6"/>
          <p:cNvSpPr/>
          <p:nvPr/>
        </p:nvSpPr>
        <p:spPr>
          <a:xfrm>
            <a:off x="684000" y="645840"/>
            <a:ext cx="266220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Algunas preguntas</a:t>
            </a:r>
            <a:endParaRPr b="0" lang="es-A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503 Imagen 1" descr=""/>
          <p:cNvPicPr/>
          <p:nvPr/>
        </p:nvPicPr>
        <p:blipFill>
          <a:blip r:embed="rId1"/>
          <a:stretch/>
        </p:blipFill>
        <p:spPr>
          <a:xfrm>
            <a:off x="6989040" y="2599920"/>
            <a:ext cx="929160" cy="712800"/>
          </a:xfrm>
          <a:prstGeom prst="rect">
            <a:avLst/>
          </a:prstGeom>
          <a:ln w="0">
            <a:noFill/>
          </a:ln>
        </p:spPr>
      </p:pic>
      <p:sp>
        <p:nvSpPr>
          <p:cNvPr id="394" name="825 Rectángulo 5"/>
          <p:cNvSpPr/>
          <p:nvPr/>
        </p:nvSpPr>
        <p:spPr>
          <a:xfrm>
            <a:off x="201960" y="720000"/>
            <a:ext cx="50180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Etapas de un proyecto de Machine Learning (IA):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395" name="830 Proceso 7"/>
          <p:cNvSpPr/>
          <p:nvPr/>
        </p:nvSpPr>
        <p:spPr>
          <a:xfrm>
            <a:off x="5148360" y="2230560"/>
            <a:ext cx="1072440" cy="712440"/>
          </a:xfrm>
          <a:prstGeom prst="flowChartProcess">
            <a:avLst/>
          </a:prstGeom>
          <a:noFill/>
          <a:ln w="36000">
            <a:solidFill>
              <a:srgbClr val="ffc00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396" name="839 Forma libre 7"/>
          <p:cNvSpPr/>
          <p:nvPr/>
        </p:nvSpPr>
        <p:spPr>
          <a:xfrm>
            <a:off x="1299240" y="2419920"/>
            <a:ext cx="3135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7" name="840 Forma libre 7"/>
          <p:cNvSpPr/>
          <p:nvPr/>
        </p:nvSpPr>
        <p:spPr>
          <a:xfrm>
            <a:off x="3849840" y="2453040"/>
            <a:ext cx="2829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398" name="14 Rectángulo 62"/>
          <p:cNvSpPr/>
          <p:nvPr/>
        </p:nvSpPr>
        <p:spPr>
          <a:xfrm>
            <a:off x="5177520" y="2266560"/>
            <a:ext cx="10483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Machine Learning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Aprendizaje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Supervisado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399" name="14 Rectángulo 63"/>
          <p:cNvSpPr/>
          <p:nvPr/>
        </p:nvSpPr>
        <p:spPr>
          <a:xfrm>
            <a:off x="4270680" y="2801880"/>
            <a:ext cx="51048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ES IA?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400" name="14 Rectángulo 64"/>
          <p:cNvSpPr/>
          <p:nvPr/>
        </p:nvSpPr>
        <p:spPr>
          <a:xfrm>
            <a:off x="531000" y="2815920"/>
            <a:ext cx="76644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Problema o 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Necesidad </a:t>
            </a:r>
            <a:endParaRPr b="0" lang="es-AR" sz="800" spc="-1" strike="noStrike">
              <a:latin typeface="Arial"/>
            </a:endParaRPr>
          </a:p>
        </p:txBody>
      </p:sp>
      <p:pic>
        <p:nvPicPr>
          <p:cNvPr id="401" name="502 Imagen" descr=""/>
          <p:cNvPicPr/>
          <p:nvPr/>
        </p:nvPicPr>
        <p:blipFill>
          <a:blip r:embed="rId2"/>
          <a:stretch/>
        </p:blipFill>
        <p:spPr>
          <a:xfrm>
            <a:off x="497160" y="2207880"/>
            <a:ext cx="974520" cy="628200"/>
          </a:xfrm>
          <a:prstGeom prst="rect">
            <a:avLst/>
          </a:prstGeom>
          <a:ln w="0">
            <a:noFill/>
          </a:ln>
        </p:spPr>
      </p:pic>
      <p:pic>
        <p:nvPicPr>
          <p:cNvPr id="402" name="503 Imagen" descr=""/>
          <p:cNvPicPr/>
          <p:nvPr/>
        </p:nvPicPr>
        <p:blipFill>
          <a:blip r:embed="rId3"/>
          <a:stretch/>
        </p:blipFill>
        <p:spPr>
          <a:xfrm>
            <a:off x="1588680" y="2131920"/>
            <a:ext cx="929160" cy="712800"/>
          </a:xfrm>
          <a:prstGeom prst="rect">
            <a:avLst/>
          </a:prstGeom>
          <a:ln w="0">
            <a:noFill/>
          </a:ln>
        </p:spPr>
      </p:pic>
      <p:sp>
        <p:nvSpPr>
          <p:cNvPr id="403" name="14 Rectángulo 65"/>
          <p:cNvSpPr/>
          <p:nvPr/>
        </p:nvSpPr>
        <p:spPr>
          <a:xfrm>
            <a:off x="1276200" y="2779920"/>
            <a:ext cx="151632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Comprender el Problema o 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Necesidad y el negocio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(UNDERSTAND)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404" name="505 Elipse"/>
          <p:cNvSpPr/>
          <p:nvPr/>
        </p:nvSpPr>
        <p:spPr>
          <a:xfrm>
            <a:off x="2949840" y="2158560"/>
            <a:ext cx="822960" cy="714960"/>
          </a:xfrm>
          <a:prstGeom prst="ellipse">
            <a:avLst/>
          </a:prstGeom>
          <a:noFill/>
          <a:ln w="36000">
            <a:solidFill>
              <a:srgbClr val="ac5ae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05" name="14 Rectángulo 45"/>
          <p:cNvSpPr/>
          <p:nvPr/>
        </p:nvSpPr>
        <p:spPr>
          <a:xfrm>
            <a:off x="6832080" y="3323880"/>
            <a:ext cx="1620720" cy="44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406" name="839 Forma libre 2"/>
          <p:cNvSpPr/>
          <p:nvPr/>
        </p:nvSpPr>
        <p:spPr>
          <a:xfrm>
            <a:off x="2487240" y="2419920"/>
            <a:ext cx="3495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07" name="14 Rectángulo 23"/>
          <p:cNvSpPr/>
          <p:nvPr/>
        </p:nvSpPr>
        <p:spPr>
          <a:xfrm>
            <a:off x="6832800" y="3420000"/>
            <a:ext cx="162576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¿Cómo se va a integrar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el Negocio?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408" name="14 Rectángulo 1"/>
          <p:cNvSpPr/>
          <p:nvPr/>
        </p:nvSpPr>
        <p:spPr>
          <a:xfrm>
            <a:off x="2983680" y="2338560"/>
            <a:ext cx="75888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Objetivos y 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beneficios</a:t>
            </a:r>
            <a:endParaRPr b="0" lang="es-AR" sz="800" spc="-1" strike="noStrike">
              <a:latin typeface="Arial"/>
            </a:endParaRPr>
          </a:p>
        </p:txBody>
      </p:sp>
      <p:pic>
        <p:nvPicPr>
          <p:cNvPr id="409" name="956 Imagen 1" descr=""/>
          <p:cNvPicPr/>
          <p:nvPr/>
        </p:nvPicPr>
        <p:blipFill>
          <a:blip r:embed="rId4"/>
          <a:stretch/>
        </p:blipFill>
        <p:spPr>
          <a:xfrm>
            <a:off x="4209840" y="2206080"/>
            <a:ext cx="570960" cy="595440"/>
          </a:xfrm>
          <a:prstGeom prst="rect">
            <a:avLst/>
          </a:prstGeom>
          <a:ln w="0">
            <a:noFill/>
          </a:ln>
        </p:spPr>
      </p:pic>
      <p:sp>
        <p:nvSpPr>
          <p:cNvPr id="410" name="840 Forma libre 1"/>
          <p:cNvSpPr/>
          <p:nvPr/>
        </p:nvSpPr>
        <p:spPr>
          <a:xfrm>
            <a:off x="4822200" y="2453040"/>
            <a:ext cx="2829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pic>
        <p:nvPicPr>
          <p:cNvPr id="411" name="502 Imagen 1" descr=""/>
          <p:cNvPicPr/>
          <p:nvPr/>
        </p:nvPicPr>
        <p:blipFill>
          <a:blip r:embed="rId5"/>
          <a:stretch/>
        </p:blipFill>
        <p:spPr>
          <a:xfrm>
            <a:off x="6365520" y="2640240"/>
            <a:ext cx="974520" cy="628200"/>
          </a:xfrm>
          <a:prstGeom prst="rect">
            <a:avLst/>
          </a:prstGeom>
          <a:ln w="0">
            <a:noFill/>
          </a:ln>
        </p:spPr>
      </p:pic>
      <p:sp>
        <p:nvSpPr>
          <p:cNvPr id="412" name="840 Forma libre 2"/>
          <p:cNvSpPr/>
          <p:nvPr/>
        </p:nvSpPr>
        <p:spPr>
          <a:xfrm>
            <a:off x="6370560" y="2453040"/>
            <a:ext cx="2829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13" name="757 Forma libre 1"/>
          <p:cNvSpPr/>
          <p:nvPr/>
        </p:nvSpPr>
        <p:spPr>
          <a:xfrm>
            <a:off x="6945840" y="1978560"/>
            <a:ext cx="972360" cy="714960"/>
          </a:xfrm>
          <a:custGeom>
            <a:avLst/>
            <a:gdLst/>
            <a:ahLst/>
            <a:rect l="l" t="t" r="r" b="b"/>
            <a:pathLst>
              <a:path fill="none"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3600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14" name="805 Imagen 9" descr=""/>
          <p:cNvPicPr/>
          <p:nvPr/>
        </p:nvPicPr>
        <p:blipFill>
          <a:blip r:embed="rId6"/>
          <a:stretch/>
        </p:blipFill>
        <p:spPr>
          <a:xfrm>
            <a:off x="6951960" y="2240280"/>
            <a:ext cx="348840" cy="296640"/>
          </a:xfrm>
          <a:prstGeom prst="rect">
            <a:avLst/>
          </a:prstGeom>
          <a:ln w="0">
            <a:noFill/>
          </a:ln>
        </p:spPr>
      </p:pic>
      <p:pic>
        <p:nvPicPr>
          <p:cNvPr id="415" name="956 Imagen 2" descr=""/>
          <p:cNvPicPr/>
          <p:nvPr/>
        </p:nvPicPr>
        <p:blipFill>
          <a:blip r:embed="rId7"/>
          <a:stretch/>
        </p:blipFill>
        <p:spPr>
          <a:xfrm>
            <a:off x="7305840" y="2134080"/>
            <a:ext cx="441720" cy="460800"/>
          </a:xfrm>
          <a:prstGeom prst="rect">
            <a:avLst/>
          </a:prstGeom>
          <a:ln w="0">
            <a:noFill/>
          </a:ln>
        </p:spPr>
      </p:pic>
      <p:sp>
        <p:nvSpPr>
          <p:cNvPr id="416" name="825 Rectángulo 2"/>
          <p:cNvSpPr/>
          <p:nvPr/>
        </p:nvSpPr>
        <p:spPr>
          <a:xfrm>
            <a:off x="825840" y="1618560"/>
            <a:ext cx="1794960" cy="54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400" spc="-1" strike="noStrike">
                <a:solidFill>
                  <a:srgbClr val="00cc99"/>
                </a:solidFill>
                <a:latin typeface="Calibri"/>
                <a:ea typeface="DejaVu Sans"/>
              </a:rPr>
              <a:t>1. COMPRENSIÓN </a:t>
            </a:r>
            <a:endParaRPr b="0" lang="es-AR" sz="14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AR" sz="1400" spc="-1" strike="noStrike">
                <a:solidFill>
                  <a:srgbClr val="00cc99"/>
                </a:solidFill>
                <a:latin typeface="Calibri"/>
                <a:ea typeface="DejaVu Sans"/>
              </a:rPr>
              <a:t>DEL PROBLEMA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17" name="909 Rectángulo"/>
          <p:cNvSpPr/>
          <p:nvPr/>
        </p:nvSpPr>
        <p:spPr>
          <a:xfrm>
            <a:off x="2805840" y="1654560"/>
            <a:ext cx="13716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400" spc="-1" strike="noStrike">
                <a:solidFill>
                  <a:srgbClr val="ac5ae4"/>
                </a:solidFill>
                <a:latin typeface="Calibri"/>
                <a:ea typeface="DejaVu Sans"/>
              </a:rPr>
              <a:t>2. OBJETIVO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18" name="910 Rectángulo"/>
          <p:cNvSpPr/>
          <p:nvPr/>
        </p:nvSpPr>
        <p:spPr>
          <a:xfrm>
            <a:off x="5037840" y="1690560"/>
            <a:ext cx="179496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400" spc="-1" strike="noStrike">
                <a:solidFill>
                  <a:srgbClr val="ff4000"/>
                </a:solidFill>
                <a:latin typeface="Calibri"/>
                <a:ea typeface="DejaVu Sans"/>
              </a:rPr>
              <a:t> </a:t>
            </a:r>
            <a:r>
              <a:rPr b="1" lang="es-ES" sz="1400" spc="-1" strike="noStrike">
                <a:solidFill>
                  <a:srgbClr val="ffd320"/>
                </a:solidFill>
                <a:latin typeface="Calibri"/>
                <a:ea typeface="DejaVu Sans"/>
              </a:rPr>
              <a:t>3. Data y Algoritmo IA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19" name="4 Rectángulo 3"/>
          <p:cNvSpPr/>
          <p:nvPr/>
        </p:nvSpPr>
        <p:spPr>
          <a:xfrm>
            <a:off x="2718000" y="3234600"/>
            <a:ext cx="157824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Análisis Descriptivo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20" name="749 Conector recto 2"/>
          <p:cNvSpPr/>
          <p:nvPr/>
        </p:nvSpPr>
        <p:spPr>
          <a:xfrm flipV="1">
            <a:off x="3263400" y="3492360"/>
            <a:ext cx="496080" cy="5760"/>
          </a:xfrm>
          <a:prstGeom prst="line">
            <a:avLst/>
          </a:prstGeom>
          <a:ln w="36000">
            <a:solidFill>
              <a:srgbClr val="1562e7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1" name="4 Rectángulo 7"/>
          <p:cNvSpPr/>
          <p:nvPr/>
        </p:nvSpPr>
        <p:spPr>
          <a:xfrm>
            <a:off x="2944440" y="3483000"/>
            <a:ext cx="11628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¿Qué pasó?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422" name="7 Rectángulo 1"/>
          <p:cNvSpPr/>
          <p:nvPr/>
        </p:nvSpPr>
        <p:spPr>
          <a:xfrm>
            <a:off x="2869560" y="3817440"/>
            <a:ext cx="1306800" cy="21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Análisis Predictivo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23" name="750 Conector recto 1"/>
          <p:cNvSpPr/>
          <p:nvPr/>
        </p:nvSpPr>
        <p:spPr>
          <a:xfrm>
            <a:off x="3251520" y="4048560"/>
            <a:ext cx="507600" cy="360"/>
          </a:xfrm>
          <a:prstGeom prst="line">
            <a:avLst/>
          </a:prstGeom>
          <a:ln w="36000">
            <a:solidFill>
              <a:srgbClr val="00cc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4" name="4 Rectángulo 4"/>
          <p:cNvSpPr/>
          <p:nvPr/>
        </p:nvSpPr>
        <p:spPr>
          <a:xfrm>
            <a:off x="2555640" y="4028040"/>
            <a:ext cx="1996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¿Qué puede suceder?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425" name="5 Rectángulo 1"/>
          <p:cNvSpPr/>
          <p:nvPr/>
        </p:nvSpPr>
        <p:spPr>
          <a:xfrm>
            <a:off x="2788200" y="4371840"/>
            <a:ext cx="1619280" cy="303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Análisis Prescriptivo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26" name="751 Conector recto 1"/>
          <p:cNvSpPr/>
          <p:nvPr/>
        </p:nvSpPr>
        <p:spPr>
          <a:xfrm>
            <a:off x="3324240" y="4641480"/>
            <a:ext cx="562680" cy="360"/>
          </a:xfrm>
          <a:prstGeom prst="line">
            <a:avLst/>
          </a:prstGeom>
          <a:ln w="3600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27" name="4 Rectángulo 5"/>
          <p:cNvSpPr/>
          <p:nvPr/>
        </p:nvSpPr>
        <p:spPr>
          <a:xfrm>
            <a:off x="2591280" y="4621680"/>
            <a:ext cx="205272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¿Qué debemos hacer?</a:t>
            </a:r>
            <a:endParaRPr b="0" lang="es-A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14 Rectángulo 12"/>
          <p:cNvSpPr/>
          <p:nvPr/>
        </p:nvSpPr>
        <p:spPr>
          <a:xfrm>
            <a:off x="1360080" y="2572560"/>
            <a:ext cx="84996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Documentos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Entrantes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29" name="9 Elipse"/>
          <p:cNvSpPr/>
          <p:nvPr/>
        </p:nvSpPr>
        <p:spPr>
          <a:xfrm>
            <a:off x="1217160" y="2929680"/>
            <a:ext cx="1135800" cy="1064520"/>
          </a:xfrm>
          <a:prstGeom prst="ellipse">
            <a:avLst/>
          </a:prstGeom>
          <a:noFill/>
          <a:ln w="19050">
            <a:solidFill>
              <a:srgbClr val="00b0f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0" name="833 Cilindro 3"/>
          <p:cNvSpPr/>
          <p:nvPr/>
        </p:nvSpPr>
        <p:spPr>
          <a:xfrm>
            <a:off x="3217320" y="1929600"/>
            <a:ext cx="635760" cy="492840"/>
          </a:xfrm>
          <a:prstGeom prst="can">
            <a:avLst>
              <a:gd name="adj" fmla="val 25000"/>
            </a:avLst>
          </a:prstGeom>
          <a:noFill/>
          <a:ln w="19050">
            <a:solidFill>
              <a:srgbClr val="00b05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1" name="831 Cilindro 3"/>
          <p:cNvSpPr/>
          <p:nvPr/>
        </p:nvSpPr>
        <p:spPr>
          <a:xfrm>
            <a:off x="2574360" y="1929600"/>
            <a:ext cx="707040" cy="492840"/>
          </a:xfrm>
          <a:prstGeom prst="can">
            <a:avLst>
              <a:gd name="adj" fmla="val 25000"/>
            </a:avLst>
          </a:prstGeom>
          <a:noFill/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2" name="14 Rectángulo 12"/>
          <p:cNvSpPr/>
          <p:nvPr/>
        </p:nvSpPr>
        <p:spPr>
          <a:xfrm>
            <a:off x="3003120" y="1715400"/>
            <a:ext cx="70704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Set Datos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33" name="14 Rectángulo 12"/>
          <p:cNvSpPr/>
          <p:nvPr/>
        </p:nvSpPr>
        <p:spPr>
          <a:xfrm>
            <a:off x="2574360" y="2037960"/>
            <a:ext cx="7070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Entrena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miento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34" name="14 Rectángulo 12"/>
          <p:cNvSpPr/>
          <p:nvPr/>
        </p:nvSpPr>
        <p:spPr>
          <a:xfrm>
            <a:off x="3074400" y="2072520"/>
            <a:ext cx="92160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Validación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35" name="16 Documento"/>
          <p:cNvSpPr/>
          <p:nvPr/>
        </p:nvSpPr>
        <p:spPr>
          <a:xfrm>
            <a:off x="2788920" y="1786680"/>
            <a:ext cx="278640" cy="207000"/>
          </a:xfrm>
          <a:prstGeom prst="flowChartDocument">
            <a:avLst/>
          </a:prstGeom>
          <a:solidFill>
            <a:srgbClr val="ff8000"/>
          </a:solidFill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6" name="17 Documento"/>
          <p:cNvSpPr/>
          <p:nvPr/>
        </p:nvSpPr>
        <p:spPr>
          <a:xfrm>
            <a:off x="2431440" y="1572480"/>
            <a:ext cx="349920" cy="207000"/>
          </a:xfrm>
          <a:prstGeom prst="flowChartDocument">
            <a:avLst/>
          </a:prstGeom>
          <a:solidFill>
            <a:srgbClr val="ff8000"/>
          </a:solidFill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7" name="18 Documento"/>
          <p:cNvSpPr/>
          <p:nvPr/>
        </p:nvSpPr>
        <p:spPr>
          <a:xfrm>
            <a:off x="2003040" y="1286640"/>
            <a:ext cx="421560" cy="278640"/>
          </a:xfrm>
          <a:prstGeom prst="flowChartDocument">
            <a:avLst/>
          </a:prstGeom>
          <a:solidFill>
            <a:srgbClr val="ff8000"/>
          </a:solidFill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8" name="19 Documento"/>
          <p:cNvSpPr/>
          <p:nvPr/>
        </p:nvSpPr>
        <p:spPr>
          <a:xfrm>
            <a:off x="1360080" y="3358440"/>
            <a:ext cx="278640" cy="207000"/>
          </a:xfrm>
          <a:prstGeom prst="flowChartDocument">
            <a:avLst/>
          </a:prstGeom>
          <a:solidFill>
            <a:srgbClr val="ff8000"/>
          </a:solidFill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39" name="20 Documento"/>
          <p:cNvSpPr/>
          <p:nvPr/>
        </p:nvSpPr>
        <p:spPr>
          <a:xfrm>
            <a:off x="1512360" y="3644280"/>
            <a:ext cx="278640" cy="207000"/>
          </a:xfrm>
          <a:prstGeom prst="flowChartDocument">
            <a:avLst/>
          </a:prstGeom>
          <a:solidFill>
            <a:srgbClr val="ff8000"/>
          </a:solidFill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0" name="21 Documento"/>
          <p:cNvSpPr/>
          <p:nvPr/>
        </p:nvSpPr>
        <p:spPr>
          <a:xfrm>
            <a:off x="1860120" y="3286800"/>
            <a:ext cx="278640" cy="207000"/>
          </a:xfrm>
          <a:prstGeom prst="flowChartDocument">
            <a:avLst/>
          </a:prstGeom>
          <a:solidFill>
            <a:srgbClr val="ff8000"/>
          </a:solidFill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1" name="22 Documento"/>
          <p:cNvSpPr/>
          <p:nvPr/>
        </p:nvSpPr>
        <p:spPr>
          <a:xfrm>
            <a:off x="1860120" y="3572640"/>
            <a:ext cx="278640" cy="207000"/>
          </a:xfrm>
          <a:prstGeom prst="flowChartDocument">
            <a:avLst/>
          </a:prstGeom>
          <a:solidFill>
            <a:srgbClr val="800080"/>
          </a:solidFill>
          <a:ln w="127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2" name="23 Documento"/>
          <p:cNvSpPr/>
          <p:nvPr/>
        </p:nvSpPr>
        <p:spPr>
          <a:xfrm>
            <a:off x="1645920" y="3072600"/>
            <a:ext cx="278640" cy="207000"/>
          </a:xfrm>
          <a:prstGeom prst="flowChartDocument">
            <a:avLst/>
          </a:prstGeom>
          <a:solidFill>
            <a:srgbClr val="800080"/>
          </a:solidFill>
          <a:ln w="127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443" name="Picture 2" descr=""/>
          <p:cNvPicPr/>
          <p:nvPr/>
        </p:nvPicPr>
        <p:blipFill>
          <a:blip r:embed="rId1"/>
          <a:stretch/>
        </p:blipFill>
        <p:spPr>
          <a:xfrm>
            <a:off x="2646000" y="3137040"/>
            <a:ext cx="650160" cy="642960"/>
          </a:xfrm>
          <a:prstGeom prst="rect">
            <a:avLst/>
          </a:prstGeom>
          <a:ln w="9525">
            <a:noFill/>
          </a:ln>
        </p:spPr>
      </p:pic>
      <p:sp>
        <p:nvSpPr>
          <p:cNvPr id="444" name="26 Conector recto de flecha"/>
          <p:cNvSpPr/>
          <p:nvPr/>
        </p:nvSpPr>
        <p:spPr>
          <a:xfrm flipV="1">
            <a:off x="2360160" y="3450600"/>
            <a:ext cx="27864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80808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5" name="27 Conector recto de flecha"/>
          <p:cNvSpPr/>
          <p:nvPr/>
        </p:nvSpPr>
        <p:spPr>
          <a:xfrm rot="5400000">
            <a:off x="2617920" y="2751480"/>
            <a:ext cx="62856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80808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6" name="33 Conector recto de flecha"/>
          <p:cNvSpPr/>
          <p:nvPr/>
        </p:nvSpPr>
        <p:spPr>
          <a:xfrm flipH="1" flipV="1" rot="5400000">
            <a:off x="2779200" y="2776680"/>
            <a:ext cx="564480" cy="36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21600"/>
                </a:lnTo>
              </a:path>
            </a:pathLst>
          </a:custGeom>
          <a:noFill/>
          <a:ln>
            <a:solidFill>
              <a:srgbClr val="80808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47" name="37 Documento"/>
          <p:cNvSpPr/>
          <p:nvPr/>
        </p:nvSpPr>
        <p:spPr>
          <a:xfrm>
            <a:off x="1431360" y="4144320"/>
            <a:ext cx="278640" cy="207000"/>
          </a:xfrm>
          <a:prstGeom prst="flowChartDocument">
            <a:avLst/>
          </a:prstGeom>
          <a:solidFill>
            <a:srgbClr val="ff8000"/>
          </a:solidFill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8" name="38 Documento"/>
          <p:cNvSpPr/>
          <p:nvPr/>
        </p:nvSpPr>
        <p:spPr>
          <a:xfrm>
            <a:off x="1860120" y="4144320"/>
            <a:ext cx="278640" cy="207000"/>
          </a:xfrm>
          <a:prstGeom prst="flowChartDocument">
            <a:avLst/>
          </a:prstGeom>
          <a:solidFill>
            <a:srgbClr val="800080"/>
          </a:solidFill>
          <a:ln w="127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49" name="14 Rectángulo 12"/>
          <p:cNvSpPr/>
          <p:nvPr/>
        </p:nvSpPr>
        <p:spPr>
          <a:xfrm>
            <a:off x="1261080" y="4358520"/>
            <a:ext cx="6357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Bueno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50" name="14 Rectángulo 12"/>
          <p:cNvSpPr/>
          <p:nvPr/>
        </p:nvSpPr>
        <p:spPr>
          <a:xfrm>
            <a:off x="1692720" y="4365000"/>
            <a:ext cx="6357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Falso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51" name="43 Conector angular"/>
          <p:cNvSpPr/>
          <p:nvPr/>
        </p:nvSpPr>
        <p:spPr>
          <a:xfrm>
            <a:off x="3303000" y="3462120"/>
            <a:ext cx="478440" cy="31788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80808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2" name="44 Conector angular"/>
          <p:cNvSpPr/>
          <p:nvPr/>
        </p:nvSpPr>
        <p:spPr>
          <a:xfrm flipV="1">
            <a:off x="3303000" y="3208320"/>
            <a:ext cx="478440" cy="239400"/>
          </a:xfrm>
          <a:prstGeom prst="bentConnector3">
            <a:avLst>
              <a:gd name="adj1" fmla="val 50000"/>
            </a:avLst>
          </a:prstGeom>
          <a:noFill/>
          <a:ln>
            <a:solidFill>
              <a:srgbClr val="808080"/>
            </a:solidFill>
            <a:tailEnd len="med" type="arrow" w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53" name="49 Rectángulo redondeado"/>
          <p:cNvSpPr/>
          <p:nvPr/>
        </p:nvSpPr>
        <p:spPr>
          <a:xfrm>
            <a:off x="3789000" y="3072600"/>
            <a:ext cx="564480" cy="27864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ff950e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4" name="50 Rectángulo redondeado"/>
          <p:cNvSpPr/>
          <p:nvPr/>
        </p:nvSpPr>
        <p:spPr>
          <a:xfrm>
            <a:off x="3789000" y="3644280"/>
            <a:ext cx="564480" cy="278640"/>
          </a:xfrm>
          <a:prstGeom prst="roundRect">
            <a:avLst>
              <a:gd name="adj" fmla="val 16667"/>
            </a:avLst>
          </a:prstGeom>
          <a:noFill/>
          <a:ln w="127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55" name="14 Rectángulo 12"/>
          <p:cNvSpPr/>
          <p:nvPr/>
        </p:nvSpPr>
        <p:spPr>
          <a:xfrm>
            <a:off x="3740760" y="3072600"/>
            <a:ext cx="6357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Acepta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56" name="14 Rectángulo 12"/>
          <p:cNvSpPr/>
          <p:nvPr/>
        </p:nvSpPr>
        <p:spPr>
          <a:xfrm>
            <a:off x="3751920" y="3644280"/>
            <a:ext cx="635760" cy="24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A revisar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57" name="53 Rectángulo"/>
          <p:cNvSpPr/>
          <p:nvPr/>
        </p:nvSpPr>
        <p:spPr>
          <a:xfrm>
            <a:off x="2431440" y="3715560"/>
            <a:ext cx="10944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b0f0"/>
                </a:solidFill>
                <a:latin typeface="Calibri"/>
                <a:ea typeface="DejaVu Sans"/>
              </a:rPr>
              <a:t>Modelo IA</a:t>
            </a:r>
            <a:endParaRPr b="0" lang="es-AR" sz="12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b0f0"/>
                </a:solidFill>
                <a:latin typeface="Calibri"/>
                <a:ea typeface="DejaVu Sans"/>
              </a:rPr>
              <a:t>Clasificación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458" name="54 Rectángulo"/>
          <p:cNvSpPr/>
          <p:nvPr/>
        </p:nvSpPr>
        <p:spPr>
          <a:xfrm>
            <a:off x="4357800" y="1572480"/>
            <a:ext cx="4636440" cy="2008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pc="-1" strike="noStrike">
                <a:solidFill>
                  <a:srgbClr val="ffc000"/>
                </a:solidFill>
                <a:latin typeface="Calibri"/>
                <a:ea typeface="DejaVu Sans"/>
              </a:rPr>
              <a:t>4. Entrenamiento:</a:t>
            </a:r>
            <a:r>
              <a:rPr b="0" lang="es-E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El modelo se entrena completamente con el set de datos seleccionados y etiquetados.</a:t>
            </a:r>
            <a:endParaRPr b="0" lang="es-AR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ES" sz="1400" spc="-1" strike="noStrike">
                <a:solidFill>
                  <a:srgbClr val="00b050"/>
                </a:solidFill>
                <a:latin typeface="Calibri"/>
                <a:ea typeface="DejaVu Sans"/>
              </a:rPr>
              <a:t>5. Validación:</a:t>
            </a:r>
            <a:r>
              <a:rPr b="0" lang="es-E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el modelo se evalúa con los datos de prueba antes de utilizarse para realizar previsiones con nuevos datos no vistos.</a:t>
            </a:r>
            <a:endParaRPr b="0" lang="es-AR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endParaRPr b="0" lang="es-AR" sz="1400" spc="-1" strike="noStrike">
              <a:latin typeface="Arial"/>
            </a:endParaRPr>
          </a:p>
          <a:p>
            <a:pPr marL="343080" indent="-343080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es-AR" sz="1400" spc="-1" strike="noStrike">
                <a:solidFill>
                  <a:srgbClr val="00b0f0"/>
                </a:solidFill>
                <a:latin typeface="Calibri"/>
                <a:ea typeface="DejaVu Sans"/>
              </a:rPr>
              <a:t>6. Producción:</a:t>
            </a:r>
            <a:r>
              <a:rPr b="0" lang="es-AR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 e</a:t>
            </a:r>
            <a:r>
              <a:rPr b="0" lang="es-E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l modelo intenta prever la etiqueta correcta de unos nuevos datos de entrada. 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59" name="55 CuadroTexto"/>
          <p:cNvSpPr/>
          <p:nvPr/>
        </p:nvSpPr>
        <p:spPr>
          <a:xfrm>
            <a:off x="1650240" y="1331280"/>
            <a:ext cx="27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ffc000"/>
                </a:solidFill>
                <a:latin typeface="Arial"/>
                <a:ea typeface="DejaVu Sans"/>
              </a:rPr>
              <a:t>4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460" name="56 CuadroTexto"/>
          <p:cNvSpPr/>
          <p:nvPr/>
        </p:nvSpPr>
        <p:spPr>
          <a:xfrm>
            <a:off x="3929040" y="2072520"/>
            <a:ext cx="27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92d050"/>
                </a:solidFill>
                <a:latin typeface="Arial"/>
                <a:ea typeface="DejaVu Sans"/>
              </a:rPr>
              <a:t>5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461" name="57 CuadroTexto"/>
          <p:cNvSpPr/>
          <p:nvPr/>
        </p:nvSpPr>
        <p:spPr>
          <a:xfrm>
            <a:off x="2360160" y="3132000"/>
            <a:ext cx="2786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b0f0"/>
                </a:solidFill>
                <a:latin typeface="Arial"/>
                <a:ea typeface="DejaVu Sans"/>
              </a:rPr>
              <a:t>6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462" name="38 Documento 1"/>
          <p:cNvSpPr/>
          <p:nvPr/>
        </p:nvSpPr>
        <p:spPr>
          <a:xfrm>
            <a:off x="1932120" y="1695240"/>
            <a:ext cx="278640" cy="207000"/>
          </a:xfrm>
          <a:prstGeom prst="flowChartDocument">
            <a:avLst/>
          </a:prstGeom>
          <a:solidFill>
            <a:srgbClr val="800080"/>
          </a:solidFill>
          <a:ln w="127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3" name="38 Documento 2"/>
          <p:cNvSpPr/>
          <p:nvPr/>
        </p:nvSpPr>
        <p:spPr>
          <a:xfrm>
            <a:off x="2220120" y="1910160"/>
            <a:ext cx="278640" cy="207000"/>
          </a:xfrm>
          <a:prstGeom prst="flowChartDocument">
            <a:avLst/>
          </a:prstGeom>
          <a:solidFill>
            <a:srgbClr val="800080"/>
          </a:solidFill>
          <a:ln w="12700">
            <a:solidFill>
              <a:srgbClr val="7030a0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64" name="14 Rectángulo 5"/>
          <p:cNvSpPr/>
          <p:nvPr/>
        </p:nvSpPr>
        <p:spPr>
          <a:xfrm>
            <a:off x="1001880" y="1643760"/>
            <a:ext cx="87012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AR" sz="800" spc="-1" strike="noStrike">
                <a:solidFill>
                  <a:srgbClr val="000000"/>
                </a:solidFill>
                <a:latin typeface="Arial"/>
                <a:ea typeface="DejaVu Sans"/>
              </a:rPr>
              <a:t>Ej. DJ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800" spc="-1" strike="noStrike">
                <a:solidFill>
                  <a:srgbClr val="000000"/>
                </a:solidFill>
                <a:latin typeface="Arial"/>
                <a:ea typeface="DejaVu Sans"/>
              </a:rPr>
              <a:t>Factura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Contribuyente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800" spc="-1" strike="noStrike">
                <a:solidFill>
                  <a:srgbClr val="000000"/>
                </a:solidFill>
                <a:latin typeface="Arial"/>
                <a:ea typeface="DejaVu Sans"/>
              </a:rPr>
              <a:t>Correo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800" spc="-1" strike="noStrike">
                <a:solidFill>
                  <a:srgbClr val="000000"/>
                </a:solidFill>
                <a:latin typeface="Arial"/>
                <a:ea typeface="DejaVu Sans"/>
              </a:rPr>
              <a:t>Demanda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465" name="501 Cara sonriente 5"/>
          <p:cNvSpPr/>
          <p:nvPr/>
        </p:nvSpPr>
        <p:spPr>
          <a:xfrm>
            <a:off x="5831640" y="4716000"/>
            <a:ext cx="171000" cy="171000"/>
          </a:xfrm>
          <a:prstGeom prst="smileyFace">
            <a:avLst>
              <a:gd name="adj" fmla="val 9282"/>
            </a:avLst>
          </a:prstGeom>
          <a:solidFill>
            <a:srgbClr val="fce20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66" name="502 Rectángulo 5"/>
          <p:cNvSpPr/>
          <p:nvPr/>
        </p:nvSpPr>
        <p:spPr>
          <a:xfrm>
            <a:off x="6095160" y="4681440"/>
            <a:ext cx="2832840" cy="2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000" spc="-1" strike="noStrike">
                <a:solidFill>
                  <a:srgbClr val="333333"/>
                </a:solidFill>
                <a:latin typeface="Calibri"/>
                <a:ea typeface="Calibri"/>
              </a:rPr>
              <a:t>Ser protagonista, Feed Back, Aprendizaje de errores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67" name="825 Rectángulo 1"/>
          <p:cNvSpPr/>
          <p:nvPr/>
        </p:nvSpPr>
        <p:spPr>
          <a:xfrm>
            <a:off x="201960" y="720000"/>
            <a:ext cx="50180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Etapas de un proyecto de Machine Learning (IA):</a:t>
            </a:r>
            <a:endParaRPr b="0" lang="es-A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495 Llamada ovalada 1"/>
          <p:cNvSpPr/>
          <p:nvPr/>
        </p:nvSpPr>
        <p:spPr>
          <a:xfrm>
            <a:off x="540000" y="1800000"/>
            <a:ext cx="2338200" cy="2158200"/>
          </a:xfrm>
          <a:prstGeom prst="wedgeEllipseCallout">
            <a:avLst>
              <a:gd name="adj1" fmla="val 69529"/>
              <a:gd name="adj2" fmla="val -19923"/>
            </a:avLst>
          </a:prstGeom>
          <a:noFill/>
          <a:ln w="25560">
            <a:solidFill>
              <a:srgbClr val="ac5ae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 </a:t>
            </a: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¿Qué es un algoritmo?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469" name="934 Forma libre 3"/>
          <p:cNvSpPr/>
          <p:nvPr/>
        </p:nvSpPr>
        <p:spPr>
          <a:xfrm>
            <a:off x="7545600" y="3784320"/>
            <a:ext cx="532800" cy="460800"/>
          </a:xfrm>
          <a:custGeom>
            <a:avLst/>
            <a:gdLst/>
            <a:ahLst/>
            <a:rect l="l" t="t" r="r" b="b"/>
            <a:pathLst>
              <a:path fill="none" w="21600" h="21600">
                <a:moveTo>
                  <a:pt x="1930" y="7160"/>
                </a:moveTo>
                <a:cubicBezTo>
                  <a:pt x="1530" y="4490"/>
                  <a:pt x="3400" y="1970"/>
                  <a:pt x="5270" y="1970"/>
                </a:cubicBezTo>
                <a:cubicBezTo>
                  <a:pt x="5860" y="1950"/>
                  <a:pt x="6470" y="2210"/>
                  <a:pt x="6970" y="2600"/>
                </a:cubicBezTo>
                <a:cubicBezTo>
                  <a:pt x="7450" y="1390"/>
                  <a:pt x="8340" y="650"/>
                  <a:pt x="9340" y="650"/>
                </a:cubicBezTo>
                <a:cubicBezTo>
                  <a:pt x="10004" y="690"/>
                  <a:pt x="10710" y="1050"/>
                  <a:pt x="11210" y="1700"/>
                </a:cubicBezTo>
                <a:cubicBezTo>
                  <a:pt x="11570" y="630"/>
                  <a:pt x="12330" y="0"/>
                  <a:pt x="13150" y="0"/>
                </a:cubicBezTo>
                <a:cubicBezTo>
                  <a:pt x="13840" y="0"/>
                  <a:pt x="14470" y="460"/>
                  <a:pt x="14870" y="1160"/>
                </a:cubicBezTo>
                <a:cubicBezTo>
                  <a:pt x="15330" y="440"/>
                  <a:pt x="16020" y="0"/>
                  <a:pt x="16740" y="0"/>
                </a:cubicBezTo>
                <a:cubicBezTo>
                  <a:pt x="17910" y="0"/>
                  <a:pt x="18900" y="1130"/>
                  <a:pt x="19110" y="2710"/>
                </a:cubicBezTo>
                <a:cubicBezTo>
                  <a:pt x="20240" y="3150"/>
                  <a:pt x="21060" y="4580"/>
                  <a:pt x="21060" y="6220"/>
                </a:cubicBezTo>
                <a:cubicBezTo>
                  <a:pt x="21060" y="6720"/>
                  <a:pt x="21000" y="7200"/>
                  <a:pt x="20830" y="7660"/>
                </a:cubicBezTo>
                <a:cubicBezTo>
                  <a:pt x="21310" y="8460"/>
                  <a:pt x="21600" y="9450"/>
                  <a:pt x="21600" y="10460"/>
                </a:cubicBezTo>
                <a:cubicBezTo>
                  <a:pt x="21600" y="12750"/>
                  <a:pt x="20310" y="14680"/>
                  <a:pt x="18650" y="15010"/>
                </a:cubicBezTo>
                <a:cubicBezTo>
                  <a:pt x="18650" y="17200"/>
                  <a:pt x="17370" y="18920"/>
                  <a:pt x="15770" y="18920"/>
                </a:cubicBezTo>
                <a:cubicBezTo>
                  <a:pt x="15220" y="18920"/>
                  <a:pt x="14700" y="18710"/>
                  <a:pt x="14240" y="18310"/>
                </a:cubicBezTo>
                <a:cubicBezTo>
                  <a:pt x="13820" y="20240"/>
                  <a:pt x="12490" y="21600"/>
                  <a:pt x="11000" y="21600"/>
                </a:cubicBezTo>
                <a:cubicBezTo>
                  <a:pt x="9890" y="21600"/>
                  <a:pt x="8840" y="20790"/>
                  <a:pt x="8210" y="19510"/>
                </a:cubicBezTo>
                <a:cubicBezTo>
                  <a:pt x="7620" y="20000"/>
                  <a:pt x="7930" y="20290"/>
                  <a:pt x="6240" y="20290"/>
                </a:cubicBezTo>
                <a:cubicBezTo>
                  <a:pt x="4850" y="20290"/>
                  <a:pt x="3570" y="19280"/>
                  <a:pt x="2900" y="17640"/>
                </a:cubicBezTo>
                <a:cubicBezTo>
                  <a:pt x="1300" y="17600"/>
                  <a:pt x="480" y="16300"/>
                  <a:pt x="480" y="14660"/>
                </a:cubicBezTo>
                <a:cubicBezTo>
                  <a:pt x="480" y="13900"/>
                  <a:pt x="690" y="13210"/>
                  <a:pt x="1070" y="12640"/>
                </a:cubicBezTo>
                <a:cubicBezTo>
                  <a:pt x="380" y="12160"/>
                  <a:pt x="0" y="11210"/>
                  <a:pt x="0" y="10120"/>
                </a:cubicBezTo>
                <a:cubicBezTo>
                  <a:pt x="0" y="8590"/>
                  <a:pt x="840" y="7330"/>
                  <a:pt x="1930" y="7160"/>
                </a:cubicBezTo>
                <a:close/>
                <a:moveTo>
                  <a:pt x="1930" y="7160"/>
                </a:moveTo>
                <a:cubicBezTo>
                  <a:pt x="1950" y="7410"/>
                  <a:pt x="2040" y="7690"/>
                  <a:pt x="2090" y="7920"/>
                </a:cubicBezTo>
                <a:moveTo>
                  <a:pt x="6970" y="2600"/>
                </a:moveTo>
                <a:cubicBezTo>
                  <a:pt x="7200" y="2790"/>
                  <a:pt x="7480" y="3050"/>
                  <a:pt x="7670" y="3310"/>
                </a:cubicBezTo>
                <a:moveTo>
                  <a:pt x="11210" y="1700"/>
                </a:moveTo>
                <a:cubicBezTo>
                  <a:pt x="11130" y="1910"/>
                  <a:pt x="11080" y="2160"/>
                  <a:pt x="11030" y="2400"/>
                </a:cubicBezTo>
                <a:moveTo>
                  <a:pt x="14870" y="1160"/>
                </a:moveTo>
                <a:cubicBezTo>
                  <a:pt x="14720" y="1400"/>
                  <a:pt x="14640" y="1720"/>
                  <a:pt x="14540" y="2010"/>
                </a:cubicBezTo>
                <a:moveTo>
                  <a:pt x="19110" y="2710"/>
                </a:moveTo>
                <a:cubicBezTo>
                  <a:pt x="19130" y="2890"/>
                  <a:pt x="19230" y="3290"/>
                  <a:pt x="19190" y="3380"/>
                </a:cubicBezTo>
                <a:moveTo>
                  <a:pt x="20830" y="7660"/>
                </a:moveTo>
                <a:cubicBezTo>
                  <a:pt x="20660" y="8170"/>
                  <a:pt x="20430" y="8620"/>
                  <a:pt x="20110" y="8990"/>
                </a:cubicBezTo>
                <a:moveTo>
                  <a:pt x="18660" y="15010"/>
                </a:moveTo>
                <a:cubicBezTo>
                  <a:pt x="18740" y="14200"/>
                  <a:pt x="18280" y="12200"/>
                  <a:pt x="17000" y="11450"/>
                </a:cubicBezTo>
                <a:moveTo>
                  <a:pt x="14240" y="18310"/>
                </a:moveTo>
                <a:cubicBezTo>
                  <a:pt x="14320" y="17980"/>
                  <a:pt x="14350" y="17680"/>
                  <a:pt x="14370" y="17360"/>
                </a:cubicBezTo>
                <a:moveTo>
                  <a:pt x="8220" y="19510"/>
                </a:moveTo>
                <a:cubicBezTo>
                  <a:pt x="8060" y="19250"/>
                  <a:pt x="7960" y="18950"/>
                  <a:pt x="7860" y="18640"/>
                </a:cubicBezTo>
                <a:moveTo>
                  <a:pt x="2900" y="17640"/>
                </a:moveTo>
                <a:cubicBezTo>
                  <a:pt x="3090" y="17600"/>
                  <a:pt x="3280" y="17540"/>
                  <a:pt x="3460" y="17450"/>
                </a:cubicBezTo>
                <a:moveTo>
                  <a:pt x="1070" y="12640"/>
                </a:moveTo>
                <a:cubicBezTo>
                  <a:pt x="1400" y="12900"/>
                  <a:pt x="1780" y="13130"/>
                  <a:pt x="2330" y="13040"/>
                </a:cubicBezTo>
              </a:path>
            </a:pathLst>
          </a:custGeom>
          <a:noFill/>
          <a:ln w="0">
            <a:solidFill>
              <a:srgbClr val="ffffff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0" name="477 Rectángulo 7"/>
          <p:cNvSpPr/>
          <p:nvPr/>
        </p:nvSpPr>
        <p:spPr>
          <a:xfrm>
            <a:off x="684000" y="645840"/>
            <a:ext cx="266220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000000"/>
                </a:solidFill>
                <a:latin typeface="Calibri"/>
                <a:ea typeface="Calibri"/>
              </a:rPr>
              <a:t>Conceptos básicos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471" name="511 Rectángulo"/>
          <p:cNvSpPr/>
          <p:nvPr/>
        </p:nvSpPr>
        <p:spPr>
          <a:xfrm>
            <a:off x="3716640" y="1240920"/>
            <a:ext cx="4922640" cy="1304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Es un conjunto de instrucciones o reglas ordenadas bajo una secuencia lógica, que permiten realizar acciones y lograr un resultado.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 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Son pasos finitos en una secuencia.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Son la base de los programas (software).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472" name="512 Imagen" descr=""/>
          <p:cNvPicPr/>
          <p:nvPr/>
        </p:nvPicPr>
        <p:blipFill>
          <a:blip r:embed="rId1"/>
          <a:stretch/>
        </p:blipFill>
        <p:spPr>
          <a:xfrm>
            <a:off x="5364000" y="3060000"/>
            <a:ext cx="2003760" cy="1753200"/>
          </a:xfrm>
          <a:prstGeom prst="rect">
            <a:avLst/>
          </a:prstGeom>
          <a:ln w="0">
            <a:noFill/>
          </a:ln>
        </p:spPr>
      </p:pic>
      <p:sp>
        <p:nvSpPr>
          <p:cNvPr id="473" name="513 Rectángulo"/>
          <p:cNvSpPr/>
          <p:nvPr/>
        </p:nvSpPr>
        <p:spPr>
          <a:xfrm>
            <a:off x="5522040" y="3096000"/>
            <a:ext cx="10281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Datos de Entrada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474" name="514 Rectángulo"/>
          <p:cNvSpPr/>
          <p:nvPr/>
        </p:nvSpPr>
        <p:spPr>
          <a:xfrm>
            <a:off x="6566040" y="4320000"/>
            <a:ext cx="10281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s-AR" sz="1200" spc="-1" strike="noStrike">
                <a:solidFill>
                  <a:srgbClr val="8d1d75"/>
                </a:solidFill>
                <a:latin typeface="Calibri"/>
                <a:ea typeface="DejaVu Sans"/>
              </a:rPr>
              <a:t>Datos de Salida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475" name="515 Rectángulo"/>
          <p:cNvSpPr/>
          <p:nvPr/>
        </p:nvSpPr>
        <p:spPr>
          <a:xfrm>
            <a:off x="4572000" y="3816000"/>
            <a:ext cx="1028160" cy="393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i="1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Algoritmo: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i="1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pasos</a:t>
            </a:r>
            <a:endParaRPr b="0" lang="es-AR" sz="12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840 Forma libre 7"/>
          <p:cNvSpPr/>
          <p:nvPr/>
        </p:nvSpPr>
        <p:spPr>
          <a:xfrm>
            <a:off x="5068800" y="1368360"/>
            <a:ext cx="2829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77" name="14 Rectángulo 62"/>
          <p:cNvSpPr/>
          <p:nvPr/>
        </p:nvSpPr>
        <p:spPr>
          <a:xfrm>
            <a:off x="5820480" y="1177920"/>
            <a:ext cx="14004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Algoritmo IA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Machine Learning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ES" sz="800" spc="-1" strike="noStrike">
                <a:solidFill>
                  <a:srgbClr val="000000"/>
                </a:solidFill>
                <a:latin typeface="Arial"/>
                <a:ea typeface="DejaVu Sans"/>
              </a:rPr>
              <a:t>Aprendizaje Supervisado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478" name="910 Rectángulo"/>
          <p:cNvSpPr/>
          <p:nvPr/>
        </p:nvSpPr>
        <p:spPr>
          <a:xfrm>
            <a:off x="5624280" y="819720"/>
            <a:ext cx="1794960" cy="173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479" name="Picture 2" descr=""/>
          <p:cNvPicPr/>
          <p:nvPr/>
        </p:nvPicPr>
        <p:blipFill>
          <a:blip r:embed="rId1"/>
          <a:stretch/>
        </p:blipFill>
        <p:spPr>
          <a:xfrm>
            <a:off x="5544000" y="1962720"/>
            <a:ext cx="1210680" cy="926280"/>
          </a:xfrm>
          <a:prstGeom prst="rect">
            <a:avLst/>
          </a:prstGeom>
          <a:ln w="9525">
            <a:noFill/>
          </a:ln>
        </p:spPr>
      </p:pic>
      <p:sp>
        <p:nvSpPr>
          <p:cNvPr id="480" name="33 Rectángulo"/>
          <p:cNvSpPr/>
          <p:nvPr/>
        </p:nvSpPr>
        <p:spPr>
          <a:xfrm>
            <a:off x="6696000" y="2359800"/>
            <a:ext cx="12830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Clasificación binaria (fraude o no)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81" name="34 Rectángulo"/>
          <p:cNvSpPr/>
          <p:nvPr/>
        </p:nvSpPr>
        <p:spPr>
          <a:xfrm>
            <a:off x="6730920" y="3188880"/>
            <a:ext cx="128304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Agrupamiento (Cluster)</a:t>
            </a:r>
            <a:endParaRPr b="0" lang="es-AR" sz="1000" spc="-1" strike="noStrike">
              <a:latin typeface="Arial"/>
            </a:endParaRPr>
          </a:p>
        </p:txBody>
      </p:sp>
      <p:pic>
        <p:nvPicPr>
          <p:cNvPr id="482" name="Picture 3" descr=""/>
          <p:cNvPicPr/>
          <p:nvPr/>
        </p:nvPicPr>
        <p:blipFill>
          <a:blip r:embed="rId2"/>
          <a:stretch/>
        </p:blipFill>
        <p:spPr>
          <a:xfrm>
            <a:off x="5685840" y="2963880"/>
            <a:ext cx="943560" cy="868680"/>
          </a:xfrm>
          <a:prstGeom prst="rect">
            <a:avLst/>
          </a:prstGeom>
          <a:ln w="9525">
            <a:noFill/>
          </a:ln>
        </p:spPr>
      </p:pic>
      <p:pic>
        <p:nvPicPr>
          <p:cNvPr id="483" name="Picture 4" descr=""/>
          <p:cNvPicPr/>
          <p:nvPr/>
        </p:nvPicPr>
        <p:blipFill>
          <a:blip r:embed="rId3"/>
          <a:stretch/>
        </p:blipFill>
        <p:spPr>
          <a:xfrm>
            <a:off x="5616720" y="3945240"/>
            <a:ext cx="1138320" cy="1017720"/>
          </a:xfrm>
          <a:prstGeom prst="rect">
            <a:avLst/>
          </a:prstGeom>
          <a:ln w="9525">
            <a:noFill/>
          </a:ln>
        </p:spPr>
      </p:pic>
      <p:sp>
        <p:nvSpPr>
          <p:cNvPr id="484" name="38 Rectángulo"/>
          <p:cNvSpPr/>
          <p:nvPr/>
        </p:nvSpPr>
        <p:spPr>
          <a:xfrm>
            <a:off x="595440" y="775440"/>
            <a:ext cx="24152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Ejemplos de algoritmos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485" name="39 Rectángulo"/>
          <p:cNvSpPr/>
          <p:nvPr/>
        </p:nvSpPr>
        <p:spPr>
          <a:xfrm>
            <a:off x="3183480" y="4280040"/>
            <a:ext cx="2151720" cy="27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Estimar / </a:t>
            </a: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Predecir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una </a:t>
            </a: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cantidad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486" name="40 Rectángulo"/>
          <p:cNvSpPr/>
          <p:nvPr/>
        </p:nvSpPr>
        <p:spPr>
          <a:xfrm>
            <a:off x="6802920" y="4087800"/>
            <a:ext cx="792360" cy="39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Regresión / 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DejaVu Sans"/>
              </a:rPr>
              <a:t>Estimación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487" name="14 Rectángulo 11"/>
          <p:cNvSpPr/>
          <p:nvPr/>
        </p:nvSpPr>
        <p:spPr>
          <a:xfrm>
            <a:off x="3151800" y="2087280"/>
            <a:ext cx="2640240" cy="45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Predecir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una 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categoría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binaria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: Es fraude o no?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488" name="14 Rectángulo 11"/>
          <p:cNvSpPr/>
          <p:nvPr/>
        </p:nvSpPr>
        <p:spPr>
          <a:xfrm>
            <a:off x="3151800" y="3015000"/>
            <a:ext cx="3069000" cy="63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Predecir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 una 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categoría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: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¿Qué “</a:t>
            </a: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clases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” de clientes/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Contribuyentes, ciudadano? 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489" name="840 Forma libre 7"/>
          <p:cNvSpPr/>
          <p:nvPr/>
        </p:nvSpPr>
        <p:spPr>
          <a:xfrm>
            <a:off x="5257080" y="2230200"/>
            <a:ext cx="2829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0" name="840 Forma libre 7"/>
          <p:cNvSpPr/>
          <p:nvPr/>
        </p:nvSpPr>
        <p:spPr>
          <a:xfrm>
            <a:off x="5257080" y="3231360"/>
            <a:ext cx="2829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1" name="840 Forma libre 7"/>
          <p:cNvSpPr/>
          <p:nvPr/>
        </p:nvSpPr>
        <p:spPr>
          <a:xfrm>
            <a:off x="5328360" y="4327560"/>
            <a:ext cx="2829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2" name="840 Forma libre 7"/>
          <p:cNvSpPr/>
          <p:nvPr/>
        </p:nvSpPr>
        <p:spPr>
          <a:xfrm>
            <a:off x="2831040" y="3092040"/>
            <a:ext cx="35424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3" name="839 Forma libre 2"/>
          <p:cNvSpPr/>
          <p:nvPr/>
        </p:nvSpPr>
        <p:spPr>
          <a:xfrm rot="19692600">
            <a:off x="2867040" y="2364480"/>
            <a:ext cx="3495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4" name="50 Rectángulo"/>
          <p:cNvSpPr/>
          <p:nvPr/>
        </p:nvSpPr>
        <p:spPr>
          <a:xfrm>
            <a:off x="3528360" y="1287720"/>
            <a:ext cx="1371600" cy="315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400" spc="-1" strike="noStrike">
                <a:solidFill>
                  <a:srgbClr val="ac5ae4"/>
                </a:solidFill>
                <a:latin typeface="Calibri"/>
                <a:ea typeface="DejaVu Sans"/>
              </a:rPr>
              <a:t>OBJETIVO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495" name="839 Forma libre 2"/>
          <p:cNvSpPr/>
          <p:nvPr/>
        </p:nvSpPr>
        <p:spPr>
          <a:xfrm rot="3267000">
            <a:off x="2830680" y="3874320"/>
            <a:ext cx="349560" cy="172440"/>
          </a:xfrm>
          <a:custGeom>
            <a:avLst/>
            <a:gdLst/>
            <a:ahLst/>
            <a:rect l="l" t="t" r="r" b="b"/>
            <a:pathLst>
              <a:path w="21600" h="21800">
                <a:moveTo>
                  <a:pt x="13200" y="0"/>
                </a:moveTo>
                <a:lnTo>
                  <a:pt x="21600" y="10800"/>
                </a:lnTo>
                <a:lnTo>
                  <a:pt x="13200" y="21800"/>
                </a:lnTo>
                <a:lnTo>
                  <a:pt x="13200" y="15200"/>
                </a:lnTo>
                <a:lnTo>
                  <a:pt x="4000" y="15200"/>
                </a:lnTo>
                <a:lnTo>
                  <a:pt x="4000" y="6400"/>
                </a:lnTo>
                <a:lnTo>
                  <a:pt x="13200" y="6400"/>
                </a:lnTo>
                <a:lnTo>
                  <a:pt x="13200" y="0"/>
                </a:lnTo>
                <a:moveTo>
                  <a:pt x="0" y="6400"/>
                </a:moveTo>
                <a:lnTo>
                  <a:pt x="0" y="15200"/>
                </a:lnTo>
                <a:lnTo>
                  <a:pt x="1000" y="15200"/>
                </a:lnTo>
                <a:lnTo>
                  <a:pt x="1000" y="6400"/>
                </a:lnTo>
                <a:lnTo>
                  <a:pt x="0" y="6400"/>
                </a:lnTo>
                <a:moveTo>
                  <a:pt x="2000" y="6400"/>
                </a:moveTo>
                <a:lnTo>
                  <a:pt x="2000" y="15200"/>
                </a:lnTo>
                <a:lnTo>
                  <a:pt x="3000" y="15200"/>
                </a:lnTo>
                <a:lnTo>
                  <a:pt x="3000" y="6400"/>
                </a:lnTo>
                <a:lnTo>
                  <a:pt x="2000" y="6400"/>
                </a:lnTo>
                <a:close/>
              </a:path>
            </a:pathLst>
          </a:custGeom>
          <a:solidFill>
            <a:srgbClr val="cccccc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496" name="7 Rectángulo 7"/>
          <p:cNvSpPr/>
          <p:nvPr/>
        </p:nvSpPr>
        <p:spPr>
          <a:xfrm>
            <a:off x="762480" y="2880000"/>
            <a:ext cx="1490040" cy="24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Análisis Predictivo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497" name="750 Conector recto 2"/>
          <p:cNvSpPr/>
          <p:nvPr/>
        </p:nvSpPr>
        <p:spPr>
          <a:xfrm>
            <a:off x="1235880" y="3111120"/>
            <a:ext cx="507600" cy="360"/>
          </a:xfrm>
          <a:prstGeom prst="line">
            <a:avLst/>
          </a:prstGeom>
          <a:ln w="36000">
            <a:solidFill>
              <a:srgbClr val="00cc99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498" name="4 Rectángulo 1"/>
          <p:cNvSpPr/>
          <p:nvPr/>
        </p:nvSpPr>
        <p:spPr>
          <a:xfrm>
            <a:off x="540000" y="3090600"/>
            <a:ext cx="1996200" cy="333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¿Qué puede suceder?</a:t>
            </a:r>
            <a:endParaRPr b="0" lang="es-A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477 Rectángulo"/>
          <p:cNvSpPr/>
          <p:nvPr/>
        </p:nvSpPr>
        <p:spPr>
          <a:xfrm>
            <a:off x="936000" y="645840"/>
            <a:ext cx="197820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Objetivos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42" name="478 Rectángulo redondeado"/>
          <p:cNvSpPr/>
          <p:nvPr/>
        </p:nvSpPr>
        <p:spPr>
          <a:xfrm>
            <a:off x="3744000" y="1980720"/>
            <a:ext cx="5398200" cy="1798200"/>
          </a:xfrm>
          <a:prstGeom prst="roundRect">
            <a:avLst>
              <a:gd name="adj" fmla="val 16667"/>
            </a:avLst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Conocer conceptos generales sobre IA.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Reflexionar sobre los desafíos y oportunidades de la IA.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Reconocer las habilidades humanas claves para desarrollar y usar la IA.</a:t>
            </a:r>
            <a:endParaRPr b="0" lang="es-A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</p:txBody>
      </p:sp>
      <p:pic>
        <p:nvPicPr>
          <p:cNvPr id="243" name="325 Imagen" descr=""/>
          <p:cNvPicPr/>
          <p:nvPr/>
        </p:nvPicPr>
        <p:blipFill>
          <a:blip r:embed="rId1"/>
          <a:stretch/>
        </p:blipFill>
        <p:spPr>
          <a:xfrm>
            <a:off x="553320" y="1980000"/>
            <a:ext cx="3188880" cy="1798200"/>
          </a:xfrm>
          <a:prstGeom prst="rect">
            <a:avLst/>
          </a:prstGeom>
          <a:ln w="0">
            <a:noFill/>
          </a:ln>
        </p:spPr>
      </p:pic>
      <p:pic>
        <p:nvPicPr>
          <p:cNvPr id="244" name="326 Imagen" descr=""/>
          <p:cNvPicPr/>
          <p:nvPr/>
        </p:nvPicPr>
        <p:blipFill>
          <a:blip r:embed="rId2"/>
          <a:stretch/>
        </p:blipFill>
        <p:spPr>
          <a:xfrm>
            <a:off x="540000" y="3780000"/>
            <a:ext cx="578880" cy="359280"/>
          </a:xfrm>
          <a:prstGeom prst="rect">
            <a:avLst/>
          </a:prstGeom>
          <a:ln w="0">
            <a:noFill/>
          </a:ln>
        </p:spPr>
      </p:pic>
      <p:sp>
        <p:nvSpPr>
          <p:cNvPr id="245" name="477 Rectángulo 10"/>
          <p:cNvSpPr/>
          <p:nvPr/>
        </p:nvSpPr>
        <p:spPr>
          <a:xfrm>
            <a:off x="576000" y="3852000"/>
            <a:ext cx="1978200" cy="2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000" spc="-1" strike="noStrike">
                <a:solidFill>
                  <a:srgbClr val="595959"/>
                </a:solidFill>
                <a:latin typeface="Calibri"/>
                <a:ea typeface="Calibri"/>
              </a:rPr>
              <a:t>Dall-E (ChatGPT)</a:t>
            </a:r>
            <a:endParaRPr b="0" lang="es-A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573 Rectángulo 4"/>
          <p:cNvSpPr/>
          <p:nvPr/>
        </p:nvSpPr>
        <p:spPr>
          <a:xfrm>
            <a:off x="95040" y="684000"/>
            <a:ext cx="42487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DejaVu Sans"/>
              </a:rPr>
              <a:t>Tipos de algoritmos de Machine Learning</a:t>
            </a:r>
            <a:endParaRPr b="0" lang="es-AR" sz="2000" spc="-1" strike="noStrike">
              <a:latin typeface="Arial"/>
            </a:endParaRPr>
          </a:p>
        </p:txBody>
      </p:sp>
      <p:pic>
        <p:nvPicPr>
          <p:cNvPr id="500" name="956 Imagen" descr=""/>
          <p:cNvPicPr/>
          <p:nvPr/>
        </p:nvPicPr>
        <p:blipFill>
          <a:blip r:embed="rId1"/>
          <a:stretch/>
        </p:blipFill>
        <p:spPr>
          <a:xfrm>
            <a:off x="2166840" y="1416240"/>
            <a:ext cx="712800" cy="743400"/>
          </a:xfrm>
          <a:prstGeom prst="rect">
            <a:avLst/>
          </a:prstGeom>
          <a:ln w="0">
            <a:noFill/>
          </a:ln>
        </p:spPr>
      </p:pic>
      <p:sp>
        <p:nvSpPr>
          <p:cNvPr id="501" name="957 Conector recto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808080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sp>
        <p:nvSpPr>
          <p:cNvPr id="502" name="960 Conector recto"/>
          <p:cNvSpPr/>
          <p:nvPr/>
        </p:nvSpPr>
        <p:spPr>
          <a:xfrm>
            <a:off x="0" y="0"/>
            <a:ext cx="360" cy="360"/>
          </a:xfrm>
          <a:prstGeom prst="line">
            <a:avLst/>
          </a:prstGeom>
          <a:ln w="0">
            <a:solidFill>
              <a:srgbClr val="808080"/>
            </a:solidFill>
            <a:prstDash val="dash"/>
            <a:tailEnd len="med" type="triangle" w="med"/>
          </a:ln>
        </p:spPr>
        <p:style>
          <a:lnRef idx="0"/>
          <a:fillRef idx="0"/>
          <a:effectRef idx="0"/>
          <a:fontRef idx="minor"/>
        </p:style>
      </p:sp>
      <p:pic>
        <p:nvPicPr>
          <p:cNvPr id="503" name="543 Imagen" descr=""/>
          <p:cNvPicPr/>
          <p:nvPr/>
        </p:nvPicPr>
        <p:blipFill>
          <a:blip r:embed="rId2"/>
          <a:stretch/>
        </p:blipFill>
        <p:spPr>
          <a:xfrm>
            <a:off x="25560" y="2607480"/>
            <a:ext cx="9142920" cy="567000"/>
          </a:xfrm>
          <a:prstGeom prst="rect">
            <a:avLst/>
          </a:prstGeom>
          <a:ln w="0">
            <a:noFill/>
          </a:ln>
        </p:spPr>
      </p:pic>
      <p:sp>
        <p:nvSpPr>
          <p:cNvPr id="504" name="573 Rectángulo 1"/>
          <p:cNvSpPr/>
          <p:nvPr/>
        </p:nvSpPr>
        <p:spPr>
          <a:xfrm>
            <a:off x="281160" y="3195000"/>
            <a:ext cx="2874960" cy="82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El modelo se entrena usando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Etiquetas. </a:t>
            </a:r>
            <a:r>
              <a:rPr b="0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En el uso interviene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el humano.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05" name="573 Rectángulo 2"/>
          <p:cNvSpPr/>
          <p:nvPr/>
        </p:nvSpPr>
        <p:spPr>
          <a:xfrm>
            <a:off x="3209760" y="3168000"/>
            <a:ext cx="2884680" cy="54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Datos </a:t>
            </a:r>
            <a:r>
              <a:rPr b="1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sin etiquetar</a:t>
            </a:r>
            <a:r>
              <a:rPr b="0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. El modelo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identifica relaciones y patrones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06" name="573 Rectángulo 3"/>
          <p:cNvSpPr/>
          <p:nvPr/>
        </p:nvSpPr>
        <p:spPr>
          <a:xfrm>
            <a:off x="6268320" y="3168000"/>
            <a:ext cx="2598840" cy="54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Aprende por prueba y error.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1c1c1c"/>
                </a:solidFill>
                <a:latin typeface="Calibri"/>
                <a:ea typeface="DejaVu Sans"/>
              </a:rPr>
              <a:t>Robots y autos autónomos.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07" name="547 Rectángulo"/>
          <p:cNvSpPr/>
          <p:nvPr/>
        </p:nvSpPr>
        <p:spPr>
          <a:xfrm>
            <a:off x="3060360" y="1447200"/>
            <a:ext cx="4139280" cy="892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400" spc="-1" strike="noStrike">
                <a:solidFill>
                  <a:srgbClr val="000000"/>
                </a:solidFill>
                <a:latin typeface="Calibri"/>
                <a:ea typeface="DejaVu Sans"/>
              </a:rPr>
              <a:t>Un Modelo IA de aprendizaje automático es el resultado de ejecutar un algoritmo IA con datos. Resume las propiedades de los datos utilizados en su entrenamiento.</a:t>
            </a:r>
            <a:endParaRPr b="0" lang="es-AR" sz="1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8" name="518 Rectángulo 5"/>
          <p:cNvSpPr/>
          <p:nvPr/>
        </p:nvSpPr>
        <p:spPr>
          <a:xfrm>
            <a:off x="108000" y="604440"/>
            <a:ext cx="284328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IA soluciones específicas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509" name="790 Rectángulo 7"/>
          <p:cNvSpPr/>
          <p:nvPr/>
        </p:nvSpPr>
        <p:spPr>
          <a:xfrm>
            <a:off x="483840" y="1152000"/>
            <a:ext cx="1387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ES" sz="1200" spc="-1" strike="noStrike">
                <a:solidFill>
                  <a:srgbClr val="1562e7"/>
                </a:solidFill>
                <a:latin typeface="Calibri"/>
                <a:ea typeface="DejaVu Sans"/>
              </a:rPr>
              <a:t>Sector Público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510" name="1098 Imagen 3" descr=""/>
          <p:cNvPicPr/>
          <p:nvPr/>
        </p:nvPicPr>
        <p:blipFill>
          <a:blip r:embed="rId1"/>
          <a:stretch/>
        </p:blipFill>
        <p:spPr>
          <a:xfrm>
            <a:off x="468000" y="1358640"/>
            <a:ext cx="539280" cy="536040"/>
          </a:xfrm>
          <a:prstGeom prst="rect">
            <a:avLst/>
          </a:prstGeom>
          <a:ln w="0">
            <a:noFill/>
          </a:ln>
        </p:spPr>
      </p:pic>
      <p:pic>
        <p:nvPicPr>
          <p:cNvPr id="511" name="817 Imagen 7" descr=""/>
          <p:cNvPicPr/>
          <p:nvPr/>
        </p:nvPicPr>
        <p:blipFill>
          <a:blip r:embed="rId2"/>
          <a:stretch/>
        </p:blipFill>
        <p:spPr>
          <a:xfrm>
            <a:off x="2592360" y="1148760"/>
            <a:ext cx="420840" cy="351720"/>
          </a:xfrm>
          <a:prstGeom prst="rect">
            <a:avLst/>
          </a:prstGeom>
          <a:ln w="0">
            <a:noFill/>
          </a:ln>
        </p:spPr>
      </p:pic>
      <p:sp>
        <p:nvSpPr>
          <p:cNvPr id="512" name="790 Rectángulo 10"/>
          <p:cNvSpPr/>
          <p:nvPr/>
        </p:nvSpPr>
        <p:spPr>
          <a:xfrm>
            <a:off x="2042280" y="1153800"/>
            <a:ext cx="16135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ES" sz="1400" spc="-1" strike="noStrike">
                <a:solidFill>
                  <a:srgbClr val="ff0000"/>
                </a:solidFill>
                <a:latin typeface="Calibri"/>
                <a:ea typeface="DejaVu Sans"/>
              </a:rPr>
              <a:t>Justicia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513" name="1094 Rectángulo 9"/>
          <p:cNvSpPr/>
          <p:nvPr/>
        </p:nvSpPr>
        <p:spPr>
          <a:xfrm>
            <a:off x="2065680" y="1360080"/>
            <a:ext cx="350280" cy="12132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800" spc="-1" strike="noStrike">
                <a:solidFill>
                  <a:srgbClr val="000000"/>
                </a:solidFill>
                <a:latin typeface="Calibri"/>
                <a:ea typeface="DejaVu Sans"/>
              </a:rPr>
              <a:t>Córdoba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514" name="1096 Rectángulo 6"/>
          <p:cNvSpPr/>
          <p:nvPr/>
        </p:nvSpPr>
        <p:spPr>
          <a:xfrm>
            <a:off x="1999080" y="2763360"/>
            <a:ext cx="2102040" cy="68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ff0000"/>
                </a:solidFill>
                <a:latin typeface="Calibri"/>
                <a:ea typeface="Microsoft YaHei"/>
              </a:rPr>
              <a:t>Datos de entrada: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ff0000"/>
                </a:solidFill>
                <a:latin typeface="Calibri"/>
                <a:ea typeface="Microsoft YaHei"/>
              </a:rPr>
              <a:t>Demandas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 de títulos de deuda </a:t>
            </a: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por impuesto 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de Rentas.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515" name="1165 CuadroTexto"/>
          <p:cNvSpPr/>
          <p:nvPr/>
        </p:nvSpPr>
        <p:spPr>
          <a:xfrm>
            <a:off x="1260000" y="4802400"/>
            <a:ext cx="7305120" cy="466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800" spc="-1" strike="noStrike" u="sng">
                <a:solidFill>
                  <a:srgbClr val="0000ee"/>
                </a:solidFill>
                <a:uFillTx/>
                <a:latin typeface="Calibri"/>
                <a:ea typeface="Microsoft YaHei"/>
                <a:hlinkClick r:id="rId3"/>
              </a:rPr>
              <a:t>https://www.justiciacordoba.gob.ar/CargaWebWeb/_News/NovedadesDetalle.aspx?idNovedad=33111</a:t>
            </a:r>
            <a:endParaRPr b="0" lang="es-A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999999"/>
                </a:solidFill>
                <a:latin typeface="Calibri"/>
                <a:ea typeface="DejaVu Sans"/>
              </a:rPr>
              <a:t>https://unciencia.unc.edu.ar/computacion/con-inteligencia-artificial-identifican-a-mas-de-150-mil-potenciales-interesados-en-pagar-rentas-con-debito-automatico/</a:t>
            </a:r>
            <a:endParaRPr b="0" lang="es-AR" sz="800" spc="-1" strike="noStrike">
              <a:latin typeface="Arial"/>
            </a:endParaRPr>
          </a:p>
        </p:txBody>
      </p:sp>
      <p:pic>
        <p:nvPicPr>
          <p:cNvPr id="516" name="1166 Imagen" descr=""/>
          <p:cNvPicPr/>
          <p:nvPr/>
        </p:nvPicPr>
        <p:blipFill>
          <a:blip r:embed="rId4"/>
          <a:stretch/>
        </p:blipFill>
        <p:spPr>
          <a:xfrm>
            <a:off x="720000" y="1658160"/>
            <a:ext cx="932040" cy="1365120"/>
          </a:xfrm>
          <a:prstGeom prst="rect">
            <a:avLst/>
          </a:prstGeom>
          <a:ln w="0">
            <a:noFill/>
          </a:ln>
        </p:spPr>
      </p:pic>
      <p:sp>
        <p:nvSpPr>
          <p:cNvPr id="517" name="1168 CuadroTexto"/>
          <p:cNvSpPr/>
          <p:nvPr/>
        </p:nvSpPr>
        <p:spPr>
          <a:xfrm>
            <a:off x="6768720" y="1500840"/>
            <a:ext cx="194616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Trámite lineal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, previsible y no complejo.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25% de las causas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518" name="1170 Imagen" descr=""/>
          <p:cNvPicPr/>
          <p:nvPr/>
        </p:nvPicPr>
        <p:blipFill>
          <a:blip r:embed="rId5"/>
          <a:stretch/>
        </p:blipFill>
        <p:spPr>
          <a:xfrm>
            <a:off x="4339080" y="3780000"/>
            <a:ext cx="588240" cy="576000"/>
          </a:xfrm>
          <a:prstGeom prst="rect">
            <a:avLst/>
          </a:prstGeom>
          <a:ln w="0">
            <a:noFill/>
          </a:ln>
        </p:spPr>
      </p:pic>
      <p:sp>
        <p:nvSpPr>
          <p:cNvPr id="519" name="1171 CuadroTexto"/>
          <p:cNvSpPr/>
          <p:nvPr/>
        </p:nvSpPr>
        <p:spPr>
          <a:xfrm>
            <a:off x="4966200" y="3744000"/>
            <a:ext cx="918000" cy="698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99%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 de efectividad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520" name="1172 Imagen" descr=""/>
          <p:cNvPicPr/>
          <p:nvPr/>
        </p:nvPicPr>
        <p:blipFill>
          <a:blip r:embed="rId6"/>
          <a:stretch/>
        </p:blipFill>
        <p:spPr>
          <a:xfrm>
            <a:off x="5845680" y="3852000"/>
            <a:ext cx="516600" cy="501120"/>
          </a:xfrm>
          <a:prstGeom prst="rect">
            <a:avLst/>
          </a:prstGeom>
          <a:ln w="0">
            <a:noFill/>
          </a:ln>
        </p:spPr>
      </p:pic>
      <p:sp>
        <p:nvSpPr>
          <p:cNvPr id="521" name="1173 CuadroTexto"/>
          <p:cNvSpPr/>
          <p:nvPr/>
        </p:nvSpPr>
        <p:spPr>
          <a:xfrm>
            <a:off x="6355080" y="3968640"/>
            <a:ext cx="107712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Redujo 70% 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tiempos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522" name="1175 Esquina doblada"/>
          <p:cNvSpPr/>
          <p:nvPr/>
        </p:nvSpPr>
        <p:spPr>
          <a:xfrm>
            <a:off x="3060000" y="2016000"/>
            <a:ext cx="357120" cy="537120"/>
          </a:xfrm>
          <a:prstGeom prst="foldedCorner">
            <a:avLst>
              <a:gd name="adj" fmla="val 12500"/>
            </a:avLst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3" name="1176 Esquina doblada"/>
          <p:cNvSpPr/>
          <p:nvPr/>
        </p:nvSpPr>
        <p:spPr>
          <a:xfrm>
            <a:off x="3204360" y="2088360"/>
            <a:ext cx="357120" cy="537120"/>
          </a:xfrm>
          <a:prstGeom prst="foldedCorner">
            <a:avLst>
              <a:gd name="adj" fmla="val 12500"/>
            </a:avLst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4" name="1177 Esquina doblada"/>
          <p:cNvSpPr/>
          <p:nvPr/>
        </p:nvSpPr>
        <p:spPr>
          <a:xfrm>
            <a:off x="3348720" y="2196720"/>
            <a:ext cx="357120" cy="537120"/>
          </a:xfrm>
          <a:prstGeom prst="foldedCorner">
            <a:avLst>
              <a:gd name="adj" fmla="val 12500"/>
            </a:avLst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5" name="1178 Proceso"/>
          <p:cNvSpPr/>
          <p:nvPr/>
        </p:nvSpPr>
        <p:spPr>
          <a:xfrm>
            <a:off x="4320000" y="2016000"/>
            <a:ext cx="897120" cy="537120"/>
          </a:xfrm>
          <a:prstGeom prst="flowChartProcess">
            <a:avLst/>
          </a:prstGeom>
          <a:solidFill>
            <a:srgbClr val="ffffa6"/>
          </a:solidFill>
          <a:ln w="0">
            <a:solidFill>
              <a:srgbClr val="3465a4"/>
            </a:solidFill>
          </a:ln>
          <a:effectLst>
            <a:outerShdw dir="2700000" dist="101823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DACIA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26" name="1179 Forma libre"/>
          <p:cNvSpPr/>
          <p:nvPr/>
        </p:nvSpPr>
        <p:spPr>
          <a:xfrm>
            <a:off x="3960000" y="2196000"/>
            <a:ext cx="177120" cy="177120"/>
          </a:xfrm>
          <a:custGeom>
            <a:avLst/>
            <a:gdLst/>
            <a:ahLst/>
            <a:rect l="l" t="t" r="r" b="b"/>
            <a:pathLst>
              <a:path w="502" h="502">
                <a:moveTo>
                  <a:pt x="0" y="125"/>
                </a:moveTo>
                <a:lnTo>
                  <a:pt x="375" y="125"/>
                </a:lnTo>
                <a:lnTo>
                  <a:pt x="375" y="0"/>
                </a:lnTo>
                <a:lnTo>
                  <a:pt x="501" y="250"/>
                </a:lnTo>
                <a:lnTo>
                  <a:pt x="375" y="501"/>
                </a:lnTo>
                <a:lnTo>
                  <a:pt x="375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  <a:effectLst>
            <a:outerShdw dir="2700000" dist="101823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27" name="1180 Forma libre"/>
          <p:cNvSpPr/>
          <p:nvPr/>
        </p:nvSpPr>
        <p:spPr>
          <a:xfrm>
            <a:off x="5472360" y="2232360"/>
            <a:ext cx="177120" cy="177120"/>
          </a:xfrm>
          <a:custGeom>
            <a:avLst/>
            <a:gdLst/>
            <a:ahLst/>
            <a:rect l="l" t="t" r="r" b="b"/>
            <a:pathLst>
              <a:path w="502" h="502">
                <a:moveTo>
                  <a:pt x="0" y="125"/>
                </a:moveTo>
                <a:lnTo>
                  <a:pt x="375" y="125"/>
                </a:lnTo>
                <a:lnTo>
                  <a:pt x="375" y="0"/>
                </a:lnTo>
                <a:lnTo>
                  <a:pt x="501" y="250"/>
                </a:lnTo>
                <a:lnTo>
                  <a:pt x="375" y="501"/>
                </a:lnTo>
                <a:lnTo>
                  <a:pt x="375" y="375"/>
                </a:lnTo>
                <a:lnTo>
                  <a:pt x="0" y="375"/>
                </a:lnTo>
                <a:lnTo>
                  <a:pt x="0" y="125"/>
                </a:lnTo>
              </a:path>
            </a:pathLst>
          </a:custGeom>
          <a:solidFill>
            <a:srgbClr val="729fcf"/>
          </a:solidFill>
          <a:ln w="0">
            <a:solidFill>
              <a:srgbClr val="3465a4"/>
            </a:solidFill>
          </a:ln>
          <a:effectLst>
            <a:outerShdw dir="2700000" dist="101823" rotWithShape="0">
              <a:srgbClr val="808080"/>
            </a:outerShdw>
          </a:effectLst>
        </p:spPr>
        <p:style>
          <a:lnRef idx="0"/>
          <a:fillRef idx="0"/>
          <a:effectRef idx="0"/>
          <a:fontRef idx="minor"/>
        </p:style>
      </p:sp>
      <p:sp>
        <p:nvSpPr>
          <p:cNvPr id="528" name="1181 Esquina doblada"/>
          <p:cNvSpPr/>
          <p:nvPr/>
        </p:nvSpPr>
        <p:spPr>
          <a:xfrm>
            <a:off x="5941080" y="2053080"/>
            <a:ext cx="357120" cy="537120"/>
          </a:xfrm>
          <a:prstGeom prst="foldedCorner">
            <a:avLst>
              <a:gd name="adj" fmla="val 12500"/>
            </a:avLst>
          </a:prstGeom>
          <a:solidFill>
            <a:srgbClr val="00b0f0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29" name="1182 CuadroTexto"/>
          <p:cNvSpPr/>
          <p:nvPr/>
        </p:nvSpPr>
        <p:spPr>
          <a:xfrm>
            <a:off x="6355080" y="3969000"/>
            <a:ext cx="107712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Redujo 70% </a:t>
            </a: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tiempos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530" name="1183 CuadroTexto"/>
          <p:cNvSpPr/>
          <p:nvPr/>
        </p:nvSpPr>
        <p:spPr>
          <a:xfrm>
            <a:off x="4104000" y="2799720"/>
            <a:ext cx="1772280" cy="545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8d1d75"/>
                </a:solidFill>
                <a:latin typeface="Calibri"/>
                <a:ea typeface="Microsoft YaHei"/>
              </a:rPr>
              <a:t>Solución IA: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Lectura, interpretación y análisis de los escritos y documental adjunta. 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531" name="1096 Rectángulo 1"/>
          <p:cNvSpPr/>
          <p:nvPr/>
        </p:nvSpPr>
        <p:spPr>
          <a:xfrm>
            <a:off x="1963080" y="1572480"/>
            <a:ext cx="6386040" cy="68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DACIA: Despacho Automatizado con IA en Juicios de Ejecuciones Fiscales.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532" name="1096 Rectángulo 4"/>
          <p:cNvSpPr/>
          <p:nvPr/>
        </p:nvSpPr>
        <p:spPr>
          <a:xfrm>
            <a:off x="5887080" y="2772000"/>
            <a:ext cx="1312560" cy="329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200" spc="-1" strike="noStrike">
                <a:solidFill>
                  <a:srgbClr val="00a933"/>
                </a:solidFill>
                <a:latin typeface="Calibri"/>
                <a:ea typeface="Microsoft YaHei"/>
              </a:rPr>
              <a:t>Datos de Salida: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Conformidad y Resolución de admisión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533" name="30 Rectángulo"/>
          <p:cNvSpPr/>
          <p:nvPr/>
        </p:nvSpPr>
        <p:spPr>
          <a:xfrm>
            <a:off x="2963880" y="1218600"/>
            <a:ext cx="3211920" cy="211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000000"/>
                </a:solidFill>
                <a:latin typeface="Calibri"/>
                <a:ea typeface="DejaVu Sans"/>
              </a:rPr>
              <a:t>Juzgados con competencia en materia tributaria</a:t>
            </a:r>
            <a:endParaRPr b="0" lang="es-AR" sz="800" spc="-1" strike="noStrike">
              <a:latin typeface="Arial"/>
            </a:endParaRPr>
          </a:p>
        </p:txBody>
      </p:sp>
      <p:pic>
        <p:nvPicPr>
          <p:cNvPr id="534" name="614 Imagen" descr=""/>
          <p:cNvPicPr/>
          <p:nvPr/>
        </p:nvPicPr>
        <p:blipFill>
          <a:blip r:embed="rId7"/>
          <a:stretch/>
        </p:blipFill>
        <p:spPr>
          <a:xfrm>
            <a:off x="2666160" y="2088000"/>
            <a:ext cx="321120" cy="222120"/>
          </a:xfrm>
          <a:prstGeom prst="rect">
            <a:avLst/>
          </a:prstGeom>
          <a:ln w="0">
            <a:noFill/>
          </a:ln>
        </p:spPr>
      </p:pic>
      <p:pic>
        <p:nvPicPr>
          <p:cNvPr id="535" name="615 Imagen" descr=""/>
          <p:cNvPicPr/>
          <p:nvPr/>
        </p:nvPicPr>
        <p:blipFill>
          <a:blip r:embed="rId8"/>
          <a:stretch/>
        </p:blipFill>
        <p:spPr>
          <a:xfrm>
            <a:off x="2694600" y="2358360"/>
            <a:ext cx="318600" cy="1947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790 Rectángulo 24"/>
          <p:cNvSpPr/>
          <p:nvPr/>
        </p:nvSpPr>
        <p:spPr>
          <a:xfrm>
            <a:off x="118080" y="1227600"/>
            <a:ext cx="1387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ES" sz="1200" spc="-1" strike="noStrike">
                <a:solidFill>
                  <a:srgbClr val="1562e7"/>
                </a:solidFill>
                <a:latin typeface="Calibri"/>
                <a:ea typeface="DejaVu Sans"/>
              </a:rPr>
              <a:t>Sector Público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537" name="1094 Rectángulo 5"/>
          <p:cNvSpPr/>
          <p:nvPr/>
        </p:nvSpPr>
        <p:spPr>
          <a:xfrm>
            <a:off x="2759400" y="1686960"/>
            <a:ext cx="843840" cy="209520"/>
          </a:xfrm>
          <a:prstGeom prst="rect">
            <a:avLst/>
          </a:prstGeom>
          <a:noFill/>
          <a:ln w="3600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AR" sz="1200" spc="-1" strike="noStrike">
                <a:solidFill>
                  <a:srgbClr val="ffc000"/>
                </a:solidFill>
                <a:latin typeface="Calibri"/>
                <a:ea typeface="DejaVu Sans"/>
              </a:rPr>
              <a:t>Justicia CABA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538" name="1096 Rectángulo 3"/>
          <p:cNvSpPr/>
          <p:nvPr/>
        </p:nvSpPr>
        <p:spPr>
          <a:xfrm>
            <a:off x="2961720" y="1902600"/>
            <a:ext cx="3337560" cy="180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MIA: Asistente virtual en Fuero Contencioso Administrativo, tributario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 y relaciones de consumo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IA en sistema EJE aplicado a las Ejecuciones Fiscales (</a:t>
            </a:r>
            <a:r>
              <a:rPr b="1" lang="es-AR" sz="1200" spc="-1" strike="noStrike">
                <a:solidFill>
                  <a:srgbClr val="ffc000"/>
                </a:solidFill>
                <a:latin typeface="Calibri"/>
                <a:ea typeface="Microsoft YaHei"/>
              </a:rPr>
              <a:t>90%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 de las causas del fuero).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Detecta caducidades y genera borradores de proveídos y dictámenes. Acelera tiempos en tareas operativas repetitivas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539" name="1098 Imagen 2" descr=""/>
          <p:cNvPicPr/>
          <p:nvPr/>
        </p:nvPicPr>
        <p:blipFill>
          <a:blip r:embed="rId1"/>
          <a:stretch/>
        </p:blipFill>
        <p:spPr>
          <a:xfrm>
            <a:off x="34560" y="1464120"/>
            <a:ext cx="504720" cy="501480"/>
          </a:xfrm>
          <a:prstGeom prst="rect">
            <a:avLst/>
          </a:prstGeom>
          <a:ln w="0">
            <a:noFill/>
          </a:ln>
        </p:spPr>
      </p:pic>
      <p:pic>
        <p:nvPicPr>
          <p:cNvPr id="540" name="817 Imagen 1" descr=""/>
          <p:cNvPicPr/>
          <p:nvPr/>
        </p:nvPicPr>
        <p:blipFill>
          <a:blip r:embed="rId2"/>
          <a:stretch/>
        </p:blipFill>
        <p:spPr>
          <a:xfrm>
            <a:off x="3602520" y="1603800"/>
            <a:ext cx="329760" cy="351720"/>
          </a:xfrm>
          <a:prstGeom prst="rect">
            <a:avLst/>
          </a:prstGeom>
          <a:ln w="0">
            <a:noFill/>
          </a:ln>
        </p:spPr>
      </p:pic>
      <p:sp>
        <p:nvSpPr>
          <p:cNvPr id="541" name="790 Rectángulo 26"/>
          <p:cNvSpPr/>
          <p:nvPr/>
        </p:nvSpPr>
        <p:spPr>
          <a:xfrm>
            <a:off x="389160" y="1687680"/>
            <a:ext cx="23029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ES" sz="1200" spc="-1" strike="noStrike">
                <a:solidFill>
                  <a:srgbClr val="00b0f0"/>
                </a:solidFill>
                <a:latin typeface="Calibri"/>
                <a:ea typeface="Microsoft YaHei"/>
              </a:rPr>
              <a:t>Tribunal Fiscal de la Nación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542" name="Picture 2" descr=""/>
          <p:cNvPicPr/>
          <p:nvPr/>
        </p:nvPicPr>
        <p:blipFill>
          <a:blip r:embed="rId3"/>
          <a:stretch/>
        </p:blipFill>
        <p:spPr>
          <a:xfrm>
            <a:off x="389160" y="2004840"/>
            <a:ext cx="1854360" cy="896760"/>
          </a:xfrm>
          <a:prstGeom prst="rect">
            <a:avLst/>
          </a:prstGeom>
          <a:ln w="9525">
            <a:noFill/>
          </a:ln>
        </p:spPr>
      </p:pic>
      <p:sp>
        <p:nvSpPr>
          <p:cNvPr id="543" name="19 Rectángulo"/>
          <p:cNvSpPr/>
          <p:nvPr/>
        </p:nvSpPr>
        <p:spPr>
          <a:xfrm>
            <a:off x="3093120" y="4754160"/>
            <a:ext cx="3283200" cy="454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800" spc="-1" strike="noStrike" u="sng">
                <a:solidFill>
                  <a:srgbClr val="0000ee"/>
                </a:solidFill>
                <a:uFillTx/>
                <a:latin typeface="Calibri"/>
                <a:ea typeface="Microsoft YaHei"/>
                <a:hlinkClick r:id="rId4"/>
              </a:rPr>
              <a:t>https://www.argentina.gob.ar/sites/default/files/pe_afip_2021-2025.pdf</a:t>
            </a:r>
            <a:endParaRPr b="0" lang="es-A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800" spc="-1" strike="noStrike" u="sng">
                <a:solidFill>
                  <a:srgbClr val="0000ee"/>
                </a:solidFill>
                <a:uFillTx/>
                <a:latin typeface="Calibri"/>
                <a:ea typeface="Microsoft YaHei"/>
                <a:hlinkClick r:id="rId5"/>
              </a:rPr>
              <a:t>https://consejo.jusbaires.gob.ar</a:t>
            </a:r>
            <a:endParaRPr b="0" lang="es-A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800" spc="-1" strike="noStrike">
              <a:latin typeface="Arial"/>
            </a:endParaRPr>
          </a:p>
        </p:txBody>
      </p:sp>
      <p:pic>
        <p:nvPicPr>
          <p:cNvPr id="544" name="Picture 1" descr=""/>
          <p:cNvPicPr/>
          <p:nvPr/>
        </p:nvPicPr>
        <p:blipFill>
          <a:blip r:embed="rId6"/>
          <a:stretch/>
        </p:blipFill>
        <p:spPr>
          <a:xfrm>
            <a:off x="2628000" y="2124000"/>
            <a:ext cx="421200" cy="349200"/>
          </a:xfrm>
          <a:prstGeom prst="rect">
            <a:avLst/>
          </a:prstGeom>
          <a:ln w="9525">
            <a:noFill/>
          </a:ln>
        </p:spPr>
      </p:pic>
      <p:pic>
        <p:nvPicPr>
          <p:cNvPr id="545" name="1007 Imagen 1" descr=""/>
          <p:cNvPicPr/>
          <p:nvPr/>
        </p:nvPicPr>
        <p:blipFill>
          <a:blip r:embed="rId7"/>
          <a:stretch/>
        </p:blipFill>
        <p:spPr>
          <a:xfrm>
            <a:off x="6660000" y="1440000"/>
            <a:ext cx="799200" cy="397800"/>
          </a:xfrm>
          <a:prstGeom prst="rect">
            <a:avLst/>
          </a:prstGeom>
          <a:ln w="0">
            <a:noFill/>
          </a:ln>
        </p:spPr>
      </p:pic>
      <p:pic>
        <p:nvPicPr>
          <p:cNvPr id="546" name="1006 Imagen 1" descr=""/>
          <p:cNvPicPr/>
          <p:nvPr/>
        </p:nvPicPr>
        <p:blipFill>
          <a:blip r:embed="rId8"/>
          <a:stretch/>
        </p:blipFill>
        <p:spPr>
          <a:xfrm>
            <a:off x="7567920" y="1440000"/>
            <a:ext cx="719280" cy="421920"/>
          </a:xfrm>
          <a:prstGeom prst="rect">
            <a:avLst/>
          </a:prstGeom>
          <a:ln w="0">
            <a:noFill/>
          </a:ln>
        </p:spPr>
      </p:pic>
      <p:sp>
        <p:nvSpPr>
          <p:cNvPr id="547" name="997 Rectángulo 1"/>
          <p:cNvSpPr/>
          <p:nvPr/>
        </p:nvSpPr>
        <p:spPr>
          <a:xfrm>
            <a:off x="6552000" y="2088000"/>
            <a:ext cx="2333520" cy="78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IA Procesar Lenguaje Natural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Análisis de </a:t>
            </a:r>
            <a:r>
              <a:rPr b="1" lang="es-AR" sz="1200" spc="-1" strike="noStrike">
                <a:solidFill>
                  <a:srgbClr val="ff0000"/>
                </a:solidFill>
                <a:latin typeface="Calibri"/>
                <a:ea typeface="Microsoft YaHei"/>
              </a:rPr>
              <a:t>datos no estructurados</a:t>
            </a: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.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Ej. Panamá Papers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200.000 offshore 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y más de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2.6 terabytes de datos en correos, cuentas de bancos y documentos. 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$242 millones dólares en obligaciones fiscales.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</p:txBody>
      </p:sp>
      <p:sp>
        <p:nvSpPr>
          <p:cNvPr id="548" name="628 Rectángulo"/>
          <p:cNvSpPr/>
          <p:nvPr/>
        </p:nvSpPr>
        <p:spPr>
          <a:xfrm>
            <a:off x="6660000" y="1838520"/>
            <a:ext cx="2339280" cy="242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Microsoft YaHei"/>
              </a:rPr>
              <a:t>ATO – Impuestos Australia</a:t>
            </a:r>
            <a:endParaRPr b="0" lang="es-AR" sz="1200" spc="-1" strike="noStrike">
              <a:latin typeface="Arial"/>
            </a:endParaRPr>
          </a:p>
        </p:txBody>
      </p:sp>
      <p:pic>
        <p:nvPicPr>
          <p:cNvPr id="549" name="1098 Imagen 1" descr=""/>
          <p:cNvPicPr/>
          <p:nvPr/>
        </p:nvPicPr>
        <p:blipFill>
          <a:blip r:embed="rId9"/>
          <a:stretch/>
        </p:blipFill>
        <p:spPr>
          <a:xfrm>
            <a:off x="2482560" y="1464480"/>
            <a:ext cx="504720" cy="501480"/>
          </a:xfrm>
          <a:prstGeom prst="rect">
            <a:avLst/>
          </a:prstGeom>
          <a:ln w="0">
            <a:noFill/>
          </a:ln>
        </p:spPr>
      </p:pic>
      <p:sp>
        <p:nvSpPr>
          <p:cNvPr id="550" name="518 Rectángulo 1"/>
          <p:cNvSpPr/>
          <p:nvPr/>
        </p:nvSpPr>
        <p:spPr>
          <a:xfrm>
            <a:off x="72000" y="604440"/>
            <a:ext cx="431928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IA Desarrollo de soluciones específicas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551" name="631 Rectángulo"/>
          <p:cNvSpPr/>
          <p:nvPr/>
        </p:nvSpPr>
        <p:spPr>
          <a:xfrm>
            <a:off x="291600" y="2893320"/>
            <a:ext cx="2869920" cy="345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800" spc="-1" strike="noStrike" u="sng">
                <a:solidFill>
                  <a:srgbClr val="0000ee"/>
                </a:solidFill>
                <a:uFillTx/>
                <a:latin typeface="Arial"/>
                <a:ea typeface="DejaVu Sans"/>
                <a:hlinkClick r:id="rId10"/>
              </a:rPr>
              <a:t>https://jurisprudenciatfn.ar/</a:t>
            </a:r>
            <a:endParaRPr b="0" lang="es-AR" sz="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492 Llamada de nube 1"/>
          <p:cNvSpPr/>
          <p:nvPr/>
        </p:nvSpPr>
        <p:spPr>
          <a:xfrm>
            <a:off x="3420000" y="1440000"/>
            <a:ext cx="2151000" cy="2024640"/>
          </a:xfrm>
          <a:prstGeom prst="cloudCallout">
            <a:avLst>
              <a:gd name="adj1" fmla="val -42037"/>
              <a:gd name="adj2" fmla="val 72495"/>
            </a:avLst>
          </a:prstGeom>
          <a:noFill/>
          <a:ln w="25560">
            <a:solidFill>
              <a:srgbClr val="ac5ae4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6480" rIns="96480" tIns="53280" bIns="53280" anchor="ctr">
            <a:noAutofit/>
          </a:bodyPr>
          <a:p>
            <a:pPr algn="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endParaRPr b="0" lang="es-AR" sz="20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¿Qué</a:t>
            </a:r>
            <a:endParaRPr b="0" lang="es-A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impacto tiene el uso de la IA?</a:t>
            </a:r>
            <a:endParaRPr b="0" lang="es-A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553" name="499 CuadroTexto 2"/>
          <p:cNvSpPr/>
          <p:nvPr/>
        </p:nvSpPr>
        <p:spPr>
          <a:xfrm>
            <a:off x="3672000" y="1558800"/>
            <a:ext cx="711000" cy="8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4800" spc="-1" strike="noStrike">
                <a:solidFill>
                  <a:srgbClr val="ac5ae4"/>
                </a:solidFill>
                <a:latin typeface="Comic Sans MS"/>
                <a:ea typeface="DejaVu Sans"/>
              </a:rPr>
              <a:t>C</a:t>
            </a:r>
            <a:endParaRPr b="0" lang="es-AR" sz="4800" spc="-1" strike="noStrike">
              <a:latin typeface="Arial"/>
            </a:endParaRPr>
          </a:p>
        </p:txBody>
      </p:sp>
      <p:sp>
        <p:nvSpPr>
          <p:cNvPr id="554" name="501 Cara sonriente 2"/>
          <p:cNvSpPr/>
          <p:nvPr/>
        </p:nvSpPr>
        <p:spPr>
          <a:xfrm>
            <a:off x="288000" y="4716000"/>
            <a:ext cx="171000" cy="171000"/>
          </a:xfrm>
          <a:prstGeom prst="smileyFace">
            <a:avLst>
              <a:gd name="adj" fmla="val 9282"/>
            </a:avLst>
          </a:prstGeom>
          <a:solidFill>
            <a:srgbClr val="fce20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555" name="502 Rectángulo 2"/>
          <p:cNvSpPr/>
          <p:nvPr/>
        </p:nvSpPr>
        <p:spPr>
          <a:xfrm>
            <a:off x="474120" y="4681440"/>
            <a:ext cx="3047760" cy="2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000" spc="-1" strike="noStrike">
                <a:solidFill>
                  <a:srgbClr val="333333"/>
                </a:solidFill>
                <a:latin typeface="Calibri"/>
                <a:ea typeface="Calibri"/>
              </a:rPr>
              <a:t>Visión, Observación – Gestión de emociones: curiosidad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556" name="477 Rectángulo 3"/>
          <p:cNvSpPr/>
          <p:nvPr/>
        </p:nvSpPr>
        <p:spPr>
          <a:xfrm>
            <a:off x="684000" y="645840"/>
            <a:ext cx="266220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Algunas</a:t>
            </a:r>
            <a:r>
              <a:rPr b="1" lang="es-AR" sz="2000" spc="-1" strike="noStrike">
                <a:solidFill>
                  <a:srgbClr val="8c8672"/>
                </a:solidFill>
                <a:latin typeface="Arial"/>
                <a:ea typeface="Calibri"/>
              </a:rPr>
              <a:t> </a:t>
            </a: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preguntas</a:t>
            </a:r>
            <a:endParaRPr b="0" lang="es-A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643 Rectángulo"/>
          <p:cNvSpPr/>
          <p:nvPr/>
        </p:nvSpPr>
        <p:spPr>
          <a:xfrm>
            <a:off x="3602160" y="1328760"/>
            <a:ext cx="5398560" cy="916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DejaVu Sans"/>
              </a:rPr>
              <a:t>En tu rol de ciudadano, una entidad oficial o privada informa que eres de riesgo por controles automatizados basados en IA.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558" name="Picture 2" descr="D:\DATOS\U32897\Downloads\1000129985.jpg"/>
          <p:cNvPicPr/>
          <p:nvPr/>
        </p:nvPicPr>
        <p:blipFill>
          <a:blip r:embed="rId1"/>
          <a:stretch/>
        </p:blipFill>
        <p:spPr>
          <a:xfrm>
            <a:off x="720000" y="1359360"/>
            <a:ext cx="2383920" cy="2383920"/>
          </a:xfrm>
          <a:prstGeom prst="rect">
            <a:avLst/>
          </a:prstGeom>
          <a:ln w="0">
            <a:noFill/>
          </a:ln>
        </p:spPr>
      </p:pic>
      <p:sp>
        <p:nvSpPr>
          <p:cNvPr id="559" name="648 Rectángulo"/>
          <p:cNvSpPr/>
          <p:nvPr/>
        </p:nvSpPr>
        <p:spPr>
          <a:xfrm>
            <a:off x="3600000" y="2296440"/>
            <a:ext cx="32461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38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e36406"/>
                </a:solidFill>
                <a:latin typeface="Calibri"/>
                <a:ea typeface="Calibri"/>
              </a:rPr>
              <a:t>¿Qué emociones te genera?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60" name="643 Rectángulo 1"/>
          <p:cNvSpPr/>
          <p:nvPr/>
        </p:nvSpPr>
        <p:spPr>
          <a:xfrm>
            <a:off x="3600000" y="2696760"/>
            <a:ext cx="521928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99"/>
              </a:spcBef>
              <a:spcAft>
                <a:spcPts val="9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DejaVu Sans"/>
              </a:rPr>
              <a:t>¿Tienes derecho a conocer cómo usa tus datos la IA?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61" name="587 Rectángulo 1"/>
          <p:cNvSpPr/>
          <p:nvPr/>
        </p:nvSpPr>
        <p:spPr>
          <a:xfrm>
            <a:off x="3564000" y="3278880"/>
            <a:ext cx="229428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800" spc="-1" strike="noStrike">
                <a:solidFill>
                  <a:srgbClr val="8c8672"/>
                </a:solidFill>
                <a:latin typeface="Calibri"/>
                <a:ea typeface="Calibri"/>
              </a:rPr>
              <a:t>¿Se debe regular la IA?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62" name="478 Rectángulo redondeado 7"/>
          <p:cNvSpPr/>
          <p:nvPr/>
        </p:nvSpPr>
        <p:spPr>
          <a:xfrm>
            <a:off x="5760000" y="3134880"/>
            <a:ext cx="1259280" cy="1364400"/>
          </a:xfrm>
          <a:prstGeom prst="roundRect">
            <a:avLst>
              <a:gd name="adj" fmla="val 16667"/>
            </a:avLst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OpenSymbol"/>
              <a:buChar char="❍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ES" sz="1600" spc="-1" strike="noStrike">
                <a:solidFill>
                  <a:srgbClr val="595959"/>
                </a:solidFill>
                <a:latin typeface="Calibri"/>
                <a:ea typeface="Calibri"/>
              </a:rPr>
              <a:t>Sí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OpenSymbol"/>
              <a:buChar char="❍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595959"/>
                </a:solidFill>
                <a:latin typeface="Calibri"/>
                <a:ea typeface="Calibri"/>
              </a:rPr>
              <a:t>No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OpenSymbol"/>
              <a:buChar char="❍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ES" sz="1600" spc="-1" strike="noStrike">
                <a:solidFill>
                  <a:srgbClr val="595959"/>
                </a:solidFill>
                <a:latin typeface="Calibri"/>
                <a:ea typeface="Calibri"/>
              </a:rPr>
              <a:t>No sé</a:t>
            </a:r>
            <a:endParaRPr b="0" lang="es-AR" sz="16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</p:txBody>
      </p:sp>
      <p:pic>
        <p:nvPicPr>
          <p:cNvPr id="563" name="644 Imagen" descr=""/>
          <p:cNvPicPr/>
          <p:nvPr/>
        </p:nvPicPr>
        <p:blipFill>
          <a:blip r:embed="rId2"/>
          <a:stretch/>
        </p:blipFill>
        <p:spPr>
          <a:xfrm>
            <a:off x="684000" y="3708000"/>
            <a:ext cx="578880" cy="359280"/>
          </a:xfrm>
          <a:prstGeom prst="rect">
            <a:avLst/>
          </a:prstGeom>
          <a:ln w="0">
            <a:noFill/>
          </a:ln>
        </p:spPr>
      </p:pic>
      <p:sp>
        <p:nvSpPr>
          <p:cNvPr id="564" name="477 Rectángulo 15"/>
          <p:cNvSpPr/>
          <p:nvPr/>
        </p:nvSpPr>
        <p:spPr>
          <a:xfrm>
            <a:off x="720000" y="3780000"/>
            <a:ext cx="1978200" cy="2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1000" spc="-1" strike="noStrike">
                <a:solidFill>
                  <a:srgbClr val="595959"/>
                </a:solidFill>
                <a:latin typeface="Calibri"/>
                <a:ea typeface="Calibri"/>
              </a:rPr>
              <a:t>Dall-E (ChatGPT)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565" name="477 Rectángulo 3"/>
          <p:cNvSpPr/>
          <p:nvPr/>
        </p:nvSpPr>
        <p:spPr>
          <a:xfrm>
            <a:off x="684000" y="645840"/>
            <a:ext cx="266220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Un caso de uso posible</a:t>
            </a:r>
            <a:endParaRPr b="0" lang="es-A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6" name="11 Imagen 2" descr=""/>
          <p:cNvPicPr/>
          <p:nvPr/>
        </p:nvPicPr>
        <p:blipFill>
          <a:blip r:embed="rId1"/>
          <a:stretch/>
        </p:blipFill>
        <p:spPr>
          <a:xfrm>
            <a:off x="857880" y="2376000"/>
            <a:ext cx="635760" cy="349920"/>
          </a:xfrm>
          <a:prstGeom prst="rect">
            <a:avLst/>
          </a:prstGeom>
          <a:ln w="0">
            <a:noFill/>
          </a:ln>
        </p:spPr>
      </p:pic>
      <p:pic>
        <p:nvPicPr>
          <p:cNvPr id="567" name="24 Imagen 2" descr=""/>
          <p:cNvPicPr/>
          <p:nvPr/>
        </p:nvPicPr>
        <p:blipFill>
          <a:blip r:embed="rId2"/>
          <a:stretch/>
        </p:blipFill>
        <p:spPr>
          <a:xfrm>
            <a:off x="1738440" y="237600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568" name="25 CuadroTexto 2"/>
          <p:cNvSpPr/>
          <p:nvPr/>
        </p:nvSpPr>
        <p:spPr>
          <a:xfrm>
            <a:off x="1738440" y="2376000"/>
            <a:ext cx="37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69" name="34 CuadroTexto 2"/>
          <p:cNvSpPr/>
          <p:nvPr/>
        </p:nvSpPr>
        <p:spPr>
          <a:xfrm>
            <a:off x="833400" y="2808000"/>
            <a:ext cx="150660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DejaVu Sans"/>
              </a:rPr>
              <a:t>Desarrollo centrado en el Ser Humano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570" name="Text Box 2"/>
          <p:cNvSpPr/>
          <p:nvPr/>
        </p:nvSpPr>
        <p:spPr>
          <a:xfrm>
            <a:off x="2772000" y="2107080"/>
            <a:ext cx="4680000" cy="1528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marL="216000" indent="-216000">
              <a:lnSpc>
                <a:spcPct val="100000"/>
              </a:lnSpc>
              <a:buClr>
                <a:srgbClr val="1562e7"/>
              </a:buClr>
              <a:buFont typeface="Wingdings" charset="2"/>
              <a:buChar char=""/>
            </a:pPr>
            <a:r>
              <a:rPr b="1" lang="es-ES" sz="1600" spc="-1" strike="noStrike">
                <a:solidFill>
                  <a:srgbClr val="1562e7"/>
                </a:solidFill>
                <a:latin typeface="Calibri"/>
                <a:ea typeface="DejaVu Sans"/>
              </a:rPr>
              <a:t>Sesgo y discriminación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562e7"/>
              </a:buClr>
              <a:buFont typeface="Wingdings" charset="2"/>
              <a:buChar char=""/>
            </a:pPr>
            <a:r>
              <a:rPr b="1" lang="es-ES" sz="1600" spc="-1" strike="noStrike">
                <a:solidFill>
                  <a:srgbClr val="1562e7"/>
                </a:solidFill>
                <a:latin typeface="Calibri"/>
                <a:ea typeface="DejaVu Sans"/>
              </a:rPr>
              <a:t>Transparencia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562e7"/>
              </a:buClr>
              <a:buFont typeface="Wingdings" charset="2"/>
              <a:buChar char=""/>
            </a:pPr>
            <a:r>
              <a:rPr b="1" lang="es-ES" sz="1600" spc="-1" strike="noStrike">
                <a:solidFill>
                  <a:srgbClr val="1562e7"/>
                </a:solidFill>
                <a:latin typeface="Calibri"/>
                <a:ea typeface="DejaVu Sans"/>
              </a:rPr>
              <a:t>Privacidad - Confidencialidad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562e7"/>
              </a:buClr>
              <a:buFont typeface="Wingdings" charset="2"/>
              <a:buChar char=""/>
            </a:pPr>
            <a:r>
              <a:rPr b="1" lang="es-ES" sz="1600" spc="-1" strike="noStrike">
                <a:solidFill>
                  <a:srgbClr val="1562e7"/>
                </a:solidFill>
                <a:latin typeface="Calibri"/>
                <a:ea typeface="DejaVu Sans"/>
              </a:rPr>
              <a:t>Automatización y control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562e7"/>
              </a:buClr>
              <a:buFont typeface="Wingdings" charset="2"/>
              <a:buChar char=""/>
            </a:pPr>
            <a:r>
              <a:rPr b="1" lang="es-ES" sz="1600" spc="-1" strike="noStrike">
                <a:solidFill>
                  <a:srgbClr val="1562e7"/>
                </a:solidFill>
                <a:latin typeface="Calibri"/>
                <a:ea typeface="DejaVu Sans"/>
              </a:rPr>
              <a:t>Seguridad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buClr>
                <a:srgbClr val="1562e7"/>
              </a:buClr>
              <a:buFont typeface="Wingdings" charset="2"/>
              <a:buChar char=""/>
            </a:pPr>
            <a:r>
              <a:rPr b="1" lang="es-ES" sz="1600" spc="-1" strike="noStrike">
                <a:solidFill>
                  <a:srgbClr val="1562e7"/>
                </a:solidFill>
                <a:latin typeface="Calibri"/>
                <a:ea typeface="DejaVu Sans"/>
              </a:rPr>
              <a:t>Legalidad y cumplimiento normativo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571" name="518 Rectángulo 4"/>
          <p:cNvSpPr/>
          <p:nvPr/>
        </p:nvSpPr>
        <p:spPr>
          <a:xfrm>
            <a:off x="659160" y="640440"/>
            <a:ext cx="29214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Desarrollo y uso ético de la 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72" name="587 Rectángulo 2"/>
          <p:cNvSpPr/>
          <p:nvPr/>
        </p:nvSpPr>
        <p:spPr>
          <a:xfrm>
            <a:off x="2739960" y="3862080"/>
            <a:ext cx="5000040" cy="81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r>
              <a:rPr b="0" lang="es-AR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Primer marco global adhirieron 193 países</a:t>
            </a:r>
            <a:endParaRPr b="0" lang="es-AR" sz="1600" spc="-1" strike="noStrike">
              <a:latin typeface="Arial"/>
            </a:endParaRPr>
          </a:p>
          <a:p>
            <a:r>
              <a:rPr b="0" lang="es-AR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Recomendaciones sobre la Ética en la IA – UNESCO – 2021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200" spc="-1" strike="noStrike">
                <a:solidFill>
                  <a:srgbClr val="8c8672"/>
                </a:solidFill>
                <a:latin typeface="Calibri"/>
                <a:ea typeface="Calibri"/>
                <a:hlinkClick r:id="rId3"/>
              </a:rPr>
              <a:t>https://unesdoc.unesco.org/ark:/48223/pf0000381137_spa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573" name=""/>
          <p:cNvSpPr txBox="1"/>
          <p:nvPr/>
        </p:nvSpPr>
        <p:spPr>
          <a:xfrm>
            <a:off x="2736000" y="1368000"/>
            <a:ext cx="6091920" cy="6984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s-AR" sz="1600" spc="-1" strike="noStrike">
                <a:solidFill>
                  <a:srgbClr val="595959"/>
                </a:solidFill>
                <a:latin typeface="Calibri"/>
                <a:ea typeface="DejaVu Sans"/>
              </a:rPr>
              <a:t>Servir como base y principio rector para el marco normativo, el desarrollo y uso de las tecnologías de la IA, respetando la dignidad humana, la evolución, la multiculturalidad, entre otros.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574" name="" descr=""/>
          <p:cNvPicPr/>
          <p:nvPr/>
        </p:nvPicPr>
        <p:blipFill>
          <a:blip r:embed="rId4"/>
          <a:stretch/>
        </p:blipFill>
        <p:spPr>
          <a:xfrm>
            <a:off x="648000" y="3996000"/>
            <a:ext cx="2124000" cy="485280"/>
          </a:xfrm>
          <a:prstGeom prst="rect">
            <a:avLst/>
          </a:prstGeom>
          <a:ln w="0">
            <a:noFill/>
          </a:ln>
        </p:spPr>
      </p:pic>
      <p:sp>
        <p:nvSpPr>
          <p:cNvPr id="575" name=""/>
          <p:cNvSpPr txBox="1"/>
          <p:nvPr/>
        </p:nvSpPr>
        <p:spPr>
          <a:xfrm>
            <a:off x="792000" y="1470600"/>
            <a:ext cx="1800000" cy="3448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1" lang="es-ES" sz="2000" spc="-1" strike="noStrike">
                <a:solidFill>
                  <a:srgbClr val="1562e7"/>
                </a:solidFill>
                <a:latin typeface="Calibri"/>
                <a:ea typeface="DejaVu Sans"/>
              </a:rPr>
              <a:t>ÉTICA en la IA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576" name=""/>
          <p:cNvSpPr/>
          <p:nvPr/>
        </p:nvSpPr>
        <p:spPr>
          <a:xfrm>
            <a:off x="720000" y="1440000"/>
            <a:ext cx="1800000" cy="360000"/>
          </a:xfrm>
          <a:prstGeom prst="rect">
            <a:avLst/>
          </a:prstGeom>
          <a:noFill/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7" name="11 Imagen 1" descr=""/>
          <p:cNvPicPr/>
          <p:nvPr/>
        </p:nvPicPr>
        <p:blipFill>
          <a:blip r:embed="rId1"/>
          <a:stretch/>
        </p:blipFill>
        <p:spPr>
          <a:xfrm>
            <a:off x="5940000" y="720000"/>
            <a:ext cx="635760" cy="349920"/>
          </a:xfrm>
          <a:prstGeom prst="rect">
            <a:avLst/>
          </a:prstGeom>
          <a:ln w="0">
            <a:noFill/>
          </a:ln>
        </p:spPr>
      </p:pic>
      <p:pic>
        <p:nvPicPr>
          <p:cNvPr id="578" name="24 Imagen 7" descr=""/>
          <p:cNvPicPr/>
          <p:nvPr/>
        </p:nvPicPr>
        <p:blipFill>
          <a:blip r:embed="rId2"/>
          <a:stretch/>
        </p:blipFill>
        <p:spPr>
          <a:xfrm>
            <a:off x="6820560" y="72000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579" name="25 CuadroTexto 7"/>
          <p:cNvSpPr/>
          <p:nvPr/>
        </p:nvSpPr>
        <p:spPr>
          <a:xfrm>
            <a:off x="6820560" y="720000"/>
            <a:ext cx="37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80" name="34 CuadroTexto 7"/>
          <p:cNvSpPr/>
          <p:nvPr/>
        </p:nvSpPr>
        <p:spPr>
          <a:xfrm>
            <a:off x="5915520" y="1080000"/>
            <a:ext cx="74448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Centrado en el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Ser Humano</a:t>
            </a:r>
            <a:endParaRPr b="0" lang="es-AR" sz="800" spc="-1" strike="noStrike">
              <a:latin typeface="Arial"/>
            </a:endParaRPr>
          </a:p>
        </p:txBody>
      </p:sp>
      <p:pic>
        <p:nvPicPr>
          <p:cNvPr id="581" name="Picture 17" descr=""/>
          <p:cNvPicPr/>
          <p:nvPr/>
        </p:nvPicPr>
        <p:blipFill>
          <a:blip r:embed="rId3"/>
          <a:stretch/>
        </p:blipFill>
        <p:spPr>
          <a:xfrm>
            <a:off x="4679640" y="1547280"/>
            <a:ext cx="3156480" cy="3024360"/>
          </a:xfrm>
          <a:prstGeom prst="rect">
            <a:avLst/>
          </a:prstGeom>
          <a:ln w="9525">
            <a:noFill/>
          </a:ln>
        </p:spPr>
      </p:pic>
      <p:sp>
        <p:nvSpPr>
          <p:cNvPr id="582" name="Text Box 3"/>
          <p:cNvSpPr/>
          <p:nvPr/>
        </p:nvSpPr>
        <p:spPr>
          <a:xfrm>
            <a:off x="960480" y="1575360"/>
            <a:ext cx="3179160" cy="283788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2000" spc="-1" strike="noStrike">
                <a:solidFill>
                  <a:srgbClr val="1562e7"/>
                </a:solidFill>
                <a:latin typeface="Calibri"/>
                <a:ea typeface="DejaVu Sans"/>
              </a:rPr>
              <a:t>Sesgo y discriminación</a:t>
            </a:r>
            <a:endParaRPr b="0" lang="es-A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Las IA pueden perpetuar o incluso amplificar sesgos presentes en los datos con los que han sido entrenadas. </a:t>
            </a:r>
            <a:endParaRPr b="0" lang="es-A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Esto puede resultar en discriminación injusta en diversas áreas como el crédito, la contratación y la atención médica.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583" name="518 Rectángulo 7"/>
          <p:cNvSpPr/>
          <p:nvPr/>
        </p:nvSpPr>
        <p:spPr>
          <a:xfrm>
            <a:off x="659160" y="640440"/>
            <a:ext cx="29214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Desarrollo y uso ético de la IA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4" name="11 Imagen 4" descr=""/>
          <p:cNvPicPr/>
          <p:nvPr/>
        </p:nvPicPr>
        <p:blipFill>
          <a:blip r:embed="rId1"/>
          <a:stretch/>
        </p:blipFill>
        <p:spPr>
          <a:xfrm>
            <a:off x="4293360" y="727200"/>
            <a:ext cx="635760" cy="349920"/>
          </a:xfrm>
          <a:prstGeom prst="rect">
            <a:avLst/>
          </a:prstGeom>
          <a:ln w="0">
            <a:noFill/>
          </a:ln>
        </p:spPr>
      </p:pic>
      <p:pic>
        <p:nvPicPr>
          <p:cNvPr id="585" name="24 Imagen 4" descr=""/>
          <p:cNvPicPr/>
          <p:nvPr/>
        </p:nvPicPr>
        <p:blipFill>
          <a:blip r:embed="rId2"/>
          <a:stretch/>
        </p:blipFill>
        <p:spPr>
          <a:xfrm>
            <a:off x="5010120" y="75996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586" name="25 CuadroTexto 4"/>
          <p:cNvSpPr/>
          <p:nvPr/>
        </p:nvSpPr>
        <p:spPr>
          <a:xfrm>
            <a:off x="4968000" y="739080"/>
            <a:ext cx="37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587" name="34 CuadroTexto 4"/>
          <p:cNvSpPr/>
          <p:nvPr/>
        </p:nvSpPr>
        <p:spPr>
          <a:xfrm>
            <a:off x="4253040" y="1044000"/>
            <a:ext cx="74448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Centrado en el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Ser Humano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588" name="6 CuadroTexto 7"/>
          <p:cNvSpPr/>
          <p:nvPr/>
        </p:nvSpPr>
        <p:spPr>
          <a:xfrm>
            <a:off x="1188000" y="1404000"/>
            <a:ext cx="14702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2000" spc="-1" strike="noStrike">
                <a:solidFill>
                  <a:srgbClr val="00b0f0"/>
                </a:solidFill>
                <a:latin typeface="Calibri"/>
                <a:ea typeface="DejaVu Sans"/>
              </a:rPr>
              <a:t>Transparencia</a:t>
            </a:r>
            <a:endParaRPr b="0" lang="es-AR" sz="2000" spc="-1" strike="noStrike">
              <a:latin typeface="Arial"/>
            </a:endParaRPr>
          </a:p>
        </p:txBody>
      </p:sp>
      <p:pic>
        <p:nvPicPr>
          <p:cNvPr id="589" name="927 Imagen 2" descr=""/>
          <p:cNvPicPr/>
          <p:nvPr/>
        </p:nvPicPr>
        <p:blipFill>
          <a:blip r:embed="rId3"/>
          <a:stretch/>
        </p:blipFill>
        <p:spPr>
          <a:xfrm>
            <a:off x="648000" y="1440000"/>
            <a:ext cx="442080" cy="457560"/>
          </a:xfrm>
          <a:prstGeom prst="rect">
            <a:avLst/>
          </a:prstGeom>
          <a:ln w="0">
            <a:noFill/>
          </a:ln>
        </p:spPr>
      </p:pic>
      <p:pic>
        <p:nvPicPr>
          <p:cNvPr id="590" name="Picture 7" descr=""/>
          <p:cNvPicPr/>
          <p:nvPr/>
        </p:nvPicPr>
        <p:blipFill>
          <a:blip r:embed="rId4"/>
          <a:stretch/>
        </p:blipFill>
        <p:spPr>
          <a:xfrm>
            <a:off x="3348000" y="3024000"/>
            <a:ext cx="2336040" cy="1650240"/>
          </a:xfrm>
          <a:prstGeom prst="rect">
            <a:avLst/>
          </a:prstGeom>
          <a:ln w="9525">
            <a:noFill/>
          </a:ln>
        </p:spPr>
      </p:pic>
      <p:sp>
        <p:nvSpPr>
          <p:cNvPr id="591" name="AutoShape 2"/>
          <p:cNvSpPr/>
          <p:nvPr/>
        </p:nvSpPr>
        <p:spPr>
          <a:xfrm>
            <a:off x="5867280" y="3456000"/>
            <a:ext cx="1799640" cy="720000"/>
          </a:xfrm>
          <a:prstGeom prst="homePlate">
            <a:avLst>
              <a:gd name="adj" fmla="val 43758"/>
            </a:avLst>
          </a:prstGeom>
          <a:solidFill>
            <a:srgbClr val="ffff6d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2" name="AutoShape 3"/>
          <p:cNvSpPr/>
          <p:nvPr/>
        </p:nvSpPr>
        <p:spPr>
          <a:xfrm>
            <a:off x="1548000" y="3390840"/>
            <a:ext cx="1618560" cy="720000"/>
          </a:xfrm>
          <a:prstGeom prst="homePlate">
            <a:avLst>
              <a:gd name="adj" fmla="val 43727"/>
            </a:avLst>
          </a:prstGeom>
          <a:solidFill>
            <a:srgbClr val="ffff6d"/>
          </a:solidFill>
          <a:ln w="9360">
            <a:solidFill>
              <a:srgbClr val="3465a4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593" name="Text Box 7"/>
          <p:cNvSpPr/>
          <p:nvPr/>
        </p:nvSpPr>
        <p:spPr>
          <a:xfrm>
            <a:off x="1142280" y="1143720"/>
            <a:ext cx="7214400" cy="1897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"/>
              </a:rPr>
              <a:t>Muchos modelos de IA, especialmente los más complejos, son considerados "cajas negras" porque es difícil entender cómo llegan a sus decisiones. </a:t>
            </a:r>
            <a:endParaRPr b="0" lang="es-A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000000"/>
                </a:solidFill>
                <a:latin typeface="Calibri"/>
                <a:ea typeface="Arial"/>
              </a:rPr>
              <a:t>Esto plantea desafíos para la rendición de cuentas y la confianza.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594" name="Rectangle 6"/>
          <p:cNvSpPr/>
          <p:nvPr/>
        </p:nvSpPr>
        <p:spPr>
          <a:xfrm>
            <a:off x="1557720" y="3384360"/>
            <a:ext cx="1127160" cy="703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c9211e"/>
                </a:solidFill>
                <a:latin typeface="Calibri"/>
                <a:ea typeface="Arial"/>
              </a:rPr>
              <a:t>Entrada: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c9211e"/>
                </a:solidFill>
                <a:latin typeface="Calibri"/>
                <a:ea typeface="Arial"/>
              </a:rPr>
              <a:t>Síntomas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595" name="Rectangle 7"/>
          <p:cNvSpPr/>
          <p:nvPr/>
        </p:nvSpPr>
        <p:spPr>
          <a:xfrm>
            <a:off x="6055560" y="3378240"/>
            <a:ext cx="1383120" cy="70344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c9211e"/>
                </a:solidFill>
                <a:latin typeface="Calibri"/>
                <a:ea typeface="Arial"/>
              </a:rPr>
              <a:t>Salida: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c9211e"/>
                </a:solidFill>
                <a:latin typeface="Calibri"/>
                <a:ea typeface="Arial"/>
              </a:rPr>
              <a:t>Diagnóstico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596" name="Rectangle 8"/>
          <p:cNvSpPr/>
          <p:nvPr/>
        </p:nvSpPr>
        <p:spPr>
          <a:xfrm>
            <a:off x="3896640" y="3783240"/>
            <a:ext cx="1255320" cy="3985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ffffff"/>
                </a:solidFill>
                <a:latin typeface="Calibri"/>
                <a:ea typeface="Arial"/>
              </a:rPr>
              <a:t>Modelo IA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597" name="518 Rectángulo 9"/>
          <p:cNvSpPr/>
          <p:nvPr/>
        </p:nvSpPr>
        <p:spPr>
          <a:xfrm>
            <a:off x="659160" y="640440"/>
            <a:ext cx="29214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Desarrollo y uso ético de la IA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8" name="11 Imagen 5" descr=""/>
          <p:cNvPicPr/>
          <p:nvPr/>
        </p:nvPicPr>
        <p:blipFill>
          <a:blip r:embed="rId1"/>
          <a:stretch/>
        </p:blipFill>
        <p:spPr>
          <a:xfrm>
            <a:off x="4293360" y="727200"/>
            <a:ext cx="635760" cy="349920"/>
          </a:xfrm>
          <a:prstGeom prst="rect">
            <a:avLst/>
          </a:prstGeom>
          <a:ln w="0">
            <a:noFill/>
          </a:ln>
        </p:spPr>
      </p:pic>
      <p:pic>
        <p:nvPicPr>
          <p:cNvPr id="599" name="24 Imagen 5" descr=""/>
          <p:cNvPicPr/>
          <p:nvPr/>
        </p:nvPicPr>
        <p:blipFill>
          <a:blip r:embed="rId2"/>
          <a:stretch/>
        </p:blipFill>
        <p:spPr>
          <a:xfrm>
            <a:off x="5010120" y="75996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600" name="25 CuadroTexto 5"/>
          <p:cNvSpPr/>
          <p:nvPr/>
        </p:nvSpPr>
        <p:spPr>
          <a:xfrm>
            <a:off x="4968000" y="739080"/>
            <a:ext cx="37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01" name="34 CuadroTexto 5"/>
          <p:cNvSpPr/>
          <p:nvPr/>
        </p:nvSpPr>
        <p:spPr>
          <a:xfrm>
            <a:off x="4253040" y="1044000"/>
            <a:ext cx="74448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Centrado en el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Ser Humano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602" name="4 CuadroTexto 5"/>
          <p:cNvSpPr/>
          <p:nvPr/>
        </p:nvSpPr>
        <p:spPr>
          <a:xfrm>
            <a:off x="1108440" y="1609920"/>
            <a:ext cx="438732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ES" sz="2000" spc="-1" strike="noStrike">
                <a:solidFill>
                  <a:srgbClr val="ac5ae4"/>
                </a:solidFill>
                <a:latin typeface="Calibri"/>
                <a:ea typeface="DejaVu Sans"/>
              </a:rPr>
              <a:t>Privacidad - Confidencialidad de los datos</a:t>
            </a:r>
            <a:endParaRPr b="0" lang="es-AR" sz="2000" spc="-1" strike="noStrike">
              <a:latin typeface="Arial"/>
            </a:endParaRPr>
          </a:p>
        </p:txBody>
      </p:sp>
      <p:pic>
        <p:nvPicPr>
          <p:cNvPr id="603" name="Picture 16" descr=""/>
          <p:cNvPicPr/>
          <p:nvPr/>
        </p:nvPicPr>
        <p:blipFill>
          <a:blip r:embed="rId3"/>
          <a:stretch/>
        </p:blipFill>
        <p:spPr>
          <a:xfrm>
            <a:off x="478440" y="1519200"/>
            <a:ext cx="565200" cy="512280"/>
          </a:xfrm>
          <a:prstGeom prst="rect">
            <a:avLst/>
          </a:prstGeom>
          <a:ln w="9525">
            <a:noFill/>
          </a:ln>
        </p:spPr>
      </p:pic>
      <p:sp>
        <p:nvSpPr>
          <p:cNvPr id="604" name="Text Box 23"/>
          <p:cNvSpPr/>
          <p:nvPr/>
        </p:nvSpPr>
        <p:spPr>
          <a:xfrm>
            <a:off x="1070280" y="1901520"/>
            <a:ext cx="4689360" cy="20149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La IA puede requerir grandes cantidades de datos, incluyendo datos personales, para su entrenamiento y operación.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 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Esto plantea preocupaciones sobre la privacidad de los datos personales, el derecho a la intimidad y el consentimiento de los individuos cuyos datos están siendo utilizados.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605" name="Picture 13" descr=""/>
          <p:cNvPicPr/>
          <p:nvPr/>
        </p:nvPicPr>
        <p:blipFill>
          <a:blip r:embed="rId4"/>
          <a:stretch/>
        </p:blipFill>
        <p:spPr>
          <a:xfrm>
            <a:off x="6300000" y="1620000"/>
            <a:ext cx="2338200" cy="1657080"/>
          </a:xfrm>
          <a:prstGeom prst="rect">
            <a:avLst/>
          </a:prstGeom>
          <a:ln w="9525">
            <a:noFill/>
          </a:ln>
        </p:spPr>
      </p:pic>
      <p:sp>
        <p:nvSpPr>
          <p:cNvPr id="606" name="Rectangle 15"/>
          <p:cNvSpPr/>
          <p:nvPr/>
        </p:nvSpPr>
        <p:spPr>
          <a:xfrm>
            <a:off x="1080000" y="4117680"/>
            <a:ext cx="4859640" cy="637560"/>
          </a:xfrm>
          <a:prstGeom prst="rect">
            <a:avLst/>
          </a:prstGeom>
          <a:noFill/>
          <a:ln w="9360">
            <a:solidFill>
              <a:srgbClr val="85ffe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ES" sz="800" spc="-1" strike="noStrike">
                <a:solidFill>
                  <a:srgbClr val="a6a6a6"/>
                </a:solidFill>
                <a:latin typeface="Arial"/>
                <a:ea typeface="Arial"/>
              </a:rPr>
              <a:t>La ley 25.326</a:t>
            </a:r>
            <a:r>
              <a:rPr b="0" lang="es-ES" sz="800" spc="-1" strike="noStrike">
                <a:solidFill>
                  <a:srgbClr val="a6a6a6"/>
                </a:solidFill>
                <a:latin typeface="Arial"/>
                <a:ea typeface="Arial"/>
              </a:rPr>
              <a:t>, protección integral de los datos personales registrados en bancos de datos públicos o privados destinados a dar informes, para garantizar: </a:t>
            </a:r>
            <a:endParaRPr b="0" lang="es-AR" sz="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Font typeface="Century Gothic"/>
              <a:buChar char="-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800" spc="-1" strike="noStrike">
                <a:solidFill>
                  <a:srgbClr val="a6a6a6"/>
                </a:solidFill>
                <a:latin typeface="Arial"/>
                <a:ea typeface="Arial"/>
              </a:rPr>
              <a:t>el derecho al honor y a la intimidad de las personas, así como </a:t>
            </a:r>
            <a:endParaRPr b="0" lang="es-AR" sz="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Clr>
                <a:srgbClr val="000000"/>
              </a:buClr>
              <a:buFont typeface="Century Gothic"/>
              <a:buChar char="-"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800" spc="-1" strike="noStrike">
                <a:solidFill>
                  <a:srgbClr val="a6a6a6"/>
                </a:solidFill>
                <a:latin typeface="Arial"/>
                <a:ea typeface="Arial"/>
              </a:rPr>
              <a:t>el acceso a la información que sobre las mismas se registre,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607" name="675 CuadroTexto"/>
          <p:cNvSpPr/>
          <p:nvPr/>
        </p:nvSpPr>
        <p:spPr>
          <a:xfrm>
            <a:off x="6123240" y="3240000"/>
            <a:ext cx="2696400" cy="877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Google advierte a los usuarios para que eviten compartir información sensible a través de Gemini.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s-AR" sz="1200" spc="-1" strike="noStrike">
                <a:solidFill>
                  <a:srgbClr val="000000"/>
                </a:solidFill>
                <a:latin typeface="Calibri"/>
                <a:ea typeface="DejaVu Sans"/>
              </a:rPr>
              <a:t>Desactivar revisión humana de conversaciones</a:t>
            </a:r>
            <a:r>
              <a:rPr b="0" lang="es-AR" sz="1200" spc="-1" strike="noStrike">
                <a:solidFill>
                  <a:srgbClr val="000000"/>
                </a:solidFill>
                <a:latin typeface="Arial"/>
                <a:ea typeface="DejaVu Sans"/>
              </a:rPr>
              <a:t>.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08" name="518 Rectángulo 6"/>
          <p:cNvSpPr/>
          <p:nvPr/>
        </p:nvSpPr>
        <p:spPr>
          <a:xfrm>
            <a:off x="659160" y="640440"/>
            <a:ext cx="29214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Desarrollo y uso ético de la IA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518 Rectángulo"/>
          <p:cNvSpPr/>
          <p:nvPr/>
        </p:nvSpPr>
        <p:spPr>
          <a:xfrm>
            <a:off x="659160" y="640440"/>
            <a:ext cx="29214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Desarrollo y uso ético de la IA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610" name="11 Imagen" descr=""/>
          <p:cNvPicPr/>
          <p:nvPr/>
        </p:nvPicPr>
        <p:blipFill>
          <a:blip r:embed="rId1"/>
          <a:stretch/>
        </p:blipFill>
        <p:spPr>
          <a:xfrm>
            <a:off x="4293360" y="727200"/>
            <a:ext cx="635760" cy="349920"/>
          </a:xfrm>
          <a:prstGeom prst="rect">
            <a:avLst/>
          </a:prstGeom>
          <a:ln w="0">
            <a:noFill/>
          </a:ln>
        </p:spPr>
      </p:pic>
      <p:pic>
        <p:nvPicPr>
          <p:cNvPr id="611" name="24 Imagen" descr=""/>
          <p:cNvPicPr/>
          <p:nvPr/>
        </p:nvPicPr>
        <p:blipFill>
          <a:blip r:embed="rId2"/>
          <a:stretch/>
        </p:blipFill>
        <p:spPr>
          <a:xfrm>
            <a:off x="5010120" y="75996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612" name="25 CuadroTexto"/>
          <p:cNvSpPr/>
          <p:nvPr/>
        </p:nvSpPr>
        <p:spPr>
          <a:xfrm>
            <a:off x="4968000" y="739080"/>
            <a:ext cx="37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13" name="34 CuadroTexto"/>
          <p:cNvSpPr/>
          <p:nvPr/>
        </p:nvSpPr>
        <p:spPr>
          <a:xfrm>
            <a:off x="4253040" y="1044000"/>
            <a:ext cx="74448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Centrado en el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Ser Humano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614" name="Text Box 16"/>
          <p:cNvSpPr/>
          <p:nvPr/>
        </p:nvSpPr>
        <p:spPr>
          <a:xfrm>
            <a:off x="697680" y="1612800"/>
            <a:ext cx="4544280" cy="213876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ffbf00"/>
                </a:solidFill>
                <a:latin typeface="Calibri"/>
                <a:ea typeface="Arial"/>
              </a:rPr>
              <a:t>Autonomía y control</a:t>
            </a:r>
            <a:endParaRPr b="0" lang="es-A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¿Deberían las IA tomar decisiones por sí mismas o siempre estar bajo la supervisión humana?</a:t>
            </a:r>
            <a:endParaRPr b="0" lang="es-A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A medida que las IA se vuelven más avanzadas, surgen preguntas sobre cuánto control deberían tener sobre las </a:t>
            </a:r>
            <a:r>
              <a:rPr b="1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decisiones importantes</a:t>
            </a: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. 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615" name="Picture 12" descr=""/>
          <p:cNvPicPr/>
          <p:nvPr/>
        </p:nvPicPr>
        <p:blipFill>
          <a:blip r:embed="rId3"/>
          <a:stretch/>
        </p:blipFill>
        <p:spPr>
          <a:xfrm>
            <a:off x="5531400" y="1584720"/>
            <a:ext cx="2712240" cy="287892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477 Rectángulo 8"/>
          <p:cNvSpPr/>
          <p:nvPr/>
        </p:nvSpPr>
        <p:spPr>
          <a:xfrm>
            <a:off x="936000" y="645840"/>
            <a:ext cx="266256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¿Qué es aprendizaje?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47" name="478 Rectángulo redondeado 4"/>
          <p:cNvSpPr/>
          <p:nvPr/>
        </p:nvSpPr>
        <p:spPr>
          <a:xfrm>
            <a:off x="1620360" y="1620360"/>
            <a:ext cx="5398200" cy="1798200"/>
          </a:xfrm>
          <a:prstGeom prst="roundRect">
            <a:avLst>
              <a:gd name="adj" fmla="val 16667"/>
            </a:avLst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Conocer conceptos generales sobre IA.</a:t>
            </a:r>
            <a:endParaRPr b="0" lang="es-A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518 Rectángulo 8"/>
          <p:cNvSpPr/>
          <p:nvPr/>
        </p:nvSpPr>
        <p:spPr>
          <a:xfrm>
            <a:off x="659160" y="640440"/>
            <a:ext cx="29214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Desarrollo y uso ético de la IA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617" name="11 Imagen 6" descr=""/>
          <p:cNvPicPr/>
          <p:nvPr/>
        </p:nvPicPr>
        <p:blipFill>
          <a:blip r:embed="rId1"/>
          <a:stretch/>
        </p:blipFill>
        <p:spPr>
          <a:xfrm>
            <a:off x="4293360" y="727200"/>
            <a:ext cx="635760" cy="349920"/>
          </a:xfrm>
          <a:prstGeom prst="rect">
            <a:avLst/>
          </a:prstGeom>
          <a:ln w="0">
            <a:noFill/>
          </a:ln>
        </p:spPr>
      </p:pic>
      <p:pic>
        <p:nvPicPr>
          <p:cNvPr id="618" name="24 Imagen 6" descr=""/>
          <p:cNvPicPr/>
          <p:nvPr/>
        </p:nvPicPr>
        <p:blipFill>
          <a:blip r:embed="rId2"/>
          <a:stretch/>
        </p:blipFill>
        <p:spPr>
          <a:xfrm>
            <a:off x="5010120" y="75996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619" name="25 CuadroTexto 6"/>
          <p:cNvSpPr/>
          <p:nvPr/>
        </p:nvSpPr>
        <p:spPr>
          <a:xfrm>
            <a:off x="4968000" y="739080"/>
            <a:ext cx="37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IA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20" name="34 CuadroTexto 6"/>
          <p:cNvSpPr/>
          <p:nvPr/>
        </p:nvSpPr>
        <p:spPr>
          <a:xfrm>
            <a:off x="4253040" y="1044000"/>
            <a:ext cx="74448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Centrado en el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Ser Humano</a:t>
            </a:r>
            <a:endParaRPr b="0" lang="es-AR" sz="800" spc="-1" strike="noStrike">
              <a:latin typeface="Arial"/>
            </a:endParaRPr>
          </a:p>
        </p:txBody>
      </p:sp>
      <p:sp>
        <p:nvSpPr>
          <p:cNvPr id="621" name="Text Box 31"/>
          <p:cNvSpPr/>
          <p:nvPr/>
        </p:nvSpPr>
        <p:spPr>
          <a:xfrm>
            <a:off x="900000" y="1562040"/>
            <a:ext cx="3899880" cy="2382120"/>
          </a:xfrm>
          <a:prstGeom prst="rect">
            <a:avLst/>
          </a:prstGeom>
          <a:noFill/>
          <a:ln w="9525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8d1d75"/>
                </a:solidFill>
                <a:latin typeface="Calibri"/>
                <a:ea typeface="Arial"/>
              </a:rPr>
              <a:t>Seguridad - ciberdelitos</a:t>
            </a:r>
            <a:endParaRPr b="0" lang="es-A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20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A medida que la IA se integra más en la sociedad, aumenta el riesgo de que sea utilizada de manera maliciosa. </a:t>
            </a:r>
            <a:endParaRPr b="0" lang="es-A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600" spc="-1" strike="noStrike">
              <a:latin typeface="Arial"/>
            </a:endParaRPr>
          </a:p>
          <a:p>
            <a:pPr algn="just">
              <a:lnSpc>
                <a:spcPct val="100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Arial"/>
              </a:rPr>
              <a:t>Esto incluye desde la propagación de desinformación hasta la utilización en ciberataques.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622" name="Picture 14" descr=""/>
          <p:cNvPicPr/>
          <p:nvPr/>
        </p:nvPicPr>
        <p:blipFill>
          <a:blip r:embed="rId3"/>
          <a:stretch/>
        </p:blipFill>
        <p:spPr>
          <a:xfrm>
            <a:off x="5448240" y="2099160"/>
            <a:ext cx="2699640" cy="1919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6 CuadroTexto 6"/>
          <p:cNvSpPr/>
          <p:nvPr/>
        </p:nvSpPr>
        <p:spPr>
          <a:xfrm>
            <a:off x="5643720" y="1500840"/>
            <a:ext cx="3028680" cy="539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ac5ae4"/>
                </a:solidFill>
                <a:latin typeface="Calibri"/>
                <a:ea typeface="DejaVu Sans"/>
              </a:rPr>
              <a:t>Diseño y Desarrollo éticos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ac5ae4"/>
                </a:solidFill>
                <a:latin typeface="Calibri"/>
                <a:ea typeface="DejaVu Sans"/>
              </a:rPr>
              <a:t>Monitoreo del modelo y actualizaciones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24" name="7 CuadroTexto 3"/>
          <p:cNvSpPr/>
          <p:nvPr/>
        </p:nvSpPr>
        <p:spPr>
          <a:xfrm>
            <a:off x="4786200" y="4001400"/>
            <a:ext cx="2771640" cy="60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r"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ff950e"/>
                </a:solidFill>
                <a:latin typeface="Calibri"/>
                <a:ea typeface="DejaVu Sans"/>
              </a:rPr>
              <a:t>Formación, actualización y </a:t>
            </a:r>
            <a:endParaRPr b="0" lang="es-AR" sz="1800" spc="-1" strike="noStrike">
              <a:latin typeface="Arial"/>
            </a:endParaRPr>
          </a:p>
          <a:p>
            <a:pPr algn="r"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ff950e"/>
                </a:solidFill>
                <a:latin typeface="Calibri"/>
                <a:ea typeface="DejaVu Sans"/>
              </a:rPr>
              <a:t>diálogo entre actores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25" name="7 Elipse 4"/>
          <p:cNvSpPr/>
          <p:nvPr/>
        </p:nvSpPr>
        <p:spPr>
          <a:xfrm>
            <a:off x="3119040" y="1499040"/>
            <a:ext cx="2705760" cy="2634120"/>
          </a:xfrm>
          <a:prstGeom prst="ellipse">
            <a:avLst/>
          </a:prstGeom>
          <a:noFill/>
          <a:ln w="144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626" name="11 Imagen 3" descr=""/>
          <p:cNvPicPr/>
          <p:nvPr/>
        </p:nvPicPr>
        <p:blipFill>
          <a:blip r:embed="rId1"/>
          <a:stretch/>
        </p:blipFill>
        <p:spPr>
          <a:xfrm>
            <a:off x="4149360" y="2167200"/>
            <a:ext cx="635760" cy="349920"/>
          </a:xfrm>
          <a:prstGeom prst="rect">
            <a:avLst/>
          </a:prstGeom>
          <a:ln w="0">
            <a:noFill/>
          </a:ln>
        </p:spPr>
      </p:pic>
      <p:sp>
        <p:nvSpPr>
          <p:cNvPr id="627" name="23 CuadroTexto 3"/>
          <p:cNvSpPr/>
          <p:nvPr/>
        </p:nvSpPr>
        <p:spPr>
          <a:xfrm>
            <a:off x="5894280" y="3024000"/>
            <a:ext cx="1252800" cy="145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cc99"/>
                </a:solidFill>
                <a:latin typeface="Calibri"/>
                <a:ea typeface="DejaVu Sans"/>
              </a:rPr>
              <a:t>Restricciones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628" name="24 Imagen 3" descr=""/>
          <p:cNvPicPr/>
          <p:nvPr/>
        </p:nvPicPr>
        <p:blipFill>
          <a:blip r:embed="rId2"/>
          <a:stretch/>
        </p:blipFill>
        <p:spPr>
          <a:xfrm>
            <a:off x="4254120" y="2775960"/>
            <a:ext cx="421560" cy="421560"/>
          </a:xfrm>
          <a:prstGeom prst="rect">
            <a:avLst/>
          </a:prstGeom>
          <a:ln w="0">
            <a:noFill/>
          </a:ln>
        </p:spPr>
      </p:pic>
      <p:sp>
        <p:nvSpPr>
          <p:cNvPr id="629" name="25 CuadroTexto 3"/>
          <p:cNvSpPr/>
          <p:nvPr/>
        </p:nvSpPr>
        <p:spPr>
          <a:xfrm>
            <a:off x="4212000" y="2755080"/>
            <a:ext cx="37944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  <a:buNone/>
            </a:pPr>
            <a:r>
              <a:rPr b="1" lang="es-AR" sz="1800" spc="-1" strike="noStrike">
                <a:solidFill>
                  <a:srgbClr val="ffff00"/>
                </a:solidFill>
                <a:latin typeface="Calibri"/>
                <a:ea typeface="DejaVu Sans"/>
              </a:rPr>
              <a:t>IA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630" name="Picture 9" descr=""/>
          <p:cNvPicPr/>
          <p:nvPr/>
        </p:nvPicPr>
        <p:blipFill>
          <a:blip r:embed="rId3"/>
          <a:stretch/>
        </p:blipFill>
        <p:spPr>
          <a:xfrm>
            <a:off x="2880000" y="2002320"/>
            <a:ext cx="589320" cy="557280"/>
          </a:xfrm>
          <a:prstGeom prst="rect">
            <a:avLst/>
          </a:prstGeom>
          <a:ln w="9525">
            <a:noFill/>
          </a:ln>
        </p:spPr>
      </p:pic>
      <p:pic>
        <p:nvPicPr>
          <p:cNvPr id="631" name="Picture 10" descr=""/>
          <p:cNvPicPr/>
          <p:nvPr/>
        </p:nvPicPr>
        <p:blipFill>
          <a:blip r:embed="rId4"/>
          <a:stretch/>
        </p:blipFill>
        <p:spPr>
          <a:xfrm>
            <a:off x="5000760" y="1500840"/>
            <a:ext cx="608760" cy="635760"/>
          </a:xfrm>
          <a:prstGeom prst="rect">
            <a:avLst/>
          </a:prstGeom>
          <a:ln w="9525">
            <a:noFill/>
          </a:ln>
        </p:spPr>
      </p:pic>
      <p:sp>
        <p:nvSpPr>
          <p:cNvPr id="632" name="34 CuadroTexto 3"/>
          <p:cNvSpPr/>
          <p:nvPr/>
        </p:nvSpPr>
        <p:spPr>
          <a:xfrm>
            <a:off x="4109040" y="2484000"/>
            <a:ext cx="744480" cy="33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Centrado en el</a:t>
            </a:r>
            <a:endParaRPr b="0" lang="es-AR" sz="800" spc="-1" strike="noStrike">
              <a:latin typeface="Arial"/>
            </a:endParaRPr>
          </a:p>
          <a:p>
            <a:pPr algn="ctr">
              <a:lnSpc>
                <a:spcPct val="100000"/>
              </a:lnSpc>
              <a:buNone/>
            </a:pPr>
            <a:r>
              <a:rPr b="0" lang="es-ES" sz="800" spc="-1" strike="noStrike">
                <a:solidFill>
                  <a:srgbClr val="595959"/>
                </a:solidFill>
                <a:latin typeface="Calibri"/>
                <a:ea typeface="DejaVu Sans"/>
              </a:rPr>
              <a:t>Ser Humano</a:t>
            </a:r>
            <a:endParaRPr b="0" lang="es-AR" sz="800" spc="-1" strike="noStrike">
              <a:latin typeface="Arial"/>
            </a:endParaRPr>
          </a:p>
        </p:txBody>
      </p:sp>
      <p:pic>
        <p:nvPicPr>
          <p:cNvPr id="633" name="Picture 11" descr=""/>
          <p:cNvPicPr/>
          <p:nvPr/>
        </p:nvPicPr>
        <p:blipFill>
          <a:blip r:embed="rId5"/>
          <a:stretch/>
        </p:blipFill>
        <p:spPr>
          <a:xfrm>
            <a:off x="3319560" y="3600000"/>
            <a:ext cx="460080" cy="492840"/>
          </a:xfrm>
          <a:prstGeom prst="rect">
            <a:avLst/>
          </a:prstGeom>
          <a:ln w="9525">
            <a:noFill/>
          </a:ln>
        </p:spPr>
      </p:pic>
      <p:sp>
        <p:nvSpPr>
          <p:cNvPr id="634" name="5 CuadroTexto 5"/>
          <p:cNvSpPr/>
          <p:nvPr/>
        </p:nvSpPr>
        <p:spPr>
          <a:xfrm>
            <a:off x="5825160" y="3235680"/>
            <a:ext cx="1773000" cy="234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ES" sz="1200" spc="-1" strike="noStrike">
                <a:solidFill>
                  <a:srgbClr val="595959"/>
                </a:solidFill>
                <a:latin typeface="Calibri"/>
                <a:ea typeface="Calibri"/>
              </a:rPr>
              <a:t>Cómo deben usarse los modelos.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35" name="8 CuadroTexto 1"/>
          <p:cNvSpPr/>
          <p:nvPr/>
        </p:nvSpPr>
        <p:spPr>
          <a:xfrm>
            <a:off x="2520000" y="1565280"/>
            <a:ext cx="1270440" cy="237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ff4000"/>
                </a:solidFill>
                <a:latin typeface="Calibri"/>
                <a:ea typeface="Calibri"/>
              </a:rPr>
              <a:t>Legalidad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200" spc="-1" strike="noStrike">
              <a:latin typeface="Arial"/>
            </a:endParaRPr>
          </a:p>
        </p:txBody>
      </p:sp>
      <p:sp>
        <p:nvSpPr>
          <p:cNvPr id="636" name="7 CuadroTexto 1"/>
          <p:cNvSpPr/>
          <p:nvPr/>
        </p:nvSpPr>
        <p:spPr>
          <a:xfrm>
            <a:off x="433440" y="3501360"/>
            <a:ext cx="287964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ffd320"/>
                </a:solidFill>
                <a:latin typeface="Calibri"/>
                <a:ea typeface="DejaVu Sans"/>
              </a:rPr>
              <a:t>Integridad de la información</a:t>
            </a:r>
            <a:r>
              <a:rPr b="1" lang="es-ES" sz="1200" spc="-1" strike="noStrike">
                <a:solidFill>
                  <a:srgbClr val="ffd320"/>
                </a:solidFill>
                <a:latin typeface="Calibri"/>
                <a:ea typeface="DejaVu Sans"/>
              </a:rPr>
              <a:t> 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37" name="6 CuadroTexto 4"/>
          <p:cNvSpPr/>
          <p:nvPr/>
        </p:nvSpPr>
        <p:spPr>
          <a:xfrm>
            <a:off x="1791000" y="3858480"/>
            <a:ext cx="1566360" cy="288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ac5ae4"/>
                </a:solidFill>
                <a:latin typeface="Calibri"/>
                <a:ea typeface="DejaVu Sans"/>
              </a:rPr>
              <a:t>Disponibilidad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38" name="23 CuadroTexto 1"/>
          <p:cNvSpPr/>
          <p:nvPr/>
        </p:nvSpPr>
        <p:spPr>
          <a:xfrm>
            <a:off x="1949040" y="2448000"/>
            <a:ext cx="1254600" cy="68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cc99"/>
                </a:solidFill>
                <a:latin typeface="Calibri"/>
                <a:ea typeface="DejaVu Sans"/>
              </a:rPr>
              <a:t>Autoría</a:t>
            </a: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ES" sz="1800" spc="-1" strike="noStrike">
                <a:solidFill>
                  <a:srgbClr val="00cc99"/>
                </a:solidFill>
                <a:latin typeface="Calibri"/>
                <a:ea typeface="DejaVu Sans"/>
              </a:rPr>
              <a:t>No repudio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39" name="518 Rectángulo 2"/>
          <p:cNvSpPr/>
          <p:nvPr/>
        </p:nvSpPr>
        <p:spPr>
          <a:xfrm>
            <a:off x="659160" y="640440"/>
            <a:ext cx="29214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Desarrollo y uso ético de la IA</a:t>
            </a: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0" name="518 Rectángulo 3"/>
          <p:cNvSpPr/>
          <p:nvPr/>
        </p:nvSpPr>
        <p:spPr>
          <a:xfrm>
            <a:off x="828000" y="604440"/>
            <a:ext cx="269928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Algunas Normas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41" name="790 Rectángulo 5"/>
          <p:cNvSpPr/>
          <p:nvPr/>
        </p:nvSpPr>
        <p:spPr>
          <a:xfrm>
            <a:off x="51840" y="684000"/>
            <a:ext cx="138744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ES" sz="1200" spc="-1" strike="noStrike">
                <a:solidFill>
                  <a:srgbClr val="1562e7"/>
                </a:solidFill>
                <a:latin typeface="Calibri"/>
                <a:ea typeface="DejaVu Sans"/>
              </a:rPr>
              <a:t>Sector Público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42" name="1071 Rectángulo 2"/>
          <p:cNvSpPr/>
          <p:nvPr/>
        </p:nvSpPr>
        <p:spPr>
          <a:xfrm>
            <a:off x="4531680" y="1804320"/>
            <a:ext cx="156636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Agencia Acceso a la Información Pública: </a:t>
            </a:r>
            <a:r>
              <a:rPr b="1" lang="es-AR" sz="1000" spc="-1" strike="noStrike">
                <a:solidFill>
                  <a:srgbClr val="00b0f0"/>
                </a:solidFill>
                <a:latin typeface="Calibri"/>
                <a:ea typeface="Microsoft YaHei"/>
              </a:rPr>
              <a:t>Proyecto de actualización Ley</a:t>
            </a: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 Protección de Datos Personales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000" spc="-1" strike="noStrike" u="sng">
                <a:solidFill>
                  <a:srgbClr val="0000ee"/>
                </a:solidFill>
                <a:uFillTx/>
                <a:latin typeface="Calibri"/>
                <a:ea typeface="Microsoft YaHei"/>
                <a:hlinkClick r:id="rId1"/>
              </a:rPr>
              <a:t>https://www.argentina.gob.ar/aaip/datospersonales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000" spc="-1" strike="noStrike">
              <a:latin typeface="Arial"/>
            </a:endParaRPr>
          </a:p>
        </p:txBody>
      </p:sp>
      <p:pic>
        <p:nvPicPr>
          <p:cNvPr id="643" name="1072 Imagen 2" descr=""/>
          <p:cNvPicPr/>
          <p:nvPr/>
        </p:nvPicPr>
        <p:blipFill>
          <a:blip r:embed="rId2"/>
          <a:stretch/>
        </p:blipFill>
        <p:spPr>
          <a:xfrm>
            <a:off x="180000" y="944280"/>
            <a:ext cx="642960" cy="639000"/>
          </a:xfrm>
          <a:prstGeom prst="rect">
            <a:avLst/>
          </a:prstGeom>
          <a:ln w="0">
            <a:noFill/>
          </a:ln>
        </p:spPr>
      </p:pic>
      <p:pic>
        <p:nvPicPr>
          <p:cNvPr id="644" name="817 Imagen 5" descr=""/>
          <p:cNvPicPr/>
          <p:nvPr/>
        </p:nvPicPr>
        <p:blipFill>
          <a:blip r:embed="rId3"/>
          <a:stretch/>
        </p:blipFill>
        <p:spPr>
          <a:xfrm>
            <a:off x="6891840" y="1429560"/>
            <a:ext cx="635040" cy="519120"/>
          </a:xfrm>
          <a:prstGeom prst="rect">
            <a:avLst/>
          </a:prstGeom>
          <a:ln w="0">
            <a:noFill/>
          </a:ln>
        </p:spPr>
      </p:pic>
      <p:pic>
        <p:nvPicPr>
          <p:cNvPr id="645" name="1074 Imagen 2" descr=""/>
          <p:cNvPicPr/>
          <p:nvPr/>
        </p:nvPicPr>
        <p:blipFill>
          <a:blip r:embed="rId4"/>
          <a:stretch/>
        </p:blipFill>
        <p:spPr>
          <a:xfrm>
            <a:off x="4603680" y="1500840"/>
            <a:ext cx="605160" cy="226440"/>
          </a:xfrm>
          <a:prstGeom prst="rect">
            <a:avLst/>
          </a:prstGeom>
          <a:ln w="0">
            <a:noFill/>
          </a:ln>
        </p:spPr>
      </p:pic>
      <p:sp>
        <p:nvSpPr>
          <p:cNvPr id="646" name="1079 Rectángulo 2"/>
          <p:cNvSpPr/>
          <p:nvPr/>
        </p:nvSpPr>
        <p:spPr>
          <a:xfrm>
            <a:off x="2959920" y="1661400"/>
            <a:ext cx="167940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b0f0"/>
                </a:solidFill>
                <a:latin typeface="Calibri"/>
                <a:ea typeface="Microsoft YaHei"/>
              </a:rPr>
              <a:t>Recomendaciones para Proyectos de IA fiable</a:t>
            </a: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 Secretaría de Innovación Pública Jun 23</a:t>
            </a:r>
            <a:endParaRPr b="0" lang="es-AR" sz="1000" spc="-1" strike="noStrike">
              <a:latin typeface="Arial"/>
            </a:endParaRPr>
          </a:p>
        </p:txBody>
      </p:sp>
      <p:pic>
        <p:nvPicPr>
          <p:cNvPr id="647" name="1080 Imagen 2" descr=""/>
          <p:cNvPicPr/>
          <p:nvPr/>
        </p:nvPicPr>
        <p:blipFill>
          <a:blip r:embed="rId5"/>
          <a:stretch/>
        </p:blipFill>
        <p:spPr>
          <a:xfrm>
            <a:off x="3501720" y="1518480"/>
            <a:ext cx="716400" cy="211680"/>
          </a:xfrm>
          <a:prstGeom prst="rect">
            <a:avLst/>
          </a:prstGeom>
          <a:ln w="0">
            <a:noFill/>
          </a:ln>
        </p:spPr>
      </p:pic>
      <p:sp>
        <p:nvSpPr>
          <p:cNvPr id="648" name="790 Rectángulo 21"/>
          <p:cNvSpPr/>
          <p:nvPr/>
        </p:nvSpPr>
        <p:spPr>
          <a:xfrm>
            <a:off x="1441080" y="1140840"/>
            <a:ext cx="16135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ES" sz="1200" spc="-1" strike="noStrike">
                <a:solidFill>
                  <a:srgbClr val="1562e7"/>
                </a:solidFill>
                <a:latin typeface="Calibri"/>
                <a:ea typeface="DejaVu Sans"/>
              </a:rPr>
              <a:t>Congreso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49" name="790 Rectángulo 22"/>
          <p:cNvSpPr/>
          <p:nvPr/>
        </p:nvSpPr>
        <p:spPr>
          <a:xfrm>
            <a:off x="3633480" y="1140840"/>
            <a:ext cx="16135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ES" sz="1200" spc="-1" strike="noStrike">
                <a:solidFill>
                  <a:srgbClr val="1562e7"/>
                </a:solidFill>
                <a:latin typeface="Calibri"/>
                <a:ea typeface="DejaVu Sans"/>
              </a:rPr>
              <a:t>Ejecutivo Nacional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50" name="790 Rectángulo 23"/>
          <p:cNvSpPr/>
          <p:nvPr/>
        </p:nvSpPr>
        <p:spPr>
          <a:xfrm>
            <a:off x="6987240" y="1143720"/>
            <a:ext cx="1613520" cy="277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t">
            <a:noAutofit/>
          </a:bodyPr>
          <a:p>
            <a:pPr>
              <a:lnSpc>
                <a:spcPct val="115000"/>
              </a:lnSpc>
              <a:buNone/>
              <a:tabLst>
                <a:tab algn="l" pos="408240"/>
              </a:tabLst>
            </a:pPr>
            <a:r>
              <a:rPr b="1" lang="es-ES" sz="1200" spc="-1" strike="noStrike">
                <a:solidFill>
                  <a:srgbClr val="1562e7"/>
                </a:solidFill>
                <a:latin typeface="Calibri"/>
                <a:ea typeface="DejaVu Sans"/>
              </a:rPr>
              <a:t>Justicia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51" name="1084 Rectángulo 2"/>
          <p:cNvSpPr/>
          <p:nvPr/>
        </p:nvSpPr>
        <p:spPr>
          <a:xfrm>
            <a:off x="6534720" y="1932480"/>
            <a:ext cx="2137680" cy="693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b0f0"/>
                </a:solidFill>
                <a:latin typeface="Calibri"/>
                <a:ea typeface="Microsoft YaHei"/>
              </a:rPr>
              <a:t>Ministerio de Justicia: 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00b0f0"/>
                </a:solidFill>
                <a:latin typeface="Calibri"/>
                <a:ea typeface="Microsoft YaHei"/>
              </a:rPr>
              <a:t>Programa Nacional de IA en la Justicia:</a:t>
            </a: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 </a:t>
            </a: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Modernizar y optimizar procesos judiciales y procedimientos administrativos, del </a:t>
            </a:r>
            <a:r>
              <a:rPr b="1" lang="es-AR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Min Justicia y Poder Judicial Nacional</a:t>
            </a: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Microsoft YaHei"/>
              </a:rPr>
              <a:t>, mediante nuevas tecnologías e IA. Abr 2024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652" name="1085 Rectángulo 2"/>
          <p:cNvSpPr/>
          <p:nvPr/>
        </p:nvSpPr>
        <p:spPr>
          <a:xfrm>
            <a:off x="1857240" y="4715640"/>
            <a:ext cx="5283360" cy="282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800" spc="-1" strike="noStrike" u="sng">
                <a:solidFill>
                  <a:srgbClr val="0000ee"/>
                </a:solidFill>
                <a:uFillTx/>
                <a:latin typeface="Calibri"/>
                <a:ea typeface="Microsoft YaHei"/>
                <a:hlinkClick r:id="rId6"/>
              </a:rPr>
              <a:t>https://</a:t>
            </a:r>
            <a:r>
              <a:rPr b="0" lang="es-AR" sz="800" spc="-1" strike="noStrike" u="sng">
                <a:solidFill>
                  <a:srgbClr val="0000ee"/>
                </a:solidFill>
                <a:uFillTx/>
                <a:latin typeface="Calibri"/>
                <a:ea typeface="Microsoft YaHei"/>
                <a:hlinkClick r:id="rId7"/>
              </a:rPr>
              <a:t>www4.hcdn.gob.ar/dependencias/dsecretaria/Periodo2024/PDF2024/TP2024/0805-D-2024.pdf</a:t>
            </a:r>
            <a:endParaRPr b="0" lang="es-A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800" spc="-1" strike="noStrike" u="sng">
                <a:solidFill>
                  <a:srgbClr val="0000ee"/>
                </a:solidFill>
                <a:uFillTx/>
                <a:latin typeface="Calibri"/>
                <a:ea typeface="Microsoft YaHei"/>
                <a:hlinkClick r:id="rId8"/>
              </a:rPr>
              <a:t>https://www.argentina.gob.ar/sites/default/files/2023/06/recomendaciones_para_una_inteligencia_artificial_fiable.pdf</a:t>
            </a:r>
            <a:endParaRPr b="0" lang="es-A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8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800" spc="-1" strike="noStrike">
              <a:latin typeface="Arial"/>
            </a:endParaRPr>
          </a:p>
        </p:txBody>
      </p:sp>
      <p:pic>
        <p:nvPicPr>
          <p:cNvPr id="653" name="1086 Imagen 2" descr=""/>
          <p:cNvPicPr/>
          <p:nvPr/>
        </p:nvPicPr>
        <p:blipFill>
          <a:blip r:embed="rId9"/>
          <a:stretch/>
        </p:blipFill>
        <p:spPr>
          <a:xfrm>
            <a:off x="1261080" y="1332000"/>
            <a:ext cx="821520" cy="624240"/>
          </a:xfrm>
          <a:prstGeom prst="rect">
            <a:avLst/>
          </a:prstGeom>
          <a:ln w="0">
            <a:noFill/>
          </a:ln>
        </p:spPr>
      </p:pic>
      <p:pic>
        <p:nvPicPr>
          <p:cNvPr id="654" name="Picture 26" descr=""/>
          <p:cNvPicPr/>
          <p:nvPr/>
        </p:nvPicPr>
        <p:blipFill>
          <a:blip r:embed="rId10"/>
          <a:stretch/>
        </p:blipFill>
        <p:spPr>
          <a:xfrm>
            <a:off x="3031200" y="3375720"/>
            <a:ext cx="964800" cy="899640"/>
          </a:xfrm>
          <a:prstGeom prst="rect">
            <a:avLst/>
          </a:prstGeom>
          <a:ln w="9525">
            <a:noFill/>
          </a:ln>
        </p:spPr>
      </p:pic>
      <p:pic>
        <p:nvPicPr>
          <p:cNvPr id="655" name="Picture 35" descr=""/>
          <p:cNvPicPr/>
          <p:nvPr/>
        </p:nvPicPr>
        <p:blipFill>
          <a:blip r:embed="rId11"/>
          <a:stretch/>
        </p:blipFill>
        <p:spPr>
          <a:xfrm>
            <a:off x="4250520" y="3375720"/>
            <a:ext cx="1760760" cy="941400"/>
          </a:xfrm>
          <a:prstGeom prst="rect">
            <a:avLst/>
          </a:prstGeom>
          <a:ln w="9525">
            <a:noFill/>
          </a:ln>
        </p:spPr>
      </p:pic>
      <p:pic>
        <p:nvPicPr>
          <p:cNvPr id="656" name="Picture 36" descr=""/>
          <p:cNvPicPr/>
          <p:nvPr/>
        </p:nvPicPr>
        <p:blipFill>
          <a:blip r:embed="rId12"/>
          <a:stretch/>
        </p:blipFill>
        <p:spPr>
          <a:xfrm>
            <a:off x="6614280" y="3358440"/>
            <a:ext cx="1486800" cy="931680"/>
          </a:xfrm>
          <a:prstGeom prst="rect">
            <a:avLst/>
          </a:prstGeom>
          <a:ln w="9525">
            <a:noFill/>
          </a:ln>
        </p:spPr>
      </p:pic>
      <p:pic>
        <p:nvPicPr>
          <p:cNvPr id="657" name="Picture 2" descr=""/>
          <p:cNvPicPr/>
          <p:nvPr/>
        </p:nvPicPr>
        <p:blipFill>
          <a:blip r:embed="rId13"/>
          <a:stretch/>
        </p:blipFill>
        <p:spPr>
          <a:xfrm>
            <a:off x="316800" y="1929600"/>
            <a:ext cx="2607840" cy="10900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583 Rectángulo"/>
          <p:cNvSpPr/>
          <p:nvPr/>
        </p:nvSpPr>
        <p:spPr>
          <a:xfrm>
            <a:off x="1440000" y="720000"/>
            <a:ext cx="118080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800" spc="-1" strike="noStrike">
                <a:solidFill>
                  <a:srgbClr val="8c8672"/>
                </a:solidFill>
                <a:latin typeface="Calibri"/>
                <a:ea typeface="Calibri"/>
              </a:rPr>
              <a:t>Beneficios 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59" name="581 Rectángulo 2"/>
          <p:cNvSpPr/>
          <p:nvPr/>
        </p:nvSpPr>
        <p:spPr>
          <a:xfrm>
            <a:off x="995040" y="2294280"/>
            <a:ext cx="3036600" cy="1913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Calibri"/>
              </a:rPr>
              <a:t>Aumento de la eficiencia, de la productividad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Calibri"/>
              </a:rPr>
              <a:t>Ahorro de costos, 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Calibri"/>
              </a:rPr>
              <a:t>Mejora de la toma de decisiones 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Calibri"/>
              </a:rPr>
              <a:t>Mejora de la experiencia de procesos de una organización.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600" spc="-1" strike="noStrike">
                <a:solidFill>
                  <a:srgbClr val="000000"/>
                </a:solidFill>
                <a:latin typeface="Calibri"/>
                <a:ea typeface="Calibri"/>
              </a:rPr>
              <a:t>Orientación hacia el futuro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660" name="584 Imagen 1" descr=""/>
          <p:cNvPicPr/>
          <p:nvPr/>
        </p:nvPicPr>
        <p:blipFill>
          <a:blip r:embed="rId1"/>
          <a:stretch/>
        </p:blipFill>
        <p:spPr>
          <a:xfrm>
            <a:off x="3600000" y="910080"/>
            <a:ext cx="1139040" cy="1126800"/>
          </a:xfrm>
          <a:prstGeom prst="rect">
            <a:avLst/>
          </a:prstGeom>
          <a:ln w="0">
            <a:noFill/>
          </a:ln>
        </p:spPr>
      </p:pic>
      <p:sp>
        <p:nvSpPr>
          <p:cNvPr id="661" name="581 Rectángulo 3"/>
          <p:cNvSpPr/>
          <p:nvPr/>
        </p:nvSpPr>
        <p:spPr>
          <a:xfrm>
            <a:off x="4571280" y="2289240"/>
            <a:ext cx="4356360" cy="1669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Nuevas formaciones y puestos de trabajo.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Creación de nuevos productos y servicios.</a:t>
            </a:r>
            <a:endParaRPr b="0" lang="es-AR" sz="16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Mejor comprensión de nuestro cerebro y mente.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Ante problemas inesperados o circunstancias inusuales, se pondera </a:t>
            </a:r>
            <a:r>
              <a:rPr b="1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la inteligencia humana</a:t>
            </a: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.</a:t>
            </a:r>
            <a:endParaRPr b="0" lang="es-AR" sz="1600" spc="-1" strike="noStrike">
              <a:latin typeface="Arial"/>
            </a:endParaRPr>
          </a:p>
        </p:txBody>
      </p:sp>
      <p:pic>
        <p:nvPicPr>
          <p:cNvPr id="662" name="Picture 6" descr=""/>
          <p:cNvPicPr/>
          <p:nvPr/>
        </p:nvPicPr>
        <p:blipFill>
          <a:blip r:embed="rId2"/>
          <a:stretch/>
        </p:blipFill>
        <p:spPr>
          <a:xfrm>
            <a:off x="428760" y="3209400"/>
            <a:ext cx="470880" cy="492840"/>
          </a:xfrm>
          <a:prstGeom prst="rect">
            <a:avLst/>
          </a:prstGeom>
          <a:ln w="9525">
            <a:noFill/>
          </a:ln>
        </p:spPr>
      </p:pic>
      <p:pic>
        <p:nvPicPr>
          <p:cNvPr id="663" name="Picture 15" descr=""/>
          <p:cNvPicPr/>
          <p:nvPr/>
        </p:nvPicPr>
        <p:blipFill>
          <a:blip r:embed="rId3"/>
          <a:stretch/>
        </p:blipFill>
        <p:spPr>
          <a:xfrm>
            <a:off x="357120" y="2390760"/>
            <a:ext cx="624960" cy="524880"/>
          </a:xfrm>
          <a:prstGeom prst="rect">
            <a:avLst/>
          </a:prstGeom>
          <a:ln w="9525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585 Rectángulo"/>
          <p:cNvSpPr/>
          <p:nvPr/>
        </p:nvSpPr>
        <p:spPr>
          <a:xfrm>
            <a:off x="3024000" y="1254600"/>
            <a:ext cx="5435640" cy="21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Calibri"/>
              </a:rPr>
              <a:t>Mal uso, implementaciones no transparentes.</a:t>
            </a:r>
            <a:endParaRPr b="0" lang="es-A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Calibri"/>
              </a:rPr>
              <a:t>Riesgos de sesgos, seguridad y problemas relacionados con la protección de datos, </a:t>
            </a:r>
            <a:endParaRPr b="0" lang="es-A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Calibri"/>
              </a:rPr>
              <a:t>Necesidad de conocimientos y formación adicionales </a:t>
            </a:r>
            <a:endParaRPr b="0" lang="es-A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Calibri"/>
              </a:rPr>
              <a:t>Cuestiones éticas y morales</a:t>
            </a:r>
            <a:endParaRPr b="0" lang="es-A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Procesos obsoletos</a:t>
            </a:r>
            <a:endParaRPr b="0" lang="es-A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Personal no formado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65" name="587 Rectángulo"/>
          <p:cNvSpPr/>
          <p:nvPr/>
        </p:nvSpPr>
        <p:spPr>
          <a:xfrm>
            <a:off x="1500120" y="712440"/>
            <a:ext cx="128916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800" spc="-1" strike="noStrike">
                <a:solidFill>
                  <a:srgbClr val="8c8672"/>
                </a:solidFill>
                <a:latin typeface="Calibri"/>
                <a:ea typeface="Calibri"/>
              </a:rPr>
              <a:t>Desventajas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666" name="588 Imagen" descr=""/>
          <p:cNvPicPr/>
          <p:nvPr/>
        </p:nvPicPr>
        <p:blipFill>
          <a:blip r:embed="rId1"/>
          <a:stretch/>
        </p:blipFill>
        <p:spPr>
          <a:xfrm>
            <a:off x="1105920" y="1440000"/>
            <a:ext cx="1773720" cy="1488240"/>
          </a:xfrm>
          <a:prstGeom prst="rect">
            <a:avLst/>
          </a:prstGeom>
          <a:ln w="0">
            <a:noFill/>
          </a:ln>
        </p:spPr>
      </p:pic>
      <p:sp>
        <p:nvSpPr>
          <p:cNvPr id="667" name="581 Rectángulo 4"/>
          <p:cNvSpPr/>
          <p:nvPr/>
        </p:nvSpPr>
        <p:spPr>
          <a:xfrm>
            <a:off x="1872000" y="3636000"/>
            <a:ext cx="6057360" cy="1112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68760" rIns="68760" tIns="34200" bIns="34200" anchor="t">
            <a:spAutoFit/>
          </a:bodyPr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600" spc="-1" strike="noStrike">
                <a:solidFill>
                  <a:srgbClr val="000000"/>
                </a:solidFill>
                <a:latin typeface="Calibri"/>
                <a:ea typeface="Calibri"/>
              </a:rPr>
              <a:t>¿Automatización vs. Complementariedad?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Calibri"/>
              </a:rPr>
              <a:t>La IA colabora y permite hacer cosas que el Ser humano antes no podía, facilita tareas y reduce tiempos. (complementariedad)</a:t>
            </a:r>
            <a:endParaRPr b="0" lang="es-AR" sz="16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Wingdings" charset="2"/>
              <a:buChar char="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Calibri"/>
              </a:rPr>
              <a:t>La automatización sugiere sustituir al ser humano.</a:t>
            </a:r>
            <a:endParaRPr b="0" lang="es-AR" sz="1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" name="21 Rectángulo 3"/>
          <p:cNvSpPr/>
          <p:nvPr/>
        </p:nvSpPr>
        <p:spPr>
          <a:xfrm>
            <a:off x="1173240" y="643680"/>
            <a:ext cx="2182320" cy="363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 algn="ctr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800" spc="-1" strike="noStrike">
                <a:solidFill>
                  <a:srgbClr val="8c8672"/>
                </a:solidFill>
                <a:latin typeface="Calibri"/>
                <a:ea typeface="Calibri"/>
              </a:rPr>
              <a:t>CHATGPT de OPEN AI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669" name="656 Imagen 2" descr=""/>
          <p:cNvPicPr/>
          <p:nvPr/>
        </p:nvPicPr>
        <p:blipFill>
          <a:blip r:embed="rId1"/>
          <a:stretch/>
        </p:blipFill>
        <p:spPr>
          <a:xfrm>
            <a:off x="673200" y="572400"/>
            <a:ext cx="584640" cy="567000"/>
          </a:xfrm>
          <a:prstGeom prst="rect">
            <a:avLst/>
          </a:prstGeom>
          <a:ln w="0">
            <a:noFill/>
          </a:ln>
        </p:spPr>
      </p:pic>
      <p:sp>
        <p:nvSpPr>
          <p:cNvPr id="670" name="31 Rectángulo 2"/>
          <p:cNvSpPr/>
          <p:nvPr/>
        </p:nvSpPr>
        <p:spPr>
          <a:xfrm>
            <a:off x="3519000" y="1260000"/>
            <a:ext cx="2240280" cy="1583640"/>
          </a:xfrm>
          <a:prstGeom prst="rect">
            <a:avLst/>
          </a:prstGeom>
          <a:noFill/>
          <a:ln w="10800">
            <a:solidFill>
              <a:srgbClr val="81d4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rIns="82800" tIns="37800" bIns="378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1200" spc="-1" strike="noStrike">
                <a:solidFill>
                  <a:srgbClr val="719a85"/>
                </a:solidFill>
                <a:latin typeface="Calibri"/>
                <a:ea typeface="Calibri"/>
              </a:rPr>
              <a:t>¿Qué es un Prompt?</a:t>
            </a:r>
            <a:endParaRPr b="0" lang="es-AR" sz="12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1" lang="es-AR" sz="1000" spc="-1" strike="noStrike">
                <a:solidFill>
                  <a:srgbClr val="719a85"/>
                </a:solidFill>
                <a:latin typeface="Calibri"/>
                <a:ea typeface="Calibri"/>
              </a:rPr>
              <a:t> 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15000"/>
              </a:lnSpc>
              <a:buNone/>
            </a:pP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Calibri"/>
              </a:rPr>
              <a:t>Es la entrada o la instrucción que se le da al modelo CHATGPT para generar una respuesta. Ej: orden, pregunta, etc.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endParaRPr b="0" lang="es-AR" sz="12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PROMTS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 = órdenes= acciones =</a:t>
            </a:r>
            <a:r>
              <a:rPr b="1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verbos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 e indicar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71" name="32 Rectángulo 2"/>
          <p:cNvSpPr/>
          <p:nvPr/>
        </p:nvSpPr>
        <p:spPr>
          <a:xfrm>
            <a:off x="6715080" y="2858400"/>
            <a:ext cx="1519920" cy="1119600"/>
          </a:xfrm>
          <a:prstGeom prst="rect">
            <a:avLst/>
          </a:prstGeom>
          <a:noFill/>
          <a:ln w="10800">
            <a:solidFill>
              <a:srgbClr val="ac5ae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rIns="82800" tIns="37800" bIns="37800" anchor="t">
            <a:noAutofit/>
          </a:bodyPr>
          <a:p>
            <a:pPr algn="just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000" spc="-1" strike="noStrike">
                <a:solidFill>
                  <a:srgbClr val="ac5ae4"/>
                </a:solidFill>
                <a:latin typeface="Calibri"/>
                <a:ea typeface="Calibri"/>
              </a:rPr>
              <a:t>Detallar</a:t>
            </a:r>
            <a:r>
              <a:rPr b="1" lang="es-AR" sz="1000" spc="-1" strike="noStrike">
                <a:solidFill>
                  <a:srgbClr val="32946a"/>
                </a:solidFill>
                <a:latin typeface="Calibri"/>
                <a:ea typeface="Calibri"/>
              </a:rPr>
              <a:t> </a:t>
            </a: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Calibri"/>
              </a:rPr>
              <a:t>condiciones de: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000" spc="-1" strike="noStrike">
                <a:solidFill>
                  <a:srgbClr val="ac5ae4"/>
                </a:solidFill>
                <a:latin typeface="Calibri"/>
                <a:ea typeface="Calibri"/>
              </a:rPr>
              <a:t>Cantidad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000" spc="-1" strike="noStrike">
                <a:solidFill>
                  <a:srgbClr val="ac5ae4"/>
                </a:solidFill>
                <a:latin typeface="Calibri"/>
                <a:ea typeface="Calibri"/>
              </a:rPr>
              <a:t>Tiempo</a:t>
            </a: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000" spc="-1" strike="noStrike">
                <a:solidFill>
                  <a:srgbClr val="ac5ae4"/>
                </a:solidFill>
                <a:latin typeface="Calibri"/>
                <a:ea typeface="Calibri"/>
              </a:rPr>
              <a:t>Modo</a:t>
            </a: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endParaRPr b="0" lang="es-AR" sz="10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000" spc="-1" strike="noStrike">
                <a:solidFill>
                  <a:srgbClr val="ac5ae4"/>
                </a:solidFill>
                <a:latin typeface="Calibri"/>
                <a:ea typeface="Calibri"/>
              </a:rPr>
              <a:t>Incluír o evitar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672" name="33 Rectángulo 2"/>
          <p:cNvSpPr/>
          <p:nvPr/>
        </p:nvSpPr>
        <p:spPr>
          <a:xfrm>
            <a:off x="1000080" y="1357920"/>
            <a:ext cx="2013120" cy="997200"/>
          </a:xfrm>
          <a:prstGeom prst="rect">
            <a:avLst/>
          </a:prstGeom>
          <a:solidFill>
            <a:schemeClr val="accent1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115000"/>
              </a:lnSpc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Modelo de lenguaje</a:t>
            </a: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 que se entrena para entender y generar texto en lenguaje natural (PLN),</a:t>
            </a: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Calibri"/>
              </a:rPr>
              <a:t> supervisado y desarrollado por Open AI.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673" name="34 Rectángulo 2"/>
          <p:cNvSpPr/>
          <p:nvPr/>
        </p:nvSpPr>
        <p:spPr>
          <a:xfrm>
            <a:off x="6264000" y="1152000"/>
            <a:ext cx="2517120" cy="1437120"/>
          </a:xfrm>
          <a:prstGeom prst="rect">
            <a:avLst/>
          </a:prstGeom>
          <a:solidFill>
            <a:schemeClr val="accent4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 algn="just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32946a"/>
                </a:solidFill>
                <a:latin typeface="Calibri"/>
                <a:ea typeface="Calibri"/>
              </a:rPr>
              <a:t>¿Cómo hacerlo?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32946a"/>
                </a:solidFill>
                <a:latin typeface="Calibri"/>
                <a:ea typeface="Calibri"/>
              </a:rPr>
              <a:t>Estructura de Comandos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32946a"/>
                </a:solidFill>
                <a:latin typeface="Calibri"/>
                <a:ea typeface="Calibri"/>
              </a:rPr>
              <a:t>RTF: 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Rol, Tarea, Formato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32946a"/>
                </a:solidFill>
                <a:latin typeface="Calibri"/>
                <a:ea typeface="Calibri"/>
              </a:rPr>
              <a:t>CTF: 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Contexto, Tarea, Formato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32946a"/>
                </a:solidFill>
                <a:latin typeface="Calibri"/>
                <a:ea typeface="Calibri"/>
              </a:rPr>
              <a:t>CRTT: 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Contexto, Rol, Tarea, Tono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32946a"/>
                </a:solidFill>
                <a:latin typeface="Calibri"/>
                <a:ea typeface="Calibri"/>
              </a:rPr>
              <a:t>ERTF: </a:t>
            </a:r>
            <a:r>
              <a:rPr b="0" lang="es-AR" sz="1200" spc="-1" strike="noStrike">
                <a:solidFill>
                  <a:srgbClr val="000000"/>
                </a:solidFill>
                <a:latin typeface="Calibri"/>
                <a:ea typeface="Calibri"/>
              </a:rPr>
              <a:t>Ejemplo, Rol, Tarea, Formato</a:t>
            </a:r>
            <a:endParaRPr b="0" lang="es-AR" sz="1200" spc="-1" strike="noStrike">
              <a:latin typeface="Arial"/>
            </a:endParaRPr>
          </a:p>
          <a:p>
            <a:pPr algn="just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200" spc="-1" strike="noStrike">
              <a:latin typeface="Arial"/>
            </a:endParaRPr>
          </a:p>
        </p:txBody>
      </p:sp>
      <p:sp>
        <p:nvSpPr>
          <p:cNvPr id="674" name="36 Rectángulo 2"/>
          <p:cNvSpPr/>
          <p:nvPr/>
        </p:nvSpPr>
        <p:spPr>
          <a:xfrm>
            <a:off x="3830400" y="3060000"/>
            <a:ext cx="1568880" cy="808200"/>
          </a:xfrm>
          <a:prstGeom prst="rect">
            <a:avLst/>
          </a:prstGeom>
          <a:noFill/>
          <a:ln w="108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82800" rIns="82800" tIns="37800" bIns="37800" anchor="t">
            <a:noAutofit/>
          </a:bodyPr>
          <a:p>
            <a:pPr algn="ctr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00b0f0"/>
                </a:solidFill>
                <a:latin typeface="Calibri"/>
                <a:ea typeface="Calibri"/>
              </a:rPr>
              <a:t>Formas:</a:t>
            </a:r>
            <a:endParaRPr b="0" lang="es-AR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00b0f0"/>
                </a:solidFill>
                <a:latin typeface="Calibri"/>
                <a:ea typeface="Calibri"/>
              </a:rPr>
              <a:t>Megaprompt</a:t>
            </a:r>
            <a:endParaRPr b="0" lang="es-AR" sz="1200" spc="-1" strike="noStrike">
              <a:latin typeface="Arial"/>
            </a:endParaRPr>
          </a:p>
          <a:p>
            <a:pPr algn="ctr">
              <a:lnSpc>
                <a:spcPct val="90000"/>
              </a:lnSpc>
              <a:spcBef>
                <a:spcPts val="374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AR" sz="1200" spc="-1" strike="noStrike">
                <a:solidFill>
                  <a:srgbClr val="00b0f0"/>
                </a:solidFill>
                <a:latin typeface="Calibri"/>
                <a:ea typeface="Calibri"/>
              </a:rPr>
              <a:t>Cadena de Prompts</a:t>
            </a:r>
            <a:endParaRPr b="0" lang="es-AR" sz="1200" spc="-1" strike="noStrike">
              <a:latin typeface="Arial"/>
            </a:endParaRPr>
          </a:p>
        </p:txBody>
      </p:sp>
      <p:sp>
        <p:nvSpPr>
          <p:cNvPr id="675" name="35 Rectángulo 7"/>
          <p:cNvSpPr/>
          <p:nvPr/>
        </p:nvSpPr>
        <p:spPr>
          <a:xfrm>
            <a:off x="3564000" y="4176000"/>
            <a:ext cx="2884320" cy="783000"/>
          </a:xfrm>
          <a:prstGeom prst="rect">
            <a:avLst/>
          </a:prstGeom>
          <a:solidFill>
            <a:srgbClr val="ffff6d">
              <a:alpha val="14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5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Desafíos y limitaciones: 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5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Generación de respuestas inapropiadas o no éticas.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5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Dependencia de los datos de entrenamiento.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51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Necesidad de supervisión humana.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676" name="35 Rectángulo 2"/>
          <p:cNvSpPr/>
          <p:nvPr/>
        </p:nvSpPr>
        <p:spPr>
          <a:xfrm>
            <a:off x="518040" y="2700000"/>
            <a:ext cx="2568240" cy="1262880"/>
          </a:xfrm>
          <a:prstGeom prst="rect">
            <a:avLst/>
          </a:prstGeom>
          <a:solidFill>
            <a:schemeClr val="accent2">
              <a:lumMod val="60000"/>
              <a:lumOff val="40000"/>
              <a:alpha val="1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15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Calibri"/>
              </a:rPr>
              <a:t>El mejor rendimiento del modelo depende de la calidad y claridad del PROMT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1000" spc="-1" strike="noStrike">
                <a:solidFill>
                  <a:srgbClr val="719a85"/>
                </a:solidFill>
                <a:latin typeface="Calibri"/>
                <a:ea typeface="Calibri"/>
              </a:rPr>
              <a:t>#1 </a:t>
            </a:r>
            <a:r>
              <a:rPr b="1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Identifica</a:t>
            </a: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 el tema.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1000" spc="-1" strike="noStrike">
                <a:solidFill>
                  <a:srgbClr val="719a85"/>
                </a:solidFill>
                <a:latin typeface="Calibri"/>
                <a:ea typeface="Calibri"/>
              </a:rPr>
              <a:t>#2</a:t>
            </a: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Piensa</a:t>
            </a: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 el resultado: informe, tabla, archivo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1000" spc="-1" strike="noStrike">
                <a:solidFill>
                  <a:srgbClr val="719a85"/>
                </a:solidFill>
                <a:latin typeface="Calibri"/>
                <a:ea typeface="Calibri"/>
              </a:rPr>
              <a:t>#3</a:t>
            </a: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Escribe</a:t>
            </a: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 el </a:t>
            </a:r>
            <a:r>
              <a:rPr b="1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PROMPT con detalle</a:t>
            </a:r>
            <a:r>
              <a:rPr b="0" lang="es-AR" sz="1000" spc="-1" strike="noStrike">
                <a:solidFill>
                  <a:srgbClr val="000000"/>
                </a:solidFill>
                <a:latin typeface="Calibri"/>
                <a:ea typeface="Calibri"/>
              </a:rPr>
              <a:t>.</a:t>
            </a:r>
            <a:endParaRPr b="0" lang="es-AR" sz="1000" spc="-1" strike="noStrike">
              <a:latin typeface="Arial"/>
            </a:endParaRPr>
          </a:p>
          <a:p>
            <a:pPr>
              <a:lnSpc>
                <a:spcPct val="115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0" lang="es-ES" sz="1000" spc="-1" strike="noStrike">
                <a:solidFill>
                  <a:srgbClr val="719a85"/>
                </a:solidFill>
                <a:latin typeface="Calibri"/>
                <a:ea typeface="Calibri"/>
              </a:rPr>
              <a:t>#4</a:t>
            </a:r>
            <a:r>
              <a:rPr b="0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1" lang="es-ES" sz="1000" spc="-1" strike="noStrike">
                <a:solidFill>
                  <a:srgbClr val="000000"/>
                </a:solidFill>
                <a:latin typeface="Calibri"/>
                <a:ea typeface="Calibri"/>
              </a:rPr>
              <a:t>Interactúa</a:t>
            </a:r>
            <a:endParaRPr b="0" lang="es-AR" sz="1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732 Rectángulo"/>
          <p:cNvSpPr/>
          <p:nvPr/>
        </p:nvSpPr>
        <p:spPr>
          <a:xfrm>
            <a:off x="2520000" y="926640"/>
            <a:ext cx="3069000" cy="1051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es-ES" sz="1800" spc="-1" strike="noStrike">
                <a:solidFill>
                  <a:srgbClr val="ac5ae4"/>
                </a:solidFill>
                <a:latin typeface="Calibri"/>
                <a:ea typeface="Calibri"/>
              </a:rPr>
              <a:t>APRENDER 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es-AR" sz="1800" spc="-1" strike="noStrike">
                <a:solidFill>
                  <a:srgbClr val="ac5ae4"/>
                </a:solidFill>
                <a:latin typeface="Calibri"/>
                <a:ea typeface="DejaVu Sans"/>
              </a:rPr>
              <a:t>ADAPTARSE AL ENTORNO</a:t>
            </a: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i="1" lang="es-AR" sz="1800" spc="-1" strike="noStrike">
                <a:solidFill>
                  <a:srgbClr val="ac5ae4"/>
                </a:solidFill>
                <a:latin typeface="Calibri"/>
                <a:ea typeface="DejaVu Sans"/>
              </a:rPr>
              <a:t>EVOLUCIONAR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678" name="728 Rectángulo 1"/>
          <p:cNvSpPr/>
          <p:nvPr/>
        </p:nvSpPr>
        <p:spPr>
          <a:xfrm>
            <a:off x="1260000" y="2124000"/>
            <a:ext cx="6838560" cy="1923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663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2000" spc="-1" strike="noStrike">
                <a:solidFill>
                  <a:srgbClr val="e36406"/>
                </a:solidFill>
                <a:latin typeface="Calibri"/>
                <a:ea typeface="Calibri"/>
              </a:rPr>
              <a:t># La IA genera emociones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63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2000" spc="-1" strike="noStrike">
                <a:solidFill>
                  <a:srgbClr val="e36406"/>
                </a:solidFill>
                <a:latin typeface="Calibri"/>
                <a:ea typeface="Calibri"/>
              </a:rPr>
              <a:t># ¿Cómo gestionar?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63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Formación continua y desarrollar habilidades blandas. 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663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Pensamiento crítico, Gestión Emocional, Comunicación, Trabajo en Equipo interdisciplinario, Creatividad, Proactividad</a:t>
            </a:r>
            <a:endParaRPr b="0" lang="es-A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" name="475 Circular 2"/>
          <p:cNvSpPr/>
          <p:nvPr/>
        </p:nvSpPr>
        <p:spPr>
          <a:xfrm>
            <a:off x="0" y="4321080"/>
            <a:ext cx="207000" cy="999000"/>
          </a:xfrm>
          <a:prstGeom prst="pie">
            <a:avLst>
              <a:gd name="adj1" fmla="val 0"/>
              <a:gd name="adj2" fmla="val 16200000"/>
            </a:avLst>
          </a:prstGeom>
          <a:noFill/>
          <a:ln w="9360">
            <a:solidFill>
              <a:srgbClr val="e2e2e2"/>
            </a:solidFill>
            <a:round/>
          </a:ln>
        </p:spPr>
        <p:style>
          <a:lnRef idx="0"/>
          <a:fillRef idx="0"/>
          <a:effectRef idx="0"/>
          <a:fontRef idx="minor"/>
        </p:style>
      </p:sp>
      <p:sp>
        <p:nvSpPr>
          <p:cNvPr id="680" name="478 Rectángulo redondeado 6"/>
          <p:cNvSpPr/>
          <p:nvPr/>
        </p:nvSpPr>
        <p:spPr>
          <a:xfrm>
            <a:off x="1121760" y="1128600"/>
            <a:ext cx="6832440" cy="705600"/>
          </a:xfrm>
          <a:prstGeom prst="roundRect">
            <a:avLst>
              <a:gd name="adj" fmla="val 16667"/>
            </a:avLst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2a6099"/>
                </a:solidFill>
                <a:latin typeface="Arial"/>
                <a:ea typeface="Calibri"/>
              </a:rPr>
              <a:t>INTELIGENCIA ARTIFICIAL CON INTELIGENCIA HUMANA</a:t>
            </a:r>
            <a:endParaRPr b="0" lang="es-A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2a6099"/>
                </a:solidFill>
                <a:latin typeface="Arial"/>
                <a:ea typeface="Calibri"/>
              </a:rPr>
              <a:t>CLAVES PARA EL ÉXITO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681" name="749 Rectángulo"/>
          <p:cNvSpPr/>
          <p:nvPr/>
        </p:nvSpPr>
        <p:spPr>
          <a:xfrm>
            <a:off x="900000" y="4860000"/>
            <a:ext cx="7378200" cy="52200"/>
          </a:xfrm>
          <a:prstGeom prst="rect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2" name="735 Rectángulo 3"/>
          <p:cNvSpPr/>
          <p:nvPr/>
        </p:nvSpPr>
        <p:spPr>
          <a:xfrm>
            <a:off x="2633400" y="2520000"/>
            <a:ext cx="4746600" cy="493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341280" indent="-341280" algn="just">
              <a:lnSpc>
                <a:spcPct val="90000"/>
              </a:lnSpc>
              <a:spcBef>
                <a:spcPts val="587"/>
              </a:spcBef>
              <a:spcAft>
                <a:spcPts val="139"/>
              </a:spcAft>
              <a:buNone/>
              <a:tabLst>
                <a:tab algn="l" pos="0"/>
              </a:tabLst>
            </a:pPr>
            <a:r>
              <a:rPr b="0" lang="es-AR" sz="3600" spc="-1" strike="noStrike">
                <a:solidFill>
                  <a:srgbClr val="666666"/>
                </a:solidFill>
                <a:latin typeface="Calibri"/>
                <a:ea typeface="DejaVu Sans"/>
              </a:rPr>
              <a:t>Seamos protagonistas</a:t>
            </a:r>
            <a:endParaRPr b="0" lang="es-AR" sz="36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3" name="475 Circular 1"/>
          <p:cNvSpPr/>
          <p:nvPr/>
        </p:nvSpPr>
        <p:spPr>
          <a:xfrm>
            <a:off x="0" y="4321080"/>
            <a:ext cx="207000" cy="999000"/>
          </a:xfrm>
          <a:prstGeom prst="pie">
            <a:avLst>
              <a:gd name="adj1" fmla="val 0"/>
              <a:gd name="adj2" fmla="val 16200000"/>
            </a:avLst>
          </a:prstGeom>
          <a:noFill/>
          <a:ln w="9360">
            <a:solidFill>
              <a:srgbClr val="e2e2e2"/>
            </a:solidFill>
            <a:round/>
          </a:ln>
        </p:spPr>
        <p:style>
          <a:lnRef idx="0"/>
          <a:fillRef idx="0"/>
          <a:effectRef idx="0"/>
          <a:fontRef idx="minor"/>
        </p:style>
      </p:sp>
      <p:pic>
        <p:nvPicPr>
          <p:cNvPr id="684" name="752 Imagen" descr=""/>
          <p:cNvPicPr/>
          <p:nvPr/>
        </p:nvPicPr>
        <p:blipFill>
          <a:blip r:embed="rId1"/>
          <a:stretch/>
        </p:blipFill>
        <p:spPr>
          <a:xfrm>
            <a:off x="2520000" y="2828520"/>
            <a:ext cx="3994560" cy="1670040"/>
          </a:xfrm>
          <a:prstGeom prst="rect">
            <a:avLst/>
          </a:prstGeom>
          <a:ln w="0">
            <a:noFill/>
          </a:ln>
        </p:spPr>
      </p:pic>
      <p:sp>
        <p:nvSpPr>
          <p:cNvPr id="685" name="478 Rectángulo redondeado 3"/>
          <p:cNvSpPr/>
          <p:nvPr/>
        </p:nvSpPr>
        <p:spPr>
          <a:xfrm>
            <a:off x="1121760" y="1128600"/>
            <a:ext cx="6832440" cy="705600"/>
          </a:xfrm>
          <a:prstGeom prst="roundRect">
            <a:avLst>
              <a:gd name="adj" fmla="val 16667"/>
            </a:avLst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2a6099"/>
                </a:solidFill>
                <a:latin typeface="Arial"/>
                <a:ea typeface="Calibri"/>
              </a:rPr>
              <a:t>INTELIGENCIA ARTIFICIAL CON INTELIGENCIA HUMANA</a:t>
            </a:r>
            <a:endParaRPr b="0" lang="es-AR" sz="14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1" lang="es-ES" sz="1400" spc="-1" strike="noStrike">
                <a:solidFill>
                  <a:srgbClr val="2a6099"/>
                </a:solidFill>
                <a:latin typeface="Arial"/>
                <a:ea typeface="Calibri"/>
              </a:rPr>
              <a:t>CLAVES PARA EL ÉXITO</a:t>
            </a:r>
            <a:endParaRPr b="0" lang="es-AR" sz="1400" spc="-1" strike="noStrike">
              <a:latin typeface="Arial"/>
            </a:endParaRPr>
          </a:p>
        </p:txBody>
      </p:sp>
      <p:sp>
        <p:nvSpPr>
          <p:cNvPr id="686" name="754 Rectángulo"/>
          <p:cNvSpPr/>
          <p:nvPr/>
        </p:nvSpPr>
        <p:spPr>
          <a:xfrm>
            <a:off x="900000" y="4860000"/>
            <a:ext cx="7378200" cy="52200"/>
          </a:xfrm>
          <a:prstGeom prst="rect">
            <a:avLst/>
          </a:prstGeom>
          <a:solidFill>
            <a:srgbClr val="2a6099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687" name="755 Rectángulo"/>
          <p:cNvSpPr/>
          <p:nvPr/>
        </p:nvSpPr>
        <p:spPr>
          <a:xfrm>
            <a:off x="4671720" y="4392000"/>
            <a:ext cx="1410480" cy="215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000" spc="-1" strike="noStrike">
                <a:solidFill>
                  <a:srgbClr val="666666"/>
                </a:solidFill>
                <a:latin typeface="Calibri"/>
                <a:ea typeface="DejaVu Sans"/>
              </a:rPr>
              <a:t>@bibianaferreyra.coach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688" name="756 Rectángulo"/>
          <p:cNvSpPr/>
          <p:nvPr/>
        </p:nvSpPr>
        <p:spPr>
          <a:xfrm>
            <a:off x="2772000" y="4402800"/>
            <a:ext cx="1438560" cy="34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000" spc="-1" strike="noStrike">
                <a:solidFill>
                  <a:srgbClr val="666666"/>
                </a:solidFill>
                <a:latin typeface="Calibri"/>
                <a:ea typeface="DejaVu Sans"/>
              </a:rPr>
              <a:t>@gabrielaramos.ingenio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689" name="735 Rectángulo 1"/>
          <p:cNvSpPr/>
          <p:nvPr/>
        </p:nvSpPr>
        <p:spPr>
          <a:xfrm>
            <a:off x="3742560" y="2093760"/>
            <a:ext cx="2255040" cy="24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marL="341280" indent="-341280" algn="just">
              <a:lnSpc>
                <a:spcPct val="90000"/>
              </a:lnSpc>
              <a:spcBef>
                <a:spcPts val="587"/>
              </a:spcBef>
              <a:spcAft>
                <a:spcPts val="139"/>
              </a:spcAft>
              <a:buNone/>
              <a:tabLst>
                <a:tab algn="l" pos="0"/>
              </a:tabLst>
            </a:pPr>
            <a:r>
              <a:rPr b="0" lang="es-AR" sz="1800" spc="-1" strike="noStrike">
                <a:solidFill>
                  <a:srgbClr val="666666"/>
                </a:solidFill>
                <a:latin typeface="Calibri"/>
                <a:ea typeface="DejaVu Sans"/>
              </a:rPr>
              <a:t>¡Muchas gracias!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690" name="1455 Imagen 1" descr=""/>
          <p:cNvPicPr/>
          <p:nvPr/>
        </p:nvPicPr>
        <p:blipFill>
          <a:blip r:embed="rId2"/>
          <a:stretch/>
        </p:blipFill>
        <p:spPr>
          <a:xfrm>
            <a:off x="4536720" y="4395600"/>
            <a:ext cx="177480" cy="186480"/>
          </a:xfrm>
          <a:prstGeom prst="rect">
            <a:avLst/>
          </a:prstGeom>
          <a:ln w="0">
            <a:noFill/>
          </a:ln>
        </p:spPr>
      </p:pic>
      <p:pic>
        <p:nvPicPr>
          <p:cNvPr id="691" name="1455 Imagen 2" descr=""/>
          <p:cNvPicPr/>
          <p:nvPr/>
        </p:nvPicPr>
        <p:blipFill>
          <a:blip r:embed="rId3"/>
          <a:stretch/>
        </p:blipFill>
        <p:spPr>
          <a:xfrm>
            <a:off x="2664720" y="4395960"/>
            <a:ext cx="177480" cy="1864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477 Rectángulo 9"/>
          <p:cNvSpPr/>
          <p:nvPr/>
        </p:nvSpPr>
        <p:spPr>
          <a:xfrm>
            <a:off x="936000" y="645840"/>
            <a:ext cx="266256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¿Qué es inteligencia?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49" name="478 Rectángulo redondeado 5"/>
          <p:cNvSpPr/>
          <p:nvPr/>
        </p:nvSpPr>
        <p:spPr>
          <a:xfrm>
            <a:off x="1620360" y="1620360"/>
            <a:ext cx="5398200" cy="1798200"/>
          </a:xfrm>
          <a:prstGeom prst="roundRect">
            <a:avLst>
              <a:gd name="adj" fmla="val 16667"/>
            </a:avLst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Conocer conceptos generales sobre IA.</a:t>
            </a:r>
            <a:endParaRPr b="0" lang="es-A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" name="568 Imagen" descr=""/>
          <p:cNvPicPr/>
          <p:nvPr/>
        </p:nvPicPr>
        <p:blipFill>
          <a:blip r:embed="rId1"/>
          <a:stretch/>
        </p:blipFill>
        <p:spPr>
          <a:xfrm>
            <a:off x="2795400" y="1728000"/>
            <a:ext cx="1703880" cy="1158480"/>
          </a:xfrm>
          <a:prstGeom prst="rect">
            <a:avLst/>
          </a:prstGeom>
          <a:ln w="0">
            <a:noFill/>
          </a:ln>
        </p:spPr>
      </p:pic>
      <p:sp>
        <p:nvSpPr>
          <p:cNvPr id="251" name="564 Rectángulo"/>
          <p:cNvSpPr/>
          <p:nvPr/>
        </p:nvSpPr>
        <p:spPr>
          <a:xfrm>
            <a:off x="460440" y="684000"/>
            <a:ext cx="324864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Todos los días, noticias sobre IA</a:t>
            </a:r>
            <a:endParaRPr b="0" lang="es-AR" sz="2000" spc="-1" strike="noStrike">
              <a:latin typeface="Arial"/>
            </a:endParaRPr>
          </a:p>
        </p:txBody>
      </p:sp>
      <p:pic>
        <p:nvPicPr>
          <p:cNvPr id="252" name="Picture 2" descr=""/>
          <p:cNvPicPr/>
          <p:nvPr/>
        </p:nvPicPr>
        <p:blipFill>
          <a:blip r:embed="rId2"/>
          <a:stretch/>
        </p:blipFill>
        <p:spPr>
          <a:xfrm rot="21056400">
            <a:off x="508320" y="1670400"/>
            <a:ext cx="2111760" cy="2063520"/>
          </a:xfrm>
          <a:prstGeom prst="rect">
            <a:avLst/>
          </a:prstGeom>
          <a:ln w="9525">
            <a:noFill/>
          </a:ln>
        </p:spPr>
      </p:pic>
      <p:pic>
        <p:nvPicPr>
          <p:cNvPr id="253" name="Picture 3" descr=""/>
          <p:cNvPicPr/>
          <p:nvPr/>
        </p:nvPicPr>
        <p:blipFill>
          <a:blip r:embed="rId3"/>
          <a:stretch/>
        </p:blipFill>
        <p:spPr>
          <a:xfrm>
            <a:off x="4680000" y="1540440"/>
            <a:ext cx="2397240" cy="1410840"/>
          </a:xfrm>
          <a:prstGeom prst="rect">
            <a:avLst/>
          </a:prstGeom>
          <a:ln w="9525">
            <a:noFill/>
          </a:ln>
        </p:spPr>
      </p:pic>
      <p:sp>
        <p:nvSpPr>
          <p:cNvPr id="254" name="502 Rectángulo 3"/>
          <p:cNvSpPr/>
          <p:nvPr/>
        </p:nvSpPr>
        <p:spPr>
          <a:xfrm>
            <a:off x="3500280" y="3544920"/>
            <a:ext cx="3195720" cy="738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¿Qué emociones te generan?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¿Cómo las gestionas?</a:t>
            </a:r>
            <a:endParaRPr b="0" lang="es-AR" sz="2000" spc="-1" strike="noStrike">
              <a:latin typeface="Arial"/>
            </a:endParaRPr>
          </a:p>
        </p:txBody>
      </p:sp>
      <p:pic>
        <p:nvPicPr>
          <p:cNvPr id="255" name="795 Imagen 1" descr=""/>
          <p:cNvPicPr/>
          <p:nvPr/>
        </p:nvPicPr>
        <p:blipFill>
          <a:blip r:embed="rId4"/>
          <a:stretch/>
        </p:blipFill>
        <p:spPr>
          <a:xfrm rot="975000">
            <a:off x="7051680" y="2234160"/>
            <a:ext cx="1466280" cy="1072800"/>
          </a:xfrm>
          <a:prstGeom prst="rect">
            <a:avLst/>
          </a:prstGeom>
          <a:ln w="0">
            <a:solidFill>
              <a:srgbClr val="3465a4"/>
            </a:solidFill>
          </a:ln>
        </p:spPr>
      </p:pic>
      <p:sp>
        <p:nvSpPr>
          <p:cNvPr id="256" name="338 Cara sonriente"/>
          <p:cNvSpPr/>
          <p:nvPr/>
        </p:nvSpPr>
        <p:spPr>
          <a:xfrm>
            <a:off x="3240000" y="3672000"/>
            <a:ext cx="223560" cy="179280"/>
          </a:xfrm>
          <a:prstGeom prst="smileyFace">
            <a:avLst>
              <a:gd name="adj" fmla="val 9282"/>
            </a:avLst>
          </a:prstGeom>
          <a:solidFill>
            <a:srgbClr val="e6e905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57" name="339 Forma libre"/>
          <p:cNvSpPr/>
          <p:nvPr/>
        </p:nvSpPr>
        <p:spPr>
          <a:xfrm>
            <a:off x="3276000" y="4032000"/>
            <a:ext cx="179280" cy="179280"/>
          </a:xfrm>
          <a:custGeom>
            <a:avLst/>
            <a:gdLst/>
            <a:ahLst/>
            <a:rect l="l" t="t" r="r" b="b"/>
            <a:pathLst>
              <a:path w="502" h="502">
                <a:moveTo>
                  <a:pt x="0" y="0"/>
                </a:moveTo>
                <a:lnTo>
                  <a:pt x="375" y="0"/>
                </a:lnTo>
                <a:lnTo>
                  <a:pt x="501" y="250"/>
                </a:lnTo>
                <a:lnTo>
                  <a:pt x="375" y="501"/>
                </a:lnTo>
                <a:lnTo>
                  <a:pt x="0" y="501"/>
                </a:lnTo>
                <a:lnTo>
                  <a:pt x="126" y="250"/>
                </a:lnTo>
                <a:lnTo>
                  <a:pt x="0" y="0"/>
                </a:lnTo>
              </a:path>
            </a:pathLst>
          </a:custGeom>
          <a:solidFill>
            <a:srgbClr val="81d41a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564 Rectángulo 2"/>
          <p:cNvSpPr/>
          <p:nvPr/>
        </p:nvSpPr>
        <p:spPr>
          <a:xfrm>
            <a:off x="282960" y="720000"/>
            <a:ext cx="3603960" cy="304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0" rIns="0" tIns="0" bIns="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Todos los días, una</a:t>
            </a:r>
            <a:r>
              <a:rPr b="0" lang="es-AR" sz="18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noticia sobre IA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59" name="501 Cara sonriente 6"/>
          <p:cNvSpPr/>
          <p:nvPr/>
        </p:nvSpPr>
        <p:spPr>
          <a:xfrm>
            <a:off x="2984760" y="1418040"/>
            <a:ext cx="171000" cy="171000"/>
          </a:xfrm>
          <a:prstGeom prst="smileyFace">
            <a:avLst>
              <a:gd name="adj" fmla="val 9282"/>
            </a:avLst>
          </a:prstGeom>
          <a:solidFill>
            <a:srgbClr val="fce20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0" name="502 Rectángulo 6"/>
          <p:cNvSpPr/>
          <p:nvPr/>
        </p:nvSpPr>
        <p:spPr>
          <a:xfrm>
            <a:off x="828720" y="1295640"/>
            <a:ext cx="1492920" cy="20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Emociones: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Miedo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Ansiedad 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Sorpresa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Curiosidad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Otras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61" name="502 Rectángulo 7"/>
          <p:cNvSpPr/>
          <p:nvPr/>
        </p:nvSpPr>
        <p:spPr>
          <a:xfrm>
            <a:off x="3150360" y="1274040"/>
            <a:ext cx="2687760" cy="2099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Habilidades humanas: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Gestión de emociones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Pensamiento crítico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Discernimiento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Autoconocimiento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Creatividad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62" name="501 Cara sonriente 7"/>
          <p:cNvSpPr/>
          <p:nvPr/>
        </p:nvSpPr>
        <p:spPr>
          <a:xfrm>
            <a:off x="656280" y="1425600"/>
            <a:ext cx="171000" cy="171000"/>
          </a:xfrm>
          <a:prstGeom prst="smileyFace">
            <a:avLst>
              <a:gd name="adj" fmla="val 9282"/>
            </a:avLst>
          </a:prstGeom>
          <a:solidFill>
            <a:srgbClr val="fce20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3" name="345 Rectángulo"/>
          <p:cNvSpPr/>
          <p:nvPr/>
        </p:nvSpPr>
        <p:spPr>
          <a:xfrm>
            <a:off x="6264000" y="1337040"/>
            <a:ext cx="2458440" cy="1362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ES" sz="2000" spc="-1" strike="noStrike">
                <a:solidFill>
                  <a:srgbClr val="ff4000"/>
                </a:solidFill>
                <a:latin typeface="Calibri"/>
                <a:ea typeface="Calibri"/>
              </a:rPr>
              <a:t>Creencias: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¿Limitantes o</a:t>
            </a: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200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empoderadoras?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64" name="346 Rectángulo"/>
          <p:cNvSpPr/>
          <p:nvPr/>
        </p:nvSpPr>
        <p:spPr>
          <a:xfrm>
            <a:off x="1873080" y="3673080"/>
            <a:ext cx="7019280" cy="9774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i="1" lang="es-AR" sz="1050" spc="-1" strike="noStrike">
                <a:solidFill>
                  <a:srgbClr val="000000"/>
                </a:solidFill>
                <a:latin typeface="Arial"/>
                <a:ea typeface="DejaVu Sans"/>
              </a:rPr>
              <a:t>“</a:t>
            </a:r>
            <a:r>
              <a:rPr b="0" i="1" lang="es-AR" sz="1050" spc="-1" strike="noStrike">
                <a:solidFill>
                  <a:srgbClr val="000000"/>
                </a:solidFill>
                <a:latin typeface="Arial"/>
                <a:ea typeface="DejaVu Sans"/>
              </a:rPr>
              <a:t>-Esta máquina nos va a dejar a todas sin trabajo.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s-AR" sz="1050" spc="-1" strike="noStrike">
                <a:solidFill>
                  <a:srgbClr val="000000"/>
                </a:solidFill>
                <a:latin typeface="Arial"/>
                <a:ea typeface="DejaVu Sans"/>
              </a:rPr>
              <a:t>-</a:t>
            </a:r>
            <a:r>
              <a:rPr b="1" i="1" lang="es-AR" sz="1050" spc="-1" strike="noStrike">
                <a:solidFill>
                  <a:srgbClr val="000000"/>
                </a:solidFill>
                <a:latin typeface="Arial"/>
                <a:ea typeface="DejaVu Sans"/>
              </a:rPr>
              <a:t>¿Qué podemos hacer al respecto?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i="1" lang="es-AR" sz="1050" spc="-1" strike="noStrike">
                <a:solidFill>
                  <a:srgbClr val="000000"/>
                </a:solidFill>
                <a:latin typeface="Arial"/>
                <a:ea typeface="DejaVu Sans"/>
              </a:rPr>
              <a:t>-Hay una cosa por hacer. Aprender todo lo que podamos. Hacernos indispensables. En algún lugar de la línea, un ser humano va a tener que apretar los botones.”</a:t>
            </a: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endParaRPr b="0" lang="es-AR" sz="1050" spc="-1" strike="noStrike">
              <a:latin typeface="Arial"/>
            </a:endParaRPr>
          </a:p>
          <a:p>
            <a:pPr>
              <a:lnSpc>
                <a:spcPct val="100000"/>
              </a:lnSpc>
              <a:buNone/>
            </a:pPr>
            <a:r>
              <a:rPr b="0" lang="es-AR" sz="1050" spc="-1" strike="noStrike">
                <a:solidFill>
                  <a:srgbClr val="000000"/>
                </a:solidFill>
                <a:latin typeface="Arial"/>
                <a:ea typeface="DejaVu Sans"/>
              </a:rPr>
              <a:t>Frase de la película “Talentos Ocultos”, basada en hechos reales calculistas de la NASA.</a:t>
            </a:r>
            <a:endParaRPr b="0" lang="es-AR" sz="1050" spc="-1" strike="noStrike">
              <a:latin typeface="Arial"/>
            </a:endParaRPr>
          </a:p>
        </p:txBody>
      </p:sp>
      <p:pic>
        <p:nvPicPr>
          <p:cNvPr id="265" name="347 Imagen" descr=""/>
          <p:cNvPicPr/>
          <p:nvPr/>
        </p:nvPicPr>
        <p:blipFill>
          <a:blip r:embed="rId1"/>
          <a:stretch/>
        </p:blipFill>
        <p:spPr>
          <a:xfrm>
            <a:off x="897120" y="3744720"/>
            <a:ext cx="903240" cy="8996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494 Llamada rectangular"/>
          <p:cNvSpPr/>
          <p:nvPr/>
        </p:nvSpPr>
        <p:spPr>
          <a:xfrm>
            <a:off x="1148040" y="1800000"/>
            <a:ext cx="1550160" cy="1590840"/>
          </a:xfrm>
          <a:prstGeom prst="wedgeRectCallout">
            <a:avLst>
              <a:gd name="adj1" fmla="val 64239"/>
              <a:gd name="adj2" fmla="val 88531"/>
            </a:avLst>
          </a:prstGeom>
          <a:noFill/>
          <a:ln w="25560">
            <a:solidFill>
              <a:srgbClr val="15c95a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¿Qué es la Inteligencia Artificial (IA)?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67" name="497 CuadroTexto"/>
          <p:cNvSpPr/>
          <p:nvPr/>
        </p:nvSpPr>
        <p:spPr>
          <a:xfrm>
            <a:off x="1087200" y="1620000"/>
            <a:ext cx="711000" cy="812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1" lang="es-AR" sz="4800" spc="-1" strike="noStrike">
                <a:solidFill>
                  <a:srgbClr val="15c95a"/>
                </a:solidFill>
                <a:latin typeface="Comic Sans MS"/>
                <a:ea typeface="DejaVu Sans"/>
              </a:rPr>
              <a:t>A</a:t>
            </a:r>
            <a:endParaRPr b="0" lang="es-AR" sz="4800" spc="-1" strike="noStrike">
              <a:latin typeface="Arial"/>
            </a:endParaRPr>
          </a:p>
        </p:txBody>
      </p:sp>
      <p:sp>
        <p:nvSpPr>
          <p:cNvPr id="268" name="501 Cara sonriente"/>
          <p:cNvSpPr/>
          <p:nvPr/>
        </p:nvSpPr>
        <p:spPr>
          <a:xfrm>
            <a:off x="288000" y="4716000"/>
            <a:ext cx="171000" cy="171000"/>
          </a:xfrm>
          <a:prstGeom prst="smileyFace">
            <a:avLst>
              <a:gd name="adj" fmla="val 9282"/>
            </a:avLst>
          </a:prstGeom>
          <a:solidFill>
            <a:srgbClr val="fce20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502 Rectángulo"/>
          <p:cNvSpPr/>
          <p:nvPr/>
        </p:nvSpPr>
        <p:spPr>
          <a:xfrm>
            <a:off x="474120" y="4681440"/>
            <a:ext cx="3047760" cy="2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000" spc="-1" strike="noStrike">
                <a:solidFill>
                  <a:srgbClr val="333333"/>
                </a:solidFill>
                <a:latin typeface="Calibri"/>
                <a:ea typeface="Calibri"/>
              </a:rPr>
              <a:t>Visión, Observación – Gestión de emociones: curiosidad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270" name="477 Rectángulo 1"/>
          <p:cNvSpPr/>
          <p:nvPr/>
        </p:nvSpPr>
        <p:spPr>
          <a:xfrm>
            <a:off x="684000" y="645840"/>
            <a:ext cx="2662200" cy="39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buNone/>
            </a:pP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Algunas</a:t>
            </a:r>
            <a:r>
              <a:rPr b="1" lang="es-AR" sz="2000" spc="-1" strike="noStrike">
                <a:solidFill>
                  <a:srgbClr val="8c8672"/>
                </a:solidFill>
                <a:latin typeface="Calibri"/>
                <a:ea typeface="Calibri"/>
              </a:rPr>
              <a:t> </a:t>
            </a: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preguntas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71" name="478 Rectángulo redondeado 2"/>
          <p:cNvSpPr/>
          <p:nvPr/>
        </p:nvSpPr>
        <p:spPr>
          <a:xfrm>
            <a:off x="3240000" y="1980000"/>
            <a:ext cx="5398200" cy="1798200"/>
          </a:xfrm>
          <a:prstGeom prst="roundRect">
            <a:avLst>
              <a:gd name="adj" fmla="val 16667"/>
            </a:avLst>
          </a:prstGeom>
          <a:noFill/>
          <a:ln w="648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OpenSymbol"/>
              <a:buChar char="❍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Es una tecnología o herramienta que permite brindar soluciones a problemas.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OpenSymbol"/>
              <a:buChar char="❍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Es una rama de la informática que estudia emular la inteligencia humana.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OpenSymbol"/>
              <a:buChar char="❍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Es un conjunto de algoritmos que procesan datos y brindan resultados.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OpenSymbol"/>
              <a:buChar char="❍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Otro concepto</a:t>
            </a:r>
            <a:endParaRPr b="0" lang="es-AR" sz="2000" spc="-1" strike="noStrike">
              <a:latin typeface="Arial"/>
            </a:endParaRPr>
          </a:p>
          <a:p>
            <a:pPr marL="216000" indent="-216000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Clr>
                <a:srgbClr val="000000"/>
              </a:buClr>
              <a:buFont typeface="OpenSymbol"/>
              <a:buChar char="❍"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ES" sz="2000" spc="-1" strike="noStrike">
                <a:solidFill>
                  <a:srgbClr val="595959"/>
                </a:solidFill>
                <a:latin typeface="Calibri"/>
                <a:ea typeface="Calibri"/>
              </a:rPr>
              <a:t>No sé</a:t>
            </a:r>
            <a:endParaRPr b="0" lang="es-AR" sz="20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  <a:p>
            <a:pPr algn="ctr"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endParaRPr b="0" lang="es-AR" sz="18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505 Rectángulo 1"/>
          <p:cNvSpPr/>
          <p:nvPr/>
        </p:nvSpPr>
        <p:spPr>
          <a:xfrm>
            <a:off x="1033200" y="2112840"/>
            <a:ext cx="7137000" cy="2316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“</a:t>
            </a:r>
            <a:r>
              <a:rPr b="0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Que la </a:t>
            </a:r>
            <a:r>
              <a:rPr b="1" i="1" lang="es-ES" sz="1800" spc="-1" strike="noStrike">
                <a:solidFill>
                  <a:srgbClr val="55308d"/>
                </a:solidFill>
                <a:latin typeface="Calibri"/>
                <a:ea typeface="DejaVu Sans"/>
              </a:rPr>
              <a:t>Organización Mundial de la Propiedad Intelectual</a:t>
            </a:r>
            <a:r>
              <a:rPr b="0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(OMPI) define a la Inteligencia Artificial (IA), como </a:t>
            </a:r>
            <a:endParaRPr b="0" lang="es-AR" sz="1800" spc="-1" strike="noStrike">
              <a:latin typeface="Arial"/>
            </a:endParaRPr>
          </a:p>
          <a:p>
            <a:pPr algn="just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un </a:t>
            </a:r>
            <a:r>
              <a:rPr b="1" i="1" lang="es-ES" sz="1800" spc="-1" strike="noStrike">
                <a:solidFill>
                  <a:srgbClr val="ff4000"/>
                </a:solidFill>
                <a:latin typeface="Calibri"/>
                <a:ea typeface="DejaVu Sans"/>
              </a:rPr>
              <a:t>campo dentro de la informática</a:t>
            </a:r>
            <a:r>
              <a:rPr b="0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que tiene como objetivo desarrollar máquinas y sistemas capaces de realizar tareas como percepción, interacción con el lenguaje o resolución de problemas basado en </a:t>
            </a:r>
            <a:r>
              <a:rPr b="1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algoritmos</a:t>
            </a:r>
            <a:r>
              <a:rPr b="0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, que se traducen en </a:t>
            </a:r>
            <a:r>
              <a:rPr b="1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códigos</a:t>
            </a:r>
            <a:r>
              <a:rPr b="0" i="1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informáticos que contienen instrucciones para el análisis rápido y la transformación de datos en conclusiones, información u otros resultados.”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273" name="355 Imagen" descr=""/>
          <p:cNvPicPr/>
          <p:nvPr/>
        </p:nvPicPr>
        <p:blipFill>
          <a:blip r:embed="rId1"/>
          <a:stretch/>
        </p:blipFill>
        <p:spPr>
          <a:xfrm>
            <a:off x="1224000" y="1368000"/>
            <a:ext cx="1546200" cy="601920"/>
          </a:xfrm>
          <a:prstGeom prst="rect">
            <a:avLst/>
          </a:prstGeom>
          <a:ln w="0">
            <a:noFill/>
          </a:ln>
        </p:spPr>
      </p:pic>
      <p:sp>
        <p:nvSpPr>
          <p:cNvPr id="274" name="356 Rectángulo"/>
          <p:cNvSpPr/>
          <p:nvPr/>
        </p:nvSpPr>
        <p:spPr>
          <a:xfrm>
            <a:off x="2808000" y="1462320"/>
            <a:ext cx="5758200" cy="37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  <a:buNone/>
            </a:pPr>
            <a:r>
              <a:rPr b="0" lang="es-AR" sz="1600" spc="-1" strike="noStrike">
                <a:solidFill>
                  <a:srgbClr val="000000"/>
                </a:solidFill>
                <a:latin typeface="Calibri"/>
                <a:ea typeface="DejaVu Sans"/>
              </a:rPr>
              <a:t>Crea el PROGRAMA NACIONAL INTEGRAL DE IA EN LA JUSTICIA y en los considerandos de la Resolución cita:</a:t>
            </a:r>
            <a:endParaRPr b="0" lang="es-AR" sz="1600" spc="-1" strike="noStrike">
              <a:latin typeface="Arial"/>
            </a:endParaRPr>
          </a:p>
        </p:txBody>
      </p:sp>
      <p:sp>
        <p:nvSpPr>
          <p:cNvPr id="275" name="357 Rectángulo"/>
          <p:cNvSpPr/>
          <p:nvPr/>
        </p:nvSpPr>
        <p:spPr>
          <a:xfrm>
            <a:off x="-21240" y="687960"/>
            <a:ext cx="408852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¿</a:t>
            </a: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Qué es la Inteligencia Artificial (IA)?</a:t>
            </a:r>
            <a:endParaRPr b="0" lang="es-AR" sz="2000" spc="-1" strike="noStrike">
              <a:latin typeface="Arial"/>
            </a:endParaRPr>
          </a:p>
        </p:txBody>
      </p:sp>
      <p:sp>
        <p:nvSpPr>
          <p:cNvPr id="276" name=""/>
          <p:cNvSpPr txBox="1"/>
          <p:nvPr/>
        </p:nvSpPr>
        <p:spPr>
          <a:xfrm>
            <a:off x="1076760" y="4680000"/>
            <a:ext cx="7383240" cy="3466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s-AR" sz="1000" spc="-1" strike="noStrike">
                <a:latin typeface="Calibri"/>
                <a:hlinkClick r:id="rId2"/>
              </a:rPr>
              <a:t>https://www.boletinoficial.gob.ar/detalleAviso/primera/305645/20240411</a:t>
            </a:r>
            <a:endParaRPr b="0" lang="es-AR" sz="1000" spc="-1" strike="noStrike">
              <a:latin typeface="Calibri"/>
            </a:endParaRPr>
          </a:p>
          <a:p>
            <a:endParaRPr b="0" lang="es-AR" sz="1000" spc="-1" strike="noStrike">
              <a:latin typeface="Calibri"/>
            </a:endParaRPr>
          </a:p>
        </p:txBody>
      </p:sp>
      <p:sp>
        <p:nvSpPr>
          <p:cNvPr id="277" name=""/>
          <p:cNvSpPr txBox="1"/>
          <p:nvPr/>
        </p:nvSpPr>
        <p:spPr>
          <a:xfrm>
            <a:off x="1224000" y="1860120"/>
            <a:ext cx="923040" cy="2167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t">
            <a:noAutofit/>
          </a:bodyPr>
          <a:p>
            <a:r>
              <a:rPr b="0" lang="es-AR" sz="800" spc="-1" strike="noStrike">
                <a:latin typeface="Calibri"/>
              </a:rPr>
              <a:t>09/04/2024</a:t>
            </a:r>
            <a:endParaRPr b="0" lang="es-AR" sz="800" spc="-1" strike="noStrike">
              <a:latin typeface="Calibri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505 Rectángulo"/>
          <p:cNvSpPr/>
          <p:nvPr/>
        </p:nvSpPr>
        <p:spPr>
          <a:xfrm>
            <a:off x="900000" y="1324800"/>
            <a:ext cx="7379280" cy="641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just"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ES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La IA es una rama de la informática que busca diseñar y desarrollar sistemas capaces de realizar tareas que requieren inteligencia humana, tales como: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79" name="508 Rectángulo"/>
          <p:cNvSpPr/>
          <p:nvPr/>
        </p:nvSpPr>
        <p:spPr>
          <a:xfrm>
            <a:off x="2482920" y="3872520"/>
            <a:ext cx="127692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800" spc="-1" strike="noStrike">
                <a:solidFill>
                  <a:srgbClr val="15c95a"/>
                </a:solidFill>
                <a:latin typeface="Century Gothic"/>
                <a:ea typeface="DejaVu Sans"/>
              </a:rPr>
              <a:t>Aprender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0" name="509 Rectángulo"/>
          <p:cNvSpPr/>
          <p:nvPr/>
        </p:nvSpPr>
        <p:spPr>
          <a:xfrm>
            <a:off x="5444640" y="2313000"/>
            <a:ext cx="232308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lang="es-AR" sz="1800" spc="-1" strike="noStrike">
                <a:solidFill>
                  <a:srgbClr val="ac5ae4"/>
                </a:solidFill>
                <a:latin typeface="Century Gothic"/>
                <a:ea typeface="DejaVu Sans"/>
              </a:rPr>
              <a:t>Razonar/Predecir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1" name="510 Rectángulo"/>
          <p:cNvSpPr/>
          <p:nvPr/>
        </p:nvSpPr>
        <p:spPr>
          <a:xfrm>
            <a:off x="5464080" y="2808000"/>
            <a:ext cx="263412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es-ES" sz="1800" spc="-1" strike="noStrike">
                <a:solidFill>
                  <a:srgbClr val="fc3b72"/>
                </a:solidFill>
                <a:latin typeface="Century Gothic"/>
                <a:ea typeface="DejaVu Sans"/>
              </a:rPr>
              <a:t>Resolver problemas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2" name="511 Rectángulo"/>
          <p:cNvSpPr/>
          <p:nvPr/>
        </p:nvSpPr>
        <p:spPr>
          <a:xfrm>
            <a:off x="1044000" y="3332520"/>
            <a:ext cx="287172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es-ES" sz="1800" spc="-1" strike="noStrike">
                <a:solidFill>
                  <a:srgbClr val="00cc99"/>
                </a:solidFill>
                <a:latin typeface="Century Gothic"/>
                <a:ea typeface="DejaVu Sans"/>
              </a:rPr>
              <a:t>Ver / Descubrir/Percibir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3" name="512 Rectángulo"/>
          <p:cNvSpPr/>
          <p:nvPr/>
        </p:nvSpPr>
        <p:spPr>
          <a:xfrm>
            <a:off x="1332000" y="2340000"/>
            <a:ext cx="263412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es-ES" sz="1800" spc="-1" strike="noStrike">
                <a:solidFill>
                  <a:srgbClr val="00b0f0"/>
                </a:solidFill>
                <a:latin typeface="Century Gothic"/>
                <a:ea typeface="DejaVu Sans"/>
              </a:rPr>
              <a:t>Reconocer lenguaje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4" name="513 Rectángulo"/>
          <p:cNvSpPr/>
          <p:nvPr/>
        </p:nvSpPr>
        <p:spPr>
          <a:xfrm>
            <a:off x="5420520" y="3355560"/>
            <a:ext cx="295956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es-ES" sz="1800" spc="-1" strike="noStrike">
                <a:solidFill>
                  <a:srgbClr val="ff950e"/>
                </a:solidFill>
                <a:latin typeface="Century Gothic"/>
                <a:ea typeface="DejaVu Sans"/>
              </a:rPr>
              <a:t>Tomar decisiones/Actuar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5" name="514 Rectángulo"/>
          <p:cNvSpPr/>
          <p:nvPr/>
        </p:nvSpPr>
        <p:spPr>
          <a:xfrm>
            <a:off x="5416200" y="3916800"/>
            <a:ext cx="179352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es-ES" sz="1800" spc="-1" strike="noStrike">
                <a:solidFill>
                  <a:srgbClr val="ffd320"/>
                </a:solidFill>
                <a:latin typeface="Century Gothic"/>
                <a:ea typeface="DejaVu Sans"/>
              </a:rPr>
              <a:t>Diseñar/ Crear</a:t>
            </a:r>
            <a:endParaRPr b="0" lang="es-AR" sz="1800" spc="-1" strike="noStrike">
              <a:latin typeface="Arial"/>
            </a:endParaRPr>
          </a:p>
        </p:txBody>
      </p:sp>
      <p:pic>
        <p:nvPicPr>
          <p:cNvPr id="286" name="515 Imagen" descr=""/>
          <p:cNvPicPr/>
          <p:nvPr/>
        </p:nvPicPr>
        <p:blipFill>
          <a:blip r:embed="rId1"/>
          <a:stretch/>
        </p:blipFill>
        <p:spPr>
          <a:xfrm>
            <a:off x="3714840" y="2599920"/>
            <a:ext cx="1991160" cy="1114920"/>
          </a:xfrm>
          <a:prstGeom prst="rect">
            <a:avLst/>
          </a:prstGeom>
          <a:ln w="0">
            <a:noFill/>
          </a:ln>
        </p:spPr>
      </p:pic>
      <p:sp>
        <p:nvSpPr>
          <p:cNvPr id="287" name="516 Rectángulo"/>
          <p:cNvSpPr/>
          <p:nvPr/>
        </p:nvSpPr>
        <p:spPr>
          <a:xfrm>
            <a:off x="627840" y="2800440"/>
            <a:ext cx="3165120" cy="3675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13"/>
              </a:spcBef>
              <a:spcAft>
                <a:spcPts val="113"/>
              </a:spcAft>
              <a:buNone/>
              <a:tabLst>
                <a:tab algn="l" pos="0"/>
                <a:tab algn="l" pos="449280"/>
                <a:tab algn="l" pos="898560"/>
                <a:tab algn="l" pos="1347840"/>
                <a:tab algn="l" pos="1797120"/>
                <a:tab algn="l" pos="2246400"/>
                <a:tab algn="l" pos="2695680"/>
                <a:tab algn="l" pos="3144960"/>
                <a:tab algn="l" pos="3594240"/>
                <a:tab algn="l" pos="4043520"/>
                <a:tab algn="l" pos="4492800"/>
                <a:tab algn="l" pos="4941720"/>
                <a:tab algn="l" pos="5391000"/>
                <a:tab algn="l" pos="5840280"/>
                <a:tab algn="l" pos="6289560"/>
                <a:tab algn="l" pos="6738840"/>
                <a:tab algn="l" pos="7188120"/>
                <a:tab algn="l" pos="7637400"/>
                <a:tab algn="l" pos="8086680"/>
                <a:tab algn="l" pos="8535960"/>
                <a:tab algn="l" pos="8985240"/>
                <a:tab algn="l" pos="9434520"/>
                <a:tab algn="l" pos="9883800"/>
                <a:tab algn="l" pos="10333080"/>
                <a:tab algn="l" pos="10782360"/>
              </a:tabLst>
            </a:pPr>
            <a:r>
              <a:rPr b="1" i="1" lang="es-ES" sz="1800" spc="-1" strike="noStrike">
                <a:solidFill>
                  <a:srgbClr val="1562e7"/>
                </a:solidFill>
                <a:latin typeface="Century Gothic"/>
                <a:ea typeface="DejaVu Sans"/>
              </a:rPr>
              <a:t>Hablar / Escuchar / Escribir</a:t>
            </a:r>
            <a:endParaRPr b="0" lang="es-AR" sz="1800" spc="-1" strike="noStrike">
              <a:latin typeface="Arial"/>
            </a:endParaRPr>
          </a:p>
        </p:txBody>
      </p:sp>
      <p:sp>
        <p:nvSpPr>
          <p:cNvPr id="288" name="501 Cara sonriente 1"/>
          <p:cNvSpPr/>
          <p:nvPr/>
        </p:nvSpPr>
        <p:spPr>
          <a:xfrm>
            <a:off x="971640" y="4716000"/>
            <a:ext cx="171000" cy="171000"/>
          </a:xfrm>
          <a:prstGeom prst="smileyFace">
            <a:avLst>
              <a:gd name="adj" fmla="val 9282"/>
            </a:avLst>
          </a:prstGeom>
          <a:solidFill>
            <a:srgbClr val="fce20e"/>
          </a:solidFill>
          <a:ln w="0">
            <a:solidFill>
              <a:srgbClr val="3465a4"/>
            </a:solidFill>
          </a:ln>
        </p:spPr>
        <p:style>
          <a:lnRef idx="0"/>
          <a:fillRef idx="0"/>
          <a:effectRef idx="0"/>
          <a:fontRef idx="minor"/>
        </p:style>
      </p:sp>
      <p:sp>
        <p:nvSpPr>
          <p:cNvPr id="289" name="502 Rectángulo 1"/>
          <p:cNvSpPr/>
          <p:nvPr/>
        </p:nvSpPr>
        <p:spPr>
          <a:xfrm>
            <a:off x="1033200" y="4681440"/>
            <a:ext cx="3295440" cy="2455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39"/>
              </a:spcBef>
              <a:spcAft>
                <a:spcPts val="139"/>
              </a:spcAft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  <a:tab algn="l" pos="10333080"/>
                <a:tab algn="l" pos="10782360"/>
              </a:tabLst>
            </a:pPr>
            <a:r>
              <a:rPr b="0" lang="es-AR" sz="1000" spc="-1" strike="noStrike">
                <a:solidFill>
                  <a:srgbClr val="333333"/>
                </a:solidFill>
                <a:latin typeface="Calibri"/>
                <a:ea typeface="Calibri"/>
              </a:rPr>
              <a:t>Gestión emocional – Creatividad - Ampliar la zona de confort</a:t>
            </a:r>
            <a:endParaRPr b="0" lang="es-AR" sz="1000" spc="-1" strike="noStrike">
              <a:latin typeface="Arial"/>
            </a:endParaRPr>
          </a:p>
        </p:txBody>
      </p:sp>
      <p:sp>
        <p:nvSpPr>
          <p:cNvPr id="290" name="370 Rectángulo"/>
          <p:cNvSpPr/>
          <p:nvPr/>
        </p:nvSpPr>
        <p:spPr>
          <a:xfrm>
            <a:off x="-57600" y="687600"/>
            <a:ext cx="4088880" cy="318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 algn="ctr">
              <a:lnSpc>
                <a:spcPct val="100000"/>
              </a:lnSpc>
              <a:buNone/>
            </a:pPr>
            <a:r>
              <a:rPr b="0" lang="es-AR" sz="1800" spc="-1" strike="noStrike">
                <a:solidFill>
                  <a:srgbClr val="595959"/>
                </a:solidFill>
                <a:latin typeface="Calibri"/>
                <a:ea typeface="Calibri"/>
              </a:rPr>
              <a:t> </a:t>
            </a:r>
            <a:r>
              <a:rPr b="0" lang="es-AR" sz="2000" spc="-1" strike="noStrike">
                <a:solidFill>
                  <a:srgbClr val="595959"/>
                </a:solidFill>
                <a:latin typeface="Calibri"/>
                <a:ea typeface="Calibri"/>
              </a:rPr>
              <a:t>¿Qué es la Inteligencia Artificial (IA)?</a:t>
            </a:r>
            <a:endParaRPr b="0" lang="es-AR" sz="20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4954</TotalTime>
  <Application>LibreOffice/7.3.2.2$Windows_X86_64 LibreOffice_project/49f2b1bff42cfccbd8f788c8dc32c1c309559be0</Application>
  <AppVersion>15.0000</AppVersion>
  <Words>2491</Words>
  <Paragraphs>575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2024-08-04T23:11:57Z</dcterms:created>
  <dc:creator>BIBIANA ANDREA FERREYRA</dc:creator>
  <dc:description/>
  <dc:language>es-AR</dc:language>
  <cp:lastModifiedBy/>
  <dcterms:modified xsi:type="dcterms:W3CDTF">2024-11-25T20:49:18Z</dcterms:modified>
  <cp:revision>1260</cp:revision>
  <dc:subject/>
  <dc:title>Diapositiva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37</vt:i4>
  </property>
  <property fmtid="{D5CDD505-2E9C-101B-9397-08002B2CF9AE}" pid="3" name="PresentationFormat">
    <vt:lpwstr>Personalizado</vt:lpwstr>
  </property>
  <property fmtid="{D5CDD505-2E9C-101B-9397-08002B2CF9AE}" pid="4" name="Slides">
    <vt:i4>37</vt:i4>
  </property>
</Properties>
</file>