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9"/>
  </p:notesMasterIdLst>
  <p:sldIdLst>
    <p:sldId id="293" r:id="rId2"/>
    <p:sldId id="257" r:id="rId3"/>
    <p:sldId id="258" r:id="rId4"/>
    <p:sldId id="294" r:id="rId5"/>
    <p:sldId id="259" r:id="rId6"/>
    <p:sldId id="260" r:id="rId7"/>
    <p:sldId id="295" r:id="rId8"/>
    <p:sldId id="276" r:id="rId9"/>
    <p:sldId id="296" r:id="rId10"/>
    <p:sldId id="298" r:id="rId11"/>
    <p:sldId id="304" r:id="rId12"/>
    <p:sldId id="299" r:id="rId13"/>
    <p:sldId id="305" r:id="rId14"/>
    <p:sldId id="301" r:id="rId15"/>
    <p:sldId id="306" r:id="rId16"/>
    <p:sldId id="303" r:id="rId17"/>
    <p:sldId id="307" r:id="rId18"/>
    <p:sldId id="300" r:id="rId19"/>
    <p:sldId id="286" r:id="rId20"/>
    <p:sldId id="287" r:id="rId21"/>
    <p:sldId id="288" r:id="rId22"/>
    <p:sldId id="289" r:id="rId23"/>
    <p:sldId id="261" r:id="rId24"/>
    <p:sldId id="262" r:id="rId25"/>
    <p:sldId id="263" r:id="rId26"/>
    <p:sldId id="264" r:id="rId27"/>
    <p:sldId id="265" r:id="rId28"/>
    <p:sldId id="266" r:id="rId29"/>
    <p:sldId id="267" r:id="rId30"/>
    <p:sldId id="268" r:id="rId31"/>
    <p:sldId id="269" r:id="rId32"/>
    <p:sldId id="270" r:id="rId33"/>
    <p:sldId id="271" r:id="rId34"/>
    <p:sldId id="290" r:id="rId35"/>
    <p:sldId id="272" r:id="rId36"/>
    <p:sldId id="273" r:id="rId37"/>
    <p:sldId id="274" r:id="rId38"/>
    <p:sldId id="275" r:id="rId39"/>
    <p:sldId id="291" r:id="rId40"/>
    <p:sldId id="309" r:id="rId41"/>
    <p:sldId id="310" r:id="rId42"/>
    <p:sldId id="311" r:id="rId43"/>
    <p:sldId id="312" r:id="rId44"/>
    <p:sldId id="313" r:id="rId45"/>
    <p:sldId id="314" r:id="rId46"/>
    <p:sldId id="315" r:id="rId47"/>
    <p:sldId id="31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1" d="100"/>
          <a:sy n="111" d="100"/>
        </p:scale>
        <p:origin x="16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4F2D12-3AA8-48FC-8B82-09381E2BDAE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AR"/>
        </a:p>
      </dgm:t>
    </dgm:pt>
    <dgm:pt modelId="{9155A94F-7671-47A8-A33F-0E4A3BACD4C4}">
      <dgm:prSet phldrT="[Texto]">
        <dgm:style>
          <a:lnRef idx="3">
            <a:schemeClr val="lt1"/>
          </a:lnRef>
          <a:fillRef idx="1">
            <a:schemeClr val="accent6"/>
          </a:fillRef>
          <a:effectRef idx="1">
            <a:schemeClr val="accent6"/>
          </a:effectRef>
          <a:fontRef idx="minor">
            <a:schemeClr val="lt1"/>
          </a:fontRef>
        </dgm:style>
      </dgm:prSet>
      <dgm:spPr/>
      <dgm:t>
        <a:bodyPr/>
        <a:lstStyle/>
        <a:p>
          <a:r>
            <a:rPr lang="es-AR" dirty="0"/>
            <a:t>políticos</a:t>
          </a:r>
        </a:p>
      </dgm:t>
    </dgm:pt>
    <dgm:pt modelId="{43352765-4106-4A84-A140-B65636C28A97}" type="parTrans" cxnId="{7EFB3E7A-B11E-4B6C-84DD-E103D1E0EAF0}">
      <dgm:prSet/>
      <dgm:spPr/>
      <dgm:t>
        <a:bodyPr/>
        <a:lstStyle/>
        <a:p>
          <a:endParaRPr lang="es-AR"/>
        </a:p>
      </dgm:t>
    </dgm:pt>
    <dgm:pt modelId="{751DA987-8DD7-4CB3-B622-7A93F4C7B1D2}" type="sibTrans" cxnId="{7EFB3E7A-B11E-4B6C-84DD-E103D1E0EAF0}">
      <dgm:prSet/>
      <dgm:spPr/>
      <dgm:t>
        <a:bodyPr/>
        <a:lstStyle/>
        <a:p>
          <a:endParaRPr lang="es-AR"/>
        </a:p>
      </dgm:t>
    </dgm:pt>
    <dgm:pt modelId="{02975BDE-AC0D-4B01-B451-D22E5371FB8B}">
      <dgm:prSet phldrT="[Texto]"/>
      <dgm:spPr/>
      <dgm:t>
        <a:bodyPr/>
        <a:lstStyle/>
        <a:p>
          <a:r>
            <a:rPr lang="es-AR" dirty="0"/>
            <a:t>Acuerdos, tratados, convenios internacionales, políticas sobre cambio climático</a:t>
          </a:r>
        </a:p>
      </dgm:t>
    </dgm:pt>
    <dgm:pt modelId="{6D0572BC-AF87-42C3-8F51-E30939853873}" type="parTrans" cxnId="{645BA05A-7E01-4952-919D-8C9215A61A7B}">
      <dgm:prSet/>
      <dgm:spPr/>
      <dgm:t>
        <a:bodyPr/>
        <a:lstStyle/>
        <a:p>
          <a:endParaRPr lang="es-AR"/>
        </a:p>
      </dgm:t>
    </dgm:pt>
    <dgm:pt modelId="{A1FF60F9-925E-4F23-9E2F-1575FCB28C65}" type="sibTrans" cxnId="{645BA05A-7E01-4952-919D-8C9215A61A7B}">
      <dgm:prSet/>
      <dgm:spPr/>
      <dgm:t>
        <a:bodyPr/>
        <a:lstStyle/>
        <a:p>
          <a:endParaRPr lang="es-AR"/>
        </a:p>
      </dgm:t>
    </dgm:pt>
    <dgm:pt modelId="{BEBF2510-CBF5-4145-AEEE-0AD0A8ADC1EE}">
      <dgm:prSet phldrT="[Texto]">
        <dgm:style>
          <a:lnRef idx="3">
            <a:schemeClr val="lt1"/>
          </a:lnRef>
          <a:fillRef idx="1">
            <a:schemeClr val="accent6"/>
          </a:fillRef>
          <a:effectRef idx="1">
            <a:schemeClr val="accent6"/>
          </a:effectRef>
          <a:fontRef idx="minor">
            <a:schemeClr val="lt1"/>
          </a:fontRef>
        </dgm:style>
      </dgm:prSet>
      <dgm:spPr/>
      <dgm:t>
        <a:bodyPr/>
        <a:lstStyle/>
        <a:p>
          <a:r>
            <a:rPr lang="es-AR" dirty="0"/>
            <a:t>institucionales</a:t>
          </a:r>
        </a:p>
      </dgm:t>
    </dgm:pt>
    <dgm:pt modelId="{C315AACB-413D-4FB0-B5D0-EBA0C03EC947}" type="parTrans" cxnId="{3C135C86-73E4-49C4-B0CA-998CFBC85FB9}">
      <dgm:prSet/>
      <dgm:spPr/>
      <dgm:t>
        <a:bodyPr/>
        <a:lstStyle/>
        <a:p>
          <a:endParaRPr lang="es-AR"/>
        </a:p>
      </dgm:t>
    </dgm:pt>
    <dgm:pt modelId="{1961E858-50DB-426C-B8CF-08CE74BD9807}" type="sibTrans" cxnId="{3C135C86-73E4-49C4-B0CA-998CFBC85FB9}">
      <dgm:prSet/>
      <dgm:spPr/>
      <dgm:t>
        <a:bodyPr/>
        <a:lstStyle/>
        <a:p>
          <a:endParaRPr lang="es-AR"/>
        </a:p>
      </dgm:t>
    </dgm:pt>
    <dgm:pt modelId="{2B46F9F0-1CE9-4524-B57F-9D1C8EC5851F}">
      <dgm:prSet phldrT="[Texto]"/>
      <dgm:spPr/>
      <dgm:t>
        <a:bodyPr/>
        <a:lstStyle/>
        <a:p>
          <a:r>
            <a:rPr lang="es-AR" dirty="0"/>
            <a:t>El país se compromete a cumplir en su territorio y debe establecer como</a:t>
          </a:r>
        </a:p>
      </dgm:t>
    </dgm:pt>
    <dgm:pt modelId="{49ED9910-3A01-4394-889C-31BBD930354B}" type="parTrans" cxnId="{149DC810-DD33-4E0A-8452-EE7479E59A04}">
      <dgm:prSet/>
      <dgm:spPr/>
      <dgm:t>
        <a:bodyPr/>
        <a:lstStyle/>
        <a:p>
          <a:endParaRPr lang="es-AR"/>
        </a:p>
      </dgm:t>
    </dgm:pt>
    <dgm:pt modelId="{88F11841-ABAF-47CC-93C1-E3D2EEF74227}" type="sibTrans" cxnId="{149DC810-DD33-4E0A-8452-EE7479E59A04}">
      <dgm:prSet/>
      <dgm:spPr/>
      <dgm:t>
        <a:bodyPr/>
        <a:lstStyle/>
        <a:p>
          <a:endParaRPr lang="es-AR"/>
        </a:p>
      </dgm:t>
    </dgm:pt>
    <dgm:pt modelId="{33516BC1-83B7-4DA7-9AD3-65C054897C5D}">
      <dgm:prSet phldrT="[Texto]">
        <dgm:style>
          <a:lnRef idx="3">
            <a:schemeClr val="lt1"/>
          </a:lnRef>
          <a:fillRef idx="1">
            <a:schemeClr val="accent6"/>
          </a:fillRef>
          <a:effectRef idx="1">
            <a:schemeClr val="accent6"/>
          </a:effectRef>
          <a:fontRef idx="minor">
            <a:schemeClr val="lt1"/>
          </a:fontRef>
        </dgm:style>
      </dgm:prSet>
      <dgm:spPr/>
      <dgm:t>
        <a:bodyPr/>
        <a:lstStyle/>
        <a:p>
          <a:r>
            <a:rPr lang="es-AR" dirty="0"/>
            <a:t>Jurídicos </a:t>
          </a:r>
        </a:p>
      </dgm:t>
    </dgm:pt>
    <dgm:pt modelId="{491460BC-6648-47C3-9CCD-B2108C440FD4}" type="parTrans" cxnId="{A7DD6681-8A3B-4996-84B9-B8C5DF5EF64D}">
      <dgm:prSet/>
      <dgm:spPr/>
      <dgm:t>
        <a:bodyPr/>
        <a:lstStyle/>
        <a:p>
          <a:endParaRPr lang="es-AR"/>
        </a:p>
      </dgm:t>
    </dgm:pt>
    <dgm:pt modelId="{16B929B2-4A04-4FEE-BF75-84FDE3712937}" type="sibTrans" cxnId="{A7DD6681-8A3B-4996-84B9-B8C5DF5EF64D}">
      <dgm:prSet/>
      <dgm:spPr/>
      <dgm:t>
        <a:bodyPr/>
        <a:lstStyle/>
        <a:p>
          <a:endParaRPr lang="es-AR"/>
        </a:p>
      </dgm:t>
    </dgm:pt>
    <dgm:pt modelId="{99456E8A-9E95-4228-A948-8F5DA0D51796}">
      <dgm:prSet phldrT="[Texto]"/>
      <dgm:spPr/>
      <dgm:t>
        <a:bodyPr/>
        <a:lstStyle/>
        <a:p>
          <a:r>
            <a:rPr lang="es-AR" dirty="0"/>
            <a:t>Dicta normas que fijan las políticas para ejecutar en el territorio</a:t>
          </a:r>
        </a:p>
      </dgm:t>
    </dgm:pt>
    <dgm:pt modelId="{2947D5C4-125C-434B-AC23-E82E264966B5}" type="parTrans" cxnId="{2CA453D9-396B-4E0C-B79B-B276B8BFC703}">
      <dgm:prSet/>
      <dgm:spPr/>
      <dgm:t>
        <a:bodyPr/>
        <a:lstStyle/>
        <a:p>
          <a:endParaRPr lang="es-AR"/>
        </a:p>
      </dgm:t>
    </dgm:pt>
    <dgm:pt modelId="{E4603F25-8773-4A02-9155-C37326BB5D29}" type="sibTrans" cxnId="{2CA453D9-396B-4E0C-B79B-B276B8BFC703}">
      <dgm:prSet/>
      <dgm:spPr/>
      <dgm:t>
        <a:bodyPr/>
        <a:lstStyle/>
        <a:p>
          <a:endParaRPr lang="es-AR"/>
        </a:p>
      </dgm:t>
    </dgm:pt>
    <dgm:pt modelId="{286F044E-7FFA-47E2-8948-D37046A2EE7E}" type="pres">
      <dgm:prSet presAssocID="{844F2D12-3AA8-48FC-8B82-09381E2BDAE5}" presName="Name0" presStyleCnt="0">
        <dgm:presLayoutVars>
          <dgm:dir/>
          <dgm:animLvl val="lvl"/>
          <dgm:resizeHandles val="exact"/>
        </dgm:presLayoutVars>
      </dgm:prSet>
      <dgm:spPr/>
    </dgm:pt>
    <dgm:pt modelId="{CF5CF9C0-9D8D-4CFD-8D25-CB02BCCF1F2D}" type="pres">
      <dgm:prSet presAssocID="{9155A94F-7671-47A8-A33F-0E4A3BACD4C4}" presName="compositeNode" presStyleCnt="0">
        <dgm:presLayoutVars>
          <dgm:bulletEnabled val="1"/>
        </dgm:presLayoutVars>
      </dgm:prSet>
      <dgm:spPr/>
    </dgm:pt>
    <dgm:pt modelId="{782681B1-9ACB-4CBB-8BFC-291876D57D2A}" type="pres">
      <dgm:prSet presAssocID="{9155A94F-7671-47A8-A33F-0E4A3BACD4C4}" presName="bgRect" presStyleLbl="node1" presStyleIdx="0" presStyleCnt="3"/>
      <dgm:spPr/>
    </dgm:pt>
    <dgm:pt modelId="{832F385F-FB06-4CF7-AD0F-54B36C178898}" type="pres">
      <dgm:prSet presAssocID="{9155A94F-7671-47A8-A33F-0E4A3BACD4C4}" presName="parentNode" presStyleLbl="node1" presStyleIdx="0" presStyleCnt="3">
        <dgm:presLayoutVars>
          <dgm:chMax val="0"/>
          <dgm:bulletEnabled val="1"/>
        </dgm:presLayoutVars>
      </dgm:prSet>
      <dgm:spPr/>
    </dgm:pt>
    <dgm:pt modelId="{1C0B52E8-E2FE-46DD-B32D-CB57FEE0AF1E}" type="pres">
      <dgm:prSet presAssocID="{9155A94F-7671-47A8-A33F-0E4A3BACD4C4}" presName="childNode" presStyleLbl="node1" presStyleIdx="0" presStyleCnt="3">
        <dgm:presLayoutVars>
          <dgm:bulletEnabled val="1"/>
        </dgm:presLayoutVars>
      </dgm:prSet>
      <dgm:spPr/>
    </dgm:pt>
    <dgm:pt modelId="{5406ED88-A997-4E11-B475-E3793249D4E1}" type="pres">
      <dgm:prSet presAssocID="{751DA987-8DD7-4CB3-B622-7A93F4C7B1D2}" presName="hSp" presStyleCnt="0"/>
      <dgm:spPr/>
    </dgm:pt>
    <dgm:pt modelId="{1227BC65-7419-45C3-A186-10B95CD47391}" type="pres">
      <dgm:prSet presAssocID="{751DA987-8DD7-4CB3-B622-7A93F4C7B1D2}" presName="vProcSp" presStyleCnt="0"/>
      <dgm:spPr/>
    </dgm:pt>
    <dgm:pt modelId="{E66043A2-F2CB-4650-8768-701C80D99E38}" type="pres">
      <dgm:prSet presAssocID="{751DA987-8DD7-4CB3-B622-7A93F4C7B1D2}" presName="vSp1" presStyleCnt="0"/>
      <dgm:spPr/>
    </dgm:pt>
    <dgm:pt modelId="{8DCC82F3-437F-44AB-9CF4-67197CA9D8F0}" type="pres">
      <dgm:prSet presAssocID="{751DA987-8DD7-4CB3-B622-7A93F4C7B1D2}" presName="simulatedConn" presStyleLbl="solidFgAcc1" presStyleIdx="0" presStyleCnt="2"/>
      <dgm:spPr>
        <a:ln>
          <a:solidFill>
            <a:srgbClr val="0070C0"/>
          </a:solidFill>
        </a:ln>
      </dgm:spPr>
    </dgm:pt>
    <dgm:pt modelId="{5EFB5063-E784-465B-9A73-525F827F5DF1}" type="pres">
      <dgm:prSet presAssocID="{751DA987-8DD7-4CB3-B622-7A93F4C7B1D2}" presName="vSp2" presStyleCnt="0"/>
      <dgm:spPr/>
    </dgm:pt>
    <dgm:pt modelId="{B5551687-3D45-4931-81F8-B95EABB84741}" type="pres">
      <dgm:prSet presAssocID="{751DA987-8DD7-4CB3-B622-7A93F4C7B1D2}" presName="sibTrans" presStyleCnt="0"/>
      <dgm:spPr/>
    </dgm:pt>
    <dgm:pt modelId="{06C6333B-9B63-4E8F-9ED8-ECD226C7870B}" type="pres">
      <dgm:prSet presAssocID="{BEBF2510-CBF5-4145-AEEE-0AD0A8ADC1EE}" presName="compositeNode" presStyleCnt="0">
        <dgm:presLayoutVars>
          <dgm:bulletEnabled val="1"/>
        </dgm:presLayoutVars>
      </dgm:prSet>
      <dgm:spPr/>
    </dgm:pt>
    <dgm:pt modelId="{16B4BAEE-D15D-4081-A8CC-4B5557E7D3B5}" type="pres">
      <dgm:prSet presAssocID="{BEBF2510-CBF5-4145-AEEE-0AD0A8ADC1EE}" presName="bgRect" presStyleLbl="node1" presStyleIdx="1" presStyleCnt="3"/>
      <dgm:spPr/>
    </dgm:pt>
    <dgm:pt modelId="{E923FB8B-9169-40F9-AB06-714ACE0BD042}" type="pres">
      <dgm:prSet presAssocID="{BEBF2510-CBF5-4145-AEEE-0AD0A8ADC1EE}" presName="parentNode" presStyleLbl="node1" presStyleIdx="1" presStyleCnt="3">
        <dgm:presLayoutVars>
          <dgm:chMax val="0"/>
          <dgm:bulletEnabled val="1"/>
        </dgm:presLayoutVars>
      </dgm:prSet>
      <dgm:spPr/>
    </dgm:pt>
    <dgm:pt modelId="{1F52CA1B-CF7D-4F26-992E-4DA667A9A40B}" type="pres">
      <dgm:prSet presAssocID="{BEBF2510-CBF5-4145-AEEE-0AD0A8ADC1EE}" presName="childNode" presStyleLbl="node1" presStyleIdx="1" presStyleCnt="3">
        <dgm:presLayoutVars>
          <dgm:bulletEnabled val="1"/>
        </dgm:presLayoutVars>
      </dgm:prSet>
      <dgm:spPr/>
    </dgm:pt>
    <dgm:pt modelId="{66E654CD-5B59-49BD-A237-E42D56B3F2A7}" type="pres">
      <dgm:prSet presAssocID="{1961E858-50DB-426C-B8CF-08CE74BD9807}" presName="hSp" presStyleCnt="0"/>
      <dgm:spPr/>
    </dgm:pt>
    <dgm:pt modelId="{A25FC45A-448F-4E2D-A8F7-6F61CFD7CDE1}" type="pres">
      <dgm:prSet presAssocID="{1961E858-50DB-426C-B8CF-08CE74BD9807}" presName="vProcSp" presStyleCnt="0"/>
      <dgm:spPr/>
    </dgm:pt>
    <dgm:pt modelId="{7F1AB515-2B60-4D7E-BBCD-759EF75F5747}" type="pres">
      <dgm:prSet presAssocID="{1961E858-50DB-426C-B8CF-08CE74BD9807}" presName="vSp1" presStyleCnt="0"/>
      <dgm:spPr/>
    </dgm:pt>
    <dgm:pt modelId="{EBB7D154-78D8-42B5-BCB9-B144704B85EC}" type="pres">
      <dgm:prSet presAssocID="{1961E858-50DB-426C-B8CF-08CE74BD9807}" presName="simulatedConn" presStyleLbl="solidFgAcc1" presStyleIdx="1" presStyleCnt="2"/>
      <dgm:spPr>
        <a:ln>
          <a:solidFill>
            <a:srgbClr val="0070C0"/>
          </a:solidFill>
        </a:ln>
      </dgm:spPr>
    </dgm:pt>
    <dgm:pt modelId="{5024C45B-BE8F-4C43-A485-1552BC1C7AAC}" type="pres">
      <dgm:prSet presAssocID="{1961E858-50DB-426C-B8CF-08CE74BD9807}" presName="vSp2" presStyleCnt="0"/>
      <dgm:spPr/>
    </dgm:pt>
    <dgm:pt modelId="{D67B1891-C385-4DFC-9B65-BDE3A0A7E5C4}" type="pres">
      <dgm:prSet presAssocID="{1961E858-50DB-426C-B8CF-08CE74BD9807}" presName="sibTrans" presStyleCnt="0"/>
      <dgm:spPr/>
    </dgm:pt>
    <dgm:pt modelId="{560E503C-BC41-4D16-9405-21B68E94FE4B}" type="pres">
      <dgm:prSet presAssocID="{33516BC1-83B7-4DA7-9AD3-65C054897C5D}" presName="compositeNode" presStyleCnt="0">
        <dgm:presLayoutVars>
          <dgm:bulletEnabled val="1"/>
        </dgm:presLayoutVars>
      </dgm:prSet>
      <dgm:spPr/>
    </dgm:pt>
    <dgm:pt modelId="{7D0DFE78-7729-4E59-A2E3-C3FDC934D251}" type="pres">
      <dgm:prSet presAssocID="{33516BC1-83B7-4DA7-9AD3-65C054897C5D}" presName="bgRect" presStyleLbl="node1" presStyleIdx="2" presStyleCnt="3" custLinFactY="-51228" custLinFactNeighborX="17667" custLinFactNeighborY="-100000"/>
      <dgm:spPr/>
    </dgm:pt>
    <dgm:pt modelId="{5C99B86B-7656-4BA6-B5A1-4F1334AB473D}" type="pres">
      <dgm:prSet presAssocID="{33516BC1-83B7-4DA7-9AD3-65C054897C5D}" presName="parentNode" presStyleLbl="node1" presStyleIdx="2" presStyleCnt="3">
        <dgm:presLayoutVars>
          <dgm:chMax val="0"/>
          <dgm:bulletEnabled val="1"/>
        </dgm:presLayoutVars>
      </dgm:prSet>
      <dgm:spPr/>
    </dgm:pt>
    <dgm:pt modelId="{988528AE-BD51-492E-ADF7-259D64494A9A}" type="pres">
      <dgm:prSet presAssocID="{33516BC1-83B7-4DA7-9AD3-65C054897C5D}" presName="childNode" presStyleLbl="node1" presStyleIdx="2" presStyleCnt="3">
        <dgm:presLayoutVars>
          <dgm:bulletEnabled val="1"/>
        </dgm:presLayoutVars>
      </dgm:prSet>
      <dgm:spPr/>
    </dgm:pt>
  </dgm:ptLst>
  <dgm:cxnLst>
    <dgm:cxn modelId="{149DC810-DD33-4E0A-8452-EE7479E59A04}" srcId="{BEBF2510-CBF5-4145-AEEE-0AD0A8ADC1EE}" destId="{2B46F9F0-1CE9-4524-B57F-9D1C8EC5851F}" srcOrd="0" destOrd="0" parTransId="{49ED9910-3A01-4394-889C-31BBD930354B}" sibTransId="{88F11841-ABAF-47CC-93C1-E3D2EEF74227}"/>
    <dgm:cxn modelId="{84FB8347-2E3B-4666-BCFC-8FF93D331823}" type="presOf" srcId="{9155A94F-7671-47A8-A33F-0E4A3BACD4C4}" destId="{832F385F-FB06-4CF7-AD0F-54B36C178898}" srcOrd="1" destOrd="0" presId="urn:microsoft.com/office/officeart/2005/8/layout/hProcess7"/>
    <dgm:cxn modelId="{2C9A1148-A616-42C9-8645-D9F936661A64}" type="presOf" srcId="{BEBF2510-CBF5-4145-AEEE-0AD0A8ADC1EE}" destId="{16B4BAEE-D15D-4081-A8CC-4B5557E7D3B5}" srcOrd="0" destOrd="0" presId="urn:microsoft.com/office/officeart/2005/8/layout/hProcess7"/>
    <dgm:cxn modelId="{7EFB3E7A-B11E-4B6C-84DD-E103D1E0EAF0}" srcId="{844F2D12-3AA8-48FC-8B82-09381E2BDAE5}" destId="{9155A94F-7671-47A8-A33F-0E4A3BACD4C4}" srcOrd="0" destOrd="0" parTransId="{43352765-4106-4A84-A140-B65636C28A97}" sibTransId="{751DA987-8DD7-4CB3-B622-7A93F4C7B1D2}"/>
    <dgm:cxn modelId="{645BA05A-7E01-4952-919D-8C9215A61A7B}" srcId="{9155A94F-7671-47A8-A33F-0E4A3BACD4C4}" destId="{02975BDE-AC0D-4B01-B451-D22E5371FB8B}" srcOrd="0" destOrd="0" parTransId="{6D0572BC-AF87-42C3-8F51-E30939853873}" sibTransId="{A1FF60F9-925E-4F23-9E2F-1575FCB28C65}"/>
    <dgm:cxn modelId="{09E5F67F-E2A7-4B4C-BF2D-E4CF584189C9}" type="presOf" srcId="{33516BC1-83B7-4DA7-9AD3-65C054897C5D}" destId="{7D0DFE78-7729-4E59-A2E3-C3FDC934D251}" srcOrd="0" destOrd="0" presId="urn:microsoft.com/office/officeart/2005/8/layout/hProcess7"/>
    <dgm:cxn modelId="{A7DD6681-8A3B-4996-84B9-B8C5DF5EF64D}" srcId="{844F2D12-3AA8-48FC-8B82-09381E2BDAE5}" destId="{33516BC1-83B7-4DA7-9AD3-65C054897C5D}" srcOrd="2" destOrd="0" parTransId="{491460BC-6648-47C3-9CCD-B2108C440FD4}" sibTransId="{16B929B2-4A04-4FEE-BF75-84FDE3712937}"/>
    <dgm:cxn modelId="{3C135C86-73E4-49C4-B0CA-998CFBC85FB9}" srcId="{844F2D12-3AA8-48FC-8B82-09381E2BDAE5}" destId="{BEBF2510-CBF5-4145-AEEE-0AD0A8ADC1EE}" srcOrd="1" destOrd="0" parTransId="{C315AACB-413D-4FB0-B5D0-EBA0C03EC947}" sibTransId="{1961E858-50DB-426C-B8CF-08CE74BD9807}"/>
    <dgm:cxn modelId="{2BB83F87-6759-4162-932E-5F6B64246B8C}" type="presOf" srcId="{2B46F9F0-1CE9-4524-B57F-9D1C8EC5851F}" destId="{1F52CA1B-CF7D-4F26-992E-4DA667A9A40B}" srcOrd="0" destOrd="0" presId="urn:microsoft.com/office/officeart/2005/8/layout/hProcess7"/>
    <dgm:cxn modelId="{297FF289-6511-4FDA-A0CE-1D49A39638CB}" type="presOf" srcId="{9155A94F-7671-47A8-A33F-0E4A3BACD4C4}" destId="{782681B1-9ACB-4CBB-8BFC-291876D57D2A}" srcOrd="0" destOrd="0" presId="urn:microsoft.com/office/officeart/2005/8/layout/hProcess7"/>
    <dgm:cxn modelId="{15A5DCC2-4A09-40AF-BE3B-3EFF4AF23690}" type="presOf" srcId="{33516BC1-83B7-4DA7-9AD3-65C054897C5D}" destId="{5C99B86B-7656-4BA6-B5A1-4F1334AB473D}" srcOrd="1" destOrd="0" presId="urn:microsoft.com/office/officeart/2005/8/layout/hProcess7"/>
    <dgm:cxn modelId="{2CA453D9-396B-4E0C-B79B-B276B8BFC703}" srcId="{33516BC1-83B7-4DA7-9AD3-65C054897C5D}" destId="{99456E8A-9E95-4228-A948-8F5DA0D51796}" srcOrd="0" destOrd="0" parTransId="{2947D5C4-125C-434B-AC23-E82E264966B5}" sibTransId="{E4603F25-8773-4A02-9155-C37326BB5D29}"/>
    <dgm:cxn modelId="{8368B7ED-F92A-4B7E-8373-47F8C1524129}" type="presOf" srcId="{02975BDE-AC0D-4B01-B451-D22E5371FB8B}" destId="{1C0B52E8-E2FE-46DD-B32D-CB57FEE0AF1E}" srcOrd="0" destOrd="0" presId="urn:microsoft.com/office/officeart/2005/8/layout/hProcess7"/>
    <dgm:cxn modelId="{5EB7F5ED-FE71-4170-A1C5-6A5016A9621C}" type="presOf" srcId="{844F2D12-3AA8-48FC-8B82-09381E2BDAE5}" destId="{286F044E-7FFA-47E2-8948-D37046A2EE7E}" srcOrd="0" destOrd="0" presId="urn:microsoft.com/office/officeart/2005/8/layout/hProcess7"/>
    <dgm:cxn modelId="{342A18F4-07BC-4F4E-903A-FFFB81F96D02}" type="presOf" srcId="{BEBF2510-CBF5-4145-AEEE-0AD0A8ADC1EE}" destId="{E923FB8B-9169-40F9-AB06-714ACE0BD042}" srcOrd="1" destOrd="0" presId="urn:microsoft.com/office/officeart/2005/8/layout/hProcess7"/>
    <dgm:cxn modelId="{463899FF-585E-41FF-96E8-C5FFCD064A54}" type="presOf" srcId="{99456E8A-9E95-4228-A948-8F5DA0D51796}" destId="{988528AE-BD51-492E-ADF7-259D64494A9A}" srcOrd="0" destOrd="0" presId="urn:microsoft.com/office/officeart/2005/8/layout/hProcess7"/>
    <dgm:cxn modelId="{9FF2EB22-381A-4CA3-86DF-A77958A12C58}" type="presParOf" srcId="{286F044E-7FFA-47E2-8948-D37046A2EE7E}" destId="{CF5CF9C0-9D8D-4CFD-8D25-CB02BCCF1F2D}" srcOrd="0" destOrd="0" presId="urn:microsoft.com/office/officeart/2005/8/layout/hProcess7"/>
    <dgm:cxn modelId="{2164DE0B-53FC-40C2-A08A-FE3BB552AECA}" type="presParOf" srcId="{CF5CF9C0-9D8D-4CFD-8D25-CB02BCCF1F2D}" destId="{782681B1-9ACB-4CBB-8BFC-291876D57D2A}" srcOrd="0" destOrd="0" presId="urn:microsoft.com/office/officeart/2005/8/layout/hProcess7"/>
    <dgm:cxn modelId="{C2CDD441-3AA8-4EFC-A22F-3B179C98987B}" type="presParOf" srcId="{CF5CF9C0-9D8D-4CFD-8D25-CB02BCCF1F2D}" destId="{832F385F-FB06-4CF7-AD0F-54B36C178898}" srcOrd="1" destOrd="0" presId="urn:microsoft.com/office/officeart/2005/8/layout/hProcess7"/>
    <dgm:cxn modelId="{16B6C88A-C3AD-4A04-BF55-354302DC5EA0}" type="presParOf" srcId="{CF5CF9C0-9D8D-4CFD-8D25-CB02BCCF1F2D}" destId="{1C0B52E8-E2FE-46DD-B32D-CB57FEE0AF1E}" srcOrd="2" destOrd="0" presId="urn:microsoft.com/office/officeart/2005/8/layout/hProcess7"/>
    <dgm:cxn modelId="{D05BEF87-6C56-4E73-B6BB-6C402C97ADA1}" type="presParOf" srcId="{286F044E-7FFA-47E2-8948-D37046A2EE7E}" destId="{5406ED88-A997-4E11-B475-E3793249D4E1}" srcOrd="1" destOrd="0" presId="urn:microsoft.com/office/officeart/2005/8/layout/hProcess7"/>
    <dgm:cxn modelId="{1BBFAFBA-704C-4ECB-AE81-BA06173A157E}" type="presParOf" srcId="{286F044E-7FFA-47E2-8948-D37046A2EE7E}" destId="{1227BC65-7419-45C3-A186-10B95CD47391}" srcOrd="2" destOrd="0" presId="urn:microsoft.com/office/officeart/2005/8/layout/hProcess7"/>
    <dgm:cxn modelId="{495989C8-FA9B-4782-9CCB-1F6D13B452DF}" type="presParOf" srcId="{1227BC65-7419-45C3-A186-10B95CD47391}" destId="{E66043A2-F2CB-4650-8768-701C80D99E38}" srcOrd="0" destOrd="0" presId="urn:microsoft.com/office/officeart/2005/8/layout/hProcess7"/>
    <dgm:cxn modelId="{9F6810F5-C15A-4F04-A6AD-03D2B1DBBB9F}" type="presParOf" srcId="{1227BC65-7419-45C3-A186-10B95CD47391}" destId="{8DCC82F3-437F-44AB-9CF4-67197CA9D8F0}" srcOrd="1" destOrd="0" presId="urn:microsoft.com/office/officeart/2005/8/layout/hProcess7"/>
    <dgm:cxn modelId="{2502A988-B705-4A42-8590-42BE6D6DFDD5}" type="presParOf" srcId="{1227BC65-7419-45C3-A186-10B95CD47391}" destId="{5EFB5063-E784-465B-9A73-525F827F5DF1}" srcOrd="2" destOrd="0" presId="urn:microsoft.com/office/officeart/2005/8/layout/hProcess7"/>
    <dgm:cxn modelId="{2AB2565F-329A-407E-B8F4-C9A6EC21FAA2}" type="presParOf" srcId="{286F044E-7FFA-47E2-8948-D37046A2EE7E}" destId="{B5551687-3D45-4931-81F8-B95EABB84741}" srcOrd="3" destOrd="0" presId="urn:microsoft.com/office/officeart/2005/8/layout/hProcess7"/>
    <dgm:cxn modelId="{3B8CE05E-F938-4422-905F-BA647E7B7673}" type="presParOf" srcId="{286F044E-7FFA-47E2-8948-D37046A2EE7E}" destId="{06C6333B-9B63-4E8F-9ED8-ECD226C7870B}" srcOrd="4" destOrd="0" presId="urn:microsoft.com/office/officeart/2005/8/layout/hProcess7"/>
    <dgm:cxn modelId="{A7805B64-580D-4AB8-B239-893DDC9B0208}" type="presParOf" srcId="{06C6333B-9B63-4E8F-9ED8-ECD226C7870B}" destId="{16B4BAEE-D15D-4081-A8CC-4B5557E7D3B5}" srcOrd="0" destOrd="0" presId="urn:microsoft.com/office/officeart/2005/8/layout/hProcess7"/>
    <dgm:cxn modelId="{8A2C92CC-CE1C-4A72-BAC1-FA457029F5E9}" type="presParOf" srcId="{06C6333B-9B63-4E8F-9ED8-ECD226C7870B}" destId="{E923FB8B-9169-40F9-AB06-714ACE0BD042}" srcOrd="1" destOrd="0" presId="urn:microsoft.com/office/officeart/2005/8/layout/hProcess7"/>
    <dgm:cxn modelId="{10685CD2-3B68-4E8D-8DE5-F074A420F53D}" type="presParOf" srcId="{06C6333B-9B63-4E8F-9ED8-ECD226C7870B}" destId="{1F52CA1B-CF7D-4F26-992E-4DA667A9A40B}" srcOrd="2" destOrd="0" presId="urn:microsoft.com/office/officeart/2005/8/layout/hProcess7"/>
    <dgm:cxn modelId="{6F0A2184-27C6-4212-8747-A3A49CF9FB08}" type="presParOf" srcId="{286F044E-7FFA-47E2-8948-D37046A2EE7E}" destId="{66E654CD-5B59-49BD-A237-E42D56B3F2A7}" srcOrd="5" destOrd="0" presId="urn:microsoft.com/office/officeart/2005/8/layout/hProcess7"/>
    <dgm:cxn modelId="{37D0DB9F-9E71-4947-9E60-A96EEDD2C93F}" type="presParOf" srcId="{286F044E-7FFA-47E2-8948-D37046A2EE7E}" destId="{A25FC45A-448F-4E2D-A8F7-6F61CFD7CDE1}" srcOrd="6" destOrd="0" presId="urn:microsoft.com/office/officeart/2005/8/layout/hProcess7"/>
    <dgm:cxn modelId="{99932139-CBA9-4000-864C-48C49F1F618B}" type="presParOf" srcId="{A25FC45A-448F-4E2D-A8F7-6F61CFD7CDE1}" destId="{7F1AB515-2B60-4D7E-BBCD-759EF75F5747}" srcOrd="0" destOrd="0" presId="urn:microsoft.com/office/officeart/2005/8/layout/hProcess7"/>
    <dgm:cxn modelId="{B8078CA8-AE9B-4ABF-937D-74979D257010}" type="presParOf" srcId="{A25FC45A-448F-4E2D-A8F7-6F61CFD7CDE1}" destId="{EBB7D154-78D8-42B5-BCB9-B144704B85EC}" srcOrd="1" destOrd="0" presId="urn:microsoft.com/office/officeart/2005/8/layout/hProcess7"/>
    <dgm:cxn modelId="{D6E61013-7A5D-43C0-A185-3F413034E878}" type="presParOf" srcId="{A25FC45A-448F-4E2D-A8F7-6F61CFD7CDE1}" destId="{5024C45B-BE8F-4C43-A485-1552BC1C7AAC}" srcOrd="2" destOrd="0" presId="urn:microsoft.com/office/officeart/2005/8/layout/hProcess7"/>
    <dgm:cxn modelId="{000C2881-C37F-43CE-B8B6-6512ADE1457F}" type="presParOf" srcId="{286F044E-7FFA-47E2-8948-D37046A2EE7E}" destId="{D67B1891-C385-4DFC-9B65-BDE3A0A7E5C4}" srcOrd="7" destOrd="0" presId="urn:microsoft.com/office/officeart/2005/8/layout/hProcess7"/>
    <dgm:cxn modelId="{4EFD2FBB-EEE4-43AB-B7F7-46ADFD5D49A3}" type="presParOf" srcId="{286F044E-7FFA-47E2-8948-D37046A2EE7E}" destId="{560E503C-BC41-4D16-9405-21B68E94FE4B}" srcOrd="8" destOrd="0" presId="urn:microsoft.com/office/officeart/2005/8/layout/hProcess7"/>
    <dgm:cxn modelId="{E394842D-19E3-4102-A2BB-557C8A242C68}" type="presParOf" srcId="{560E503C-BC41-4D16-9405-21B68E94FE4B}" destId="{7D0DFE78-7729-4E59-A2E3-C3FDC934D251}" srcOrd="0" destOrd="0" presId="urn:microsoft.com/office/officeart/2005/8/layout/hProcess7"/>
    <dgm:cxn modelId="{8CC5860B-0BA0-4A94-B115-3471F39A8321}" type="presParOf" srcId="{560E503C-BC41-4D16-9405-21B68E94FE4B}" destId="{5C99B86B-7656-4BA6-B5A1-4F1334AB473D}" srcOrd="1" destOrd="0" presId="urn:microsoft.com/office/officeart/2005/8/layout/hProcess7"/>
    <dgm:cxn modelId="{2539DC98-99BB-4A59-97DB-18C449C5B9BE}" type="presParOf" srcId="{560E503C-BC41-4D16-9405-21B68E94FE4B}" destId="{988528AE-BD51-492E-ADF7-259D64494A9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35339-A8B8-406A-8E31-15CA0505F0E7}"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AR"/>
        </a:p>
      </dgm:t>
    </dgm:pt>
    <dgm:pt modelId="{D60F5B10-316F-487D-B8F8-7816FB0B1E7C}">
      <dgm:prSet phldrT="[Texto]">
        <dgm:style>
          <a:lnRef idx="3">
            <a:schemeClr val="lt1"/>
          </a:lnRef>
          <a:fillRef idx="1">
            <a:schemeClr val="accent6"/>
          </a:fillRef>
          <a:effectRef idx="1">
            <a:schemeClr val="accent6"/>
          </a:effectRef>
          <a:fontRef idx="minor">
            <a:schemeClr val="lt1"/>
          </a:fontRef>
        </dgm:style>
      </dgm:prSet>
      <dgm:spPr/>
      <dgm:t>
        <a:bodyPr/>
        <a:lstStyle/>
        <a:p>
          <a:r>
            <a:rPr lang="es-AR" dirty="0"/>
            <a:t>Convenio de cambio climático (1993)</a:t>
          </a:r>
        </a:p>
      </dgm:t>
    </dgm:pt>
    <dgm:pt modelId="{5F47AC5B-DC77-45B0-9018-FDC16535464B}" type="parTrans" cxnId="{12D63C41-EF83-42D0-8F70-CD69F6A2C0E4}">
      <dgm:prSet/>
      <dgm:spPr/>
      <dgm:t>
        <a:bodyPr/>
        <a:lstStyle/>
        <a:p>
          <a:endParaRPr lang="es-AR"/>
        </a:p>
      </dgm:t>
    </dgm:pt>
    <dgm:pt modelId="{A07F61DF-7DDD-41F6-9F26-B84682D257C2}" type="sibTrans" cxnId="{12D63C41-EF83-42D0-8F70-CD69F6A2C0E4}">
      <dgm:prSet/>
      <dgm:spPr/>
      <dgm:t>
        <a:bodyPr/>
        <a:lstStyle/>
        <a:p>
          <a:endParaRPr lang="es-AR"/>
        </a:p>
      </dgm:t>
    </dgm:pt>
    <dgm:pt modelId="{E9C31FE6-3834-4A86-B576-F34CA1901684}">
      <dgm:prSet phldrT="[Texto]">
        <dgm:style>
          <a:lnRef idx="3">
            <a:schemeClr val="lt1"/>
          </a:lnRef>
          <a:fillRef idx="1">
            <a:schemeClr val="accent6"/>
          </a:fillRef>
          <a:effectRef idx="1">
            <a:schemeClr val="accent6"/>
          </a:effectRef>
          <a:fontRef idx="minor">
            <a:schemeClr val="lt1"/>
          </a:fontRef>
        </dgm:style>
      </dgm:prSet>
      <dgm:spPr/>
      <dgm:t>
        <a:bodyPr/>
        <a:lstStyle/>
        <a:p>
          <a:r>
            <a:rPr lang="es-AR" dirty="0"/>
            <a:t>Acuerdo de Paris (2015)</a:t>
          </a:r>
        </a:p>
      </dgm:t>
    </dgm:pt>
    <dgm:pt modelId="{E02BEDB8-6EA6-4AE0-9BB3-77D785033D46}" type="parTrans" cxnId="{6C035EDC-74FD-4501-85E1-D0B51D803442}">
      <dgm:prSet/>
      <dgm:spPr/>
      <dgm:t>
        <a:bodyPr/>
        <a:lstStyle/>
        <a:p>
          <a:endParaRPr lang="es-AR"/>
        </a:p>
      </dgm:t>
    </dgm:pt>
    <dgm:pt modelId="{0B9FF25A-D9AC-42D5-BF03-6C898F0E2293}" type="sibTrans" cxnId="{6C035EDC-74FD-4501-85E1-D0B51D803442}">
      <dgm:prSet/>
      <dgm:spPr/>
      <dgm:t>
        <a:bodyPr/>
        <a:lstStyle/>
        <a:p>
          <a:endParaRPr lang="es-AR"/>
        </a:p>
      </dgm:t>
    </dgm:pt>
    <dgm:pt modelId="{6144F49E-6EB5-46FB-958D-ECC57DE0CF53}">
      <dgm:prSet phldrT="[Texto]">
        <dgm:style>
          <a:lnRef idx="3">
            <a:schemeClr val="lt1"/>
          </a:lnRef>
          <a:fillRef idx="1">
            <a:schemeClr val="accent6"/>
          </a:fillRef>
          <a:effectRef idx="1">
            <a:schemeClr val="accent6"/>
          </a:effectRef>
          <a:fontRef idx="minor">
            <a:schemeClr val="lt1"/>
          </a:fontRef>
        </dgm:style>
      </dgm:prSet>
      <dgm:spPr/>
      <dgm:t>
        <a:bodyPr/>
        <a:lstStyle/>
        <a:p>
          <a:r>
            <a:rPr lang="es-AR" dirty="0"/>
            <a:t>Ratificación de protocolo de Kioto (1997 entra en vigor 2005)</a:t>
          </a:r>
        </a:p>
      </dgm:t>
    </dgm:pt>
    <dgm:pt modelId="{F1FCCF39-B210-4C52-80A1-3AB55B84D662}" type="parTrans" cxnId="{AA8C56D5-D490-4E6F-9FE9-4D02BE025DF3}">
      <dgm:prSet/>
      <dgm:spPr/>
      <dgm:t>
        <a:bodyPr/>
        <a:lstStyle/>
        <a:p>
          <a:endParaRPr lang="es-AR"/>
        </a:p>
      </dgm:t>
    </dgm:pt>
    <dgm:pt modelId="{3215D06D-9026-4B7C-88B5-1EB2012DA533}" type="sibTrans" cxnId="{AA8C56D5-D490-4E6F-9FE9-4D02BE025DF3}">
      <dgm:prSet/>
      <dgm:spPr/>
      <dgm:t>
        <a:bodyPr/>
        <a:lstStyle/>
        <a:p>
          <a:endParaRPr lang="es-AR"/>
        </a:p>
      </dgm:t>
    </dgm:pt>
    <dgm:pt modelId="{02BFA37C-95AD-4501-A7AC-0EAC07DAC7C2}" type="pres">
      <dgm:prSet presAssocID="{F4335339-A8B8-406A-8E31-15CA0505F0E7}" presName="compositeShape" presStyleCnt="0">
        <dgm:presLayoutVars>
          <dgm:chMax val="7"/>
          <dgm:dir/>
          <dgm:resizeHandles val="exact"/>
        </dgm:presLayoutVars>
      </dgm:prSet>
      <dgm:spPr/>
    </dgm:pt>
    <dgm:pt modelId="{2B678F92-E080-476A-8505-28EBC3417C96}" type="pres">
      <dgm:prSet presAssocID="{D60F5B10-316F-487D-B8F8-7816FB0B1E7C}" presName="circ1" presStyleLbl="vennNode1" presStyleIdx="0" presStyleCnt="3"/>
      <dgm:spPr/>
    </dgm:pt>
    <dgm:pt modelId="{4A1DF52B-F3F2-4A27-AFCF-B81AF56A8252}" type="pres">
      <dgm:prSet presAssocID="{D60F5B10-316F-487D-B8F8-7816FB0B1E7C}" presName="circ1Tx" presStyleLbl="revTx" presStyleIdx="0" presStyleCnt="0">
        <dgm:presLayoutVars>
          <dgm:chMax val="0"/>
          <dgm:chPref val="0"/>
          <dgm:bulletEnabled val="1"/>
        </dgm:presLayoutVars>
      </dgm:prSet>
      <dgm:spPr/>
    </dgm:pt>
    <dgm:pt modelId="{136485DE-3AE7-4CC4-9CDD-98B19186C0E1}" type="pres">
      <dgm:prSet presAssocID="{E9C31FE6-3834-4A86-B576-F34CA1901684}" presName="circ2" presStyleLbl="vennNode1" presStyleIdx="1" presStyleCnt="3"/>
      <dgm:spPr/>
    </dgm:pt>
    <dgm:pt modelId="{B4595022-E37F-4351-A587-9B3D11B4C580}" type="pres">
      <dgm:prSet presAssocID="{E9C31FE6-3834-4A86-B576-F34CA1901684}" presName="circ2Tx" presStyleLbl="revTx" presStyleIdx="0" presStyleCnt="0">
        <dgm:presLayoutVars>
          <dgm:chMax val="0"/>
          <dgm:chPref val="0"/>
          <dgm:bulletEnabled val="1"/>
        </dgm:presLayoutVars>
      </dgm:prSet>
      <dgm:spPr/>
    </dgm:pt>
    <dgm:pt modelId="{8D9BD0D1-7FE9-4E76-AA2B-BC8B039C200F}" type="pres">
      <dgm:prSet presAssocID="{6144F49E-6EB5-46FB-958D-ECC57DE0CF53}" presName="circ3" presStyleLbl="vennNode1" presStyleIdx="2" presStyleCnt="3"/>
      <dgm:spPr/>
    </dgm:pt>
    <dgm:pt modelId="{E23E62C2-DBF0-41C9-9E9F-701E292A8F65}" type="pres">
      <dgm:prSet presAssocID="{6144F49E-6EB5-46FB-958D-ECC57DE0CF53}" presName="circ3Tx" presStyleLbl="revTx" presStyleIdx="0" presStyleCnt="0">
        <dgm:presLayoutVars>
          <dgm:chMax val="0"/>
          <dgm:chPref val="0"/>
          <dgm:bulletEnabled val="1"/>
        </dgm:presLayoutVars>
      </dgm:prSet>
      <dgm:spPr/>
    </dgm:pt>
  </dgm:ptLst>
  <dgm:cxnLst>
    <dgm:cxn modelId="{00524413-E1F3-4995-A949-94DB95E2900A}" type="presOf" srcId="{6144F49E-6EB5-46FB-958D-ECC57DE0CF53}" destId="{8D9BD0D1-7FE9-4E76-AA2B-BC8B039C200F}" srcOrd="0" destOrd="0" presId="urn:microsoft.com/office/officeart/2005/8/layout/venn1"/>
    <dgm:cxn modelId="{12D63C41-EF83-42D0-8F70-CD69F6A2C0E4}" srcId="{F4335339-A8B8-406A-8E31-15CA0505F0E7}" destId="{D60F5B10-316F-487D-B8F8-7816FB0B1E7C}" srcOrd="0" destOrd="0" parTransId="{5F47AC5B-DC77-45B0-9018-FDC16535464B}" sibTransId="{A07F61DF-7DDD-41F6-9F26-B84682D257C2}"/>
    <dgm:cxn modelId="{52488481-02B9-43D2-AEEB-85F73B586042}" type="presOf" srcId="{D60F5B10-316F-487D-B8F8-7816FB0B1E7C}" destId="{2B678F92-E080-476A-8505-28EBC3417C96}" srcOrd="0" destOrd="0" presId="urn:microsoft.com/office/officeart/2005/8/layout/venn1"/>
    <dgm:cxn modelId="{1608FE88-DE83-4C69-95DF-1E145F637000}" type="presOf" srcId="{E9C31FE6-3834-4A86-B576-F34CA1901684}" destId="{B4595022-E37F-4351-A587-9B3D11B4C580}" srcOrd="1" destOrd="0" presId="urn:microsoft.com/office/officeart/2005/8/layout/venn1"/>
    <dgm:cxn modelId="{AB2969A1-2EFE-4681-9A6F-13F32EEACFE0}" type="presOf" srcId="{D60F5B10-316F-487D-B8F8-7816FB0B1E7C}" destId="{4A1DF52B-F3F2-4A27-AFCF-B81AF56A8252}" srcOrd="1" destOrd="0" presId="urn:microsoft.com/office/officeart/2005/8/layout/venn1"/>
    <dgm:cxn modelId="{2A41D5AC-9CFA-4845-B6DC-5BFA5FE5BF52}" type="presOf" srcId="{E9C31FE6-3834-4A86-B576-F34CA1901684}" destId="{136485DE-3AE7-4CC4-9CDD-98B19186C0E1}" srcOrd="0" destOrd="0" presId="urn:microsoft.com/office/officeart/2005/8/layout/venn1"/>
    <dgm:cxn modelId="{395548C4-70BD-421F-A1D0-A1FD2A7360AC}" type="presOf" srcId="{6144F49E-6EB5-46FB-958D-ECC57DE0CF53}" destId="{E23E62C2-DBF0-41C9-9E9F-701E292A8F65}" srcOrd="1" destOrd="0" presId="urn:microsoft.com/office/officeart/2005/8/layout/venn1"/>
    <dgm:cxn modelId="{AA8C56D5-D490-4E6F-9FE9-4D02BE025DF3}" srcId="{F4335339-A8B8-406A-8E31-15CA0505F0E7}" destId="{6144F49E-6EB5-46FB-958D-ECC57DE0CF53}" srcOrd="2" destOrd="0" parTransId="{F1FCCF39-B210-4C52-80A1-3AB55B84D662}" sibTransId="{3215D06D-9026-4B7C-88B5-1EB2012DA533}"/>
    <dgm:cxn modelId="{6C035EDC-74FD-4501-85E1-D0B51D803442}" srcId="{F4335339-A8B8-406A-8E31-15CA0505F0E7}" destId="{E9C31FE6-3834-4A86-B576-F34CA1901684}" srcOrd="1" destOrd="0" parTransId="{E02BEDB8-6EA6-4AE0-9BB3-77D785033D46}" sibTransId="{0B9FF25A-D9AC-42D5-BF03-6C898F0E2293}"/>
    <dgm:cxn modelId="{A1AE0BEB-5547-4C93-B6FA-5024B4374ED4}" type="presOf" srcId="{F4335339-A8B8-406A-8E31-15CA0505F0E7}" destId="{02BFA37C-95AD-4501-A7AC-0EAC07DAC7C2}" srcOrd="0" destOrd="0" presId="urn:microsoft.com/office/officeart/2005/8/layout/venn1"/>
    <dgm:cxn modelId="{9FDF6046-412B-4ECF-9DD9-706A8548059F}" type="presParOf" srcId="{02BFA37C-95AD-4501-A7AC-0EAC07DAC7C2}" destId="{2B678F92-E080-476A-8505-28EBC3417C96}" srcOrd="0" destOrd="0" presId="urn:microsoft.com/office/officeart/2005/8/layout/venn1"/>
    <dgm:cxn modelId="{A6A00DCA-149F-4867-A91C-E53527C1D278}" type="presParOf" srcId="{02BFA37C-95AD-4501-A7AC-0EAC07DAC7C2}" destId="{4A1DF52B-F3F2-4A27-AFCF-B81AF56A8252}" srcOrd="1" destOrd="0" presId="urn:microsoft.com/office/officeart/2005/8/layout/venn1"/>
    <dgm:cxn modelId="{B2DF9932-8950-4FCF-85B2-D26CE8A1C53C}" type="presParOf" srcId="{02BFA37C-95AD-4501-A7AC-0EAC07DAC7C2}" destId="{136485DE-3AE7-4CC4-9CDD-98B19186C0E1}" srcOrd="2" destOrd="0" presId="urn:microsoft.com/office/officeart/2005/8/layout/venn1"/>
    <dgm:cxn modelId="{C4D04D5F-F29A-4E07-9614-4D9D682796FE}" type="presParOf" srcId="{02BFA37C-95AD-4501-A7AC-0EAC07DAC7C2}" destId="{B4595022-E37F-4351-A587-9B3D11B4C580}" srcOrd="3" destOrd="0" presId="urn:microsoft.com/office/officeart/2005/8/layout/venn1"/>
    <dgm:cxn modelId="{88052A12-CA45-477F-9D75-0AB86588E8F5}" type="presParOf" srcId="{02BFA37C-95AD-4501-A7AC-0EAC07DAC7C2}" destId="{8D9BD0D1-7FE9-4E76-AA2B-BC8B039C200F}" srcOrd="4" destOrd="0" presId="urn:microsoft.com/office/officeart/2005/8/layout/venn1"/>
    <dgm:cxn modelId="{FD704C24-079C-413D-B876-0DCBF76252BE}" type="presParOf" srcId="{02BFA37C-95AD-4501-A7AC-0EAC07DAC7C2}" destId="{E23E62C2-DBF0-41C9-9E9F-701E292A8F6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D91C3-12A8-4078-B5BB-8FF87A8C107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AR"/>
        </a:p>
      </dgm:t>
    </dgm:pt>
    <dgm:pt modelId="{70991171-4D48-4D22-B4D0-8CDF296F4E3E}">
      <dgm:prSet phldrT="[Texto]">
        <dgm:style>
          <a:lnRef idx="3">
            <a:schemeClr val="lt1"/>
          </a:lnRef>
          <a:fillRef idx="1">
            <a:schemeClr val="accent6"/>
          </a:fillRef>
          <a:effectRef idx="1">
            <a:schemeClr val="accent6"/>
          </a:effectRef>
          <a:fontRef idx="minor">
            <a:schemeClr val="lt1"/>
          </a:fontRef>
        </dgm:style>
      </dgm:prSet>
      <dgm:spPr/>
      <dgm:t>
        <a:bodyPr/>
        <a:lstStyle/>
        <a:p>
          <a:r>
            <a:rPr lang="es-AR" dirty="0"/>
            <a:t>ODS-Res.70/1</a:t>
          </a:r>
        </a:p>
      </dgm:t>
    </dgm:pt>
    <dgm:pt modelId="{99919E36-685B-4997-99D7-18B269E75D19}" type="parTrans" cxnId="{0BBD25FC-52C4-441C-AC16-AC71F091237F}">
      <dgm:prSet/>
      <dgm:spPr/>
      <dgm:t>
        <a:bodyPr/>
        <a:lstStyle/>
        <a:p>
          <a:endParaRPr lang="es-AR"/>
        </a:p>
      </dgm:t>
    </dgm:pt>
    <dgm:pt modelId="{C0702BD7-FE61-4C85-BC04-9FE7908A2A2B}" type="sibTrans" cxnId="{0BBD25FC-52C4-441C-AC16-AC71F091237F}">
      <dgm:prSet/>
      <dgm:spPr>
        <a:solidFill>
          <a:schemeClr val="accent6">
            <a:lumMod val="60000"/>
            <a:lumOff val="40000"/>
          </a:schemeClr>
        </a:solidFill>
      </dgm:spPr>
      <dgm:t>
        <a:bodyPr/>
        <a:lstStyle/>
        <a:p>
          <a:endParaRPr lang="es-AR"/>
        </a:p>
      </dgm:t>
    </dgm:pt>
    <dgm:pt modelId="{345F2BB2-9900-4B37-96B7-A1343132C632}">
      <dgm:prSet phldrT="[Texto]">
        <dgm:style>
          <a:lnRef idx="3">
            <a:schemeClr val="lt1"/>
          </a:lnRef>
          <a:fillRef idx="1">
            <a:schemeClr val="accent6"/>
          </a:fillRef>
          <a:effectRef idx="1">
            <a:schemeClr val="accent6"/>
          </a:effectRef>
          <a:fontRef idx="minor">
            <a:schemeClr val="lt1"/>
          </a:fontRef>
        </dgm:style>
      </dgm:prSet>
      <dgm:spPr/>
      <dgm:t>
        <a:bodyPr/>
        <a:lstStyle/>
        <a:p>
          <a:r>
            <a:rPr lang="es-AR" dirty="0"/>
            <a:t>Comisión nacional de seguimiento de ODS</a:t>
          </a:r>
        </a:p>
      </dgm:t>
    </dgm:pt>
    <dgm:pt modelId="{781E7B31-3EF8-4203-B8AB-E27A21ED00A9}" type="parTrans" cxnId="{8CA4ECB2-D18A-4747-9384-6E13DEEDB489}">
      <dgm:prSet/>
      <dgm:spPr/>
      <dgm:t>
        <a:bodyPr/>
        <a:lstStyle/>
        <a:p>
          <a:endParaRPr lang="es-AR"/>
        </a:p>
      </dgm:t>
    </dgm:pt>
    <dgm:pt modelId="{351E8D92-9B49-4CAA-B0AA-56DC9667FAEF}" type="sibTrans" cxnId="{8CA4ECB2-D18A-4747-9384-6E13DEEDB489}">
      <dgm:prSet/>
      <dgm:spPr>
        <a:solidFill>
          <a:schemeClr val="accent6">
            <a:lumMod val="60000"/>
            <a:lumOff val="40000"/>
          </a:schemeClr>
        </a:solidFill>
      </dgm:spPr>
      <dgm:t>
        <a:bodyPr/>
        <a:lstStyle/>
        <a:p>
          <a:endParaRPr lang="es-AR"/>
        </a:p>
      </dgm:t>
    </dgm:pt>
    <dgm:pt modelId="{8BB5BF8C-0D7D-447C-95C0-B3697520A022}">
      <dgm:prSet>
        <dgm:style>
          <a:lnRef idx="3">
            <a:schemeClr val="lt1"/>
          </a:lnRef>
          <a:fillRef idx="1">
            <a:schemeClr val="accent6"/>
          </a:fillRef>
          <a:effectRef idx="1">
            <a:schemeClr val="accent6"/>
          </a:effectRef>
          <a:fontRef idx="minor">
            <a:schemeClr val="lt1"/>
          </a:fontRef>
        </dgm:style>
      </dgm:prSet>
      <dgm:spPr/>
      <dgm:t>
        <a:bodyPr/>
        <a:lstStyle/>
        <a:p>
          <a:r>
            <a:rPr lang="es-AR" dirty="0"/>
            <a:t> Adhesión en septiembre de 2015</a:t>
          </a:r>
        </a:p>
      </dgm:t>
    </dgm:pt>
    <dgm:pt modelId="{189EAD6B-901C-441D-B833-CFB6F0D5491B}" type="parTrans" cxnId="{F10CCD21-8BA8-4B02-8A8F-9AEE7363F62F}">
      <dgm:prSet/>
      <dgm:spPr/>
      <dgm:t>
        <a:bodyPr/>
        <a:lstStyle/>
        <a:p>
          <a:endParaRPr lang="es-AR"/>
        </a:p>
      </dgm:t>
    </dgm:pt>
    <dgm:pt modelId="{E7BD64F0-6552-4BFB-BF9D-516C411AC200}" type="sibTrans" cxnId="{F10CCD21-8BA8-4B02-8A8F-9AEE7363F62F}">
      <dgm:prSet/>
      <dgm:spPr>
        <a:solidFill>
          <a:schemeClr val="accent6">
            <a:lumMod val="60000"/>
            <a:lumOff val="40000"/>
          </a:schemeClr>
        </a:solidFill>
      </dgm:spPr>
      <dgm:t>
        <a:bodyPr/>
        <a:lstStyle/>
        <a:p>
          <a:endParaRPr lang="es-AR"/>
        </a:p>
      </dgm:t>
    </dgm:pt>
    <dgm:pt modelId="{5198C22F-21C3-4789-91F4-58E70A5B6F27}">
      <dgm:prSet>
        <dgm:style>
          <a:lnRef idx="3">
            <a:schemeClr val="lt1"/>
          </a:lnRef>
          <a:fillRef idx="1">
            <a:schemeClr val="accent6"/>
          </a:fillRef>
          <a:effectRef idx="1">
            <a:schemeClr val="accent6"/>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AR" dirty="0"/>
            <a:t>Ley 27520</a:t>
          </a:r>
        </a:p>
        <a:p>
          <a:pPr defTabSz="800100">
            <a:lnSpc>
              <a:spcPct val="90000"/>
            </a:lnSpc>
            <a:spcBef>
              <a:spcPct val="0"/>
            </a:spcBef>
            <a:spcAft>
              <a:spcPct val="35000"/>
            </a:spcAft>
          </a:pPr>
          <a:r>
            <a:rPr lang="es-ES" dirty="0"/>
            <a:t>Presupuestos Mínimos de Cambio Climático</a:t>
          </a:r>
          <a:endParaRPr lang="es-AR" dirty="0"/>
        </a:p>
      </dgm:t>
    </dgm:pt>
    <dgm:pt modelId="{686DDF80-2E43-450C-829E-098DE54F2114}" type="parTrans" cxnId="{A6DD360E-073D-41E9-A434-1C8FF2990C92}">
      <dgm:prSet/>
      <dgm:spPr/>
      <dgm:t>
        <a:bodyPr/>
        <a:lstStyle/>
        <a:p>
          <a:endParaRPr lang="es-AR"/>
        </a:p>
      </dgm:t>
    </dgm:pt>
    <dgm:pt modelId="{14B6B347-0DB0-4839-8795-65DE757C7E72}" type="sibTrans" cxnId="{A6DD360E-073D-41E9-A434-1C8FF2990C92}">
      <dgm:prSet/>
      <dgm:spPr>
        <a:solidFill>
          <a:schemeClr val="accent6">
            <a:lumMod val="60000"/>
            <a:lumOff val="40000"/>
          </a:schemeClr>
        </a:solidFill>
      </dgm:spPr>
      <dgm:t>
        <a:bodyPr/>
        <a:lstStyle/>
        <a:p>
          <a:endParaRPr lang="es-AR"/>
        </a:p>
      </dgm:t>
    </dgm:pt>
    <dgm:pt modelId="{95C6777E-B119-4F62-B51F-D7DE1D2DE7A9}">
      <dgm:prSet>
        <dgm:style>
          <a:lnRef idx="3">
            <a:schemeClr val="lt1"/>
          </a:lnRef>
          <a:fillRef idx="1">
            <a:schemeClr val="accent6"/>
          </a:fillRef>
          <a:effectRef idx="1">
            <a:schemeClr val="accent6"/>
          </a:effectRef>
          <a:fontRef idx="minor">
            <a:schemeClr val="lt1"/>
          </a:fontRef>
        </dgm:style>
      </dgm:prSet>
      <dgm:spPr/>
      <dgm:t>
        <a:bodyPr/>
        <a:lstStyle/>
        <a:p>
          <a:r>
            <a:rPr lang="es-AR" dirty="0"/>
            <a:t>Gabinete Nacional de Cambio Climático</a:t>
          </a:r>
        </a:p>
      </dgm:t>
    </dgm:pt>
    <dgm:pt modelId="{DC97CB86-A3AE-4329-A004-1C537FCE5188}" type="parTrans" cxnId="{1E8C42BD-8A57-418F-9E46-6346C2C80B02}">
      <dgm:prSet/>
      <dgm:spPr/>
      <dgm:t>
        <a:bodyPr/>
        <a:lstStyle/>
        <a:p>
          <a:endParaRPr lang="es-AR"/>
        </a:p>
      </dgm:t>
    </dgm:pt>
    <dgm:pt modelId="{8BB959A8-C22D-4450-8481-FEE0741CA0EE}" type="sibTrans" cxnId="{1E8C42BD-8A57-418F-9E46-6346C2C80B02}">
      <dgm:prSet/>
      <dgm:spPr>
        <a:solidFill>
          <a:schemeClr val="accent6">
            <a:lumMod val="60000"/>
            <a:lumOff val="40000"/>
          </a:schemeClr>
        </a:solidFill>
      </dgm:spPr>
      <dgm:t>
        <a:bodyPr/>
        <a:lstStyle/>
        <a:p>
          <a:endParaRPr lang="es-AR"/>
        </a:p>
      </dgm:t>
    </dgm:pt>
    <dgm:pt modelId="{139A7526-EB2B-4630-AF60-7F0B74609B51}">
      <dgm:prSet>
        <dgm:style>
          <a:lnRef idx="3">
            <a:schemeClr val="lt1"/>
          </a:lnRef>
          <a:fillRef idx="1">
            <a:schemeClr val="accent6"/>
          </a:fillRef>
          <a:effectRef idx="1">
            <a:schemeClr val="accent6"/>
          </a:effectRef>
          <a:fontRef idx="minor">
            <a:schemeClr val="lt1"/>
          </a:fontRef>
        </dgm:style>
      </dgm:prSet>
      <dgm:spPr/>
      <dgm:t>
        <a:bodyPr/>
        <a:lstStyle/>
        <a:p>
          <a:r>
            <a:rPr lang="es-ES" dirty="0"/>
            <a:t>El Consejo Nacional de Coordinación de Políticas Sociales </a:t>
          </a:r>
          <a:endParaRPr lang="es-AR" dirty="0"/>
        </a:p>
      </dgm:t>
    </dgm:pt>
    <dgm:pt modelId="{283DAB8C-9187-498A-A7CA-E0B8D0FCBFA4}" type="parTrans" cxnId="{34DF8DFD-4593-42D9-9A9D-9C1274757B56}">
      <dgm:prSet/>
      <dgm:spPr/>
      <dgm:t>
        <a:bodyPr/>
        <a:lstStyle/>
        <a:p>
          <a:endParaRPr lang="es-AR"/>
        </a:p>
      </dgm:t>
    </dgm:pt>
    <dgm:pt modelId="{3245A0C9-CD29-4BB9-8601-FF6DBDD12383}" type="sibTrans" cxnId="{34DF8DFD-4593-42D9-9A9D-9C1274757B56}">
      <dgm:prSet/>
      <dgm:spPr>
        <a:solidFill>
          <a:schemeClr val="accent6">
            <a:lumMod val="60000"/>
            <a:lumOff val="40000"/>
          </a:schemeClr>
        </a:solidFill>
      </dgm:spPr>
      <dgm:t>
        <a:bodyPr/>
        <a:lstStyle/>
        <a:p>
          <a:endParaRPr lang="es-AR"/>
        </a:p>
      </dgm:t>
    </dgm:pt>
    <dgm:pt modelId="{9468453D-6DD9-4C55-A94C-72CBF4A1475F}">
      <dgm:prSet>
        <dgm:style>
          <a:lnRef idx="3">
            <a:schemeClr val="lt1"/>
          </a:lnRef>
          <a:fillRef idx="1">
            <a:schemeClr val="accent6"/>
          </a:fillRef>
          <a:effectRef idx="1">
            <a:schemeClr val="accent6"/>
          </a:effectRef>
          <a:fontRef idx="minor">
            <a:schemeClr val="lt1"/>
          </a:fontRef>
        </dgm:style>
      </dgm:prSet>
      <dgm:spPr/>
      <dgm:t>
        <a:bodyPr/>
        <a:lstStyle/>
        <a:p>
          <a:r>
            <a:rPr lang="es-AR" dirty="0"/>
            <a:t>Red Federal </a:t>
          </a:r>
        </a:p>
      </dgm:t>
    </dgm:pt>
    <dgm:pt modelId="{1551555E-469A-4297-88E6-0CDD31A5430D}" type="parTrans" cxnId="{9359D871-7ACA-4AEE-AC27-2C0E17D47350}">
      <dgm:prSet/>
      <dgm:spPr/>
      <dgm:t>
        <a:bodyPr/>
        <a:lstStyle/>
        <a:p>
          <a:endParaRPr lang="es-AR"/>
        </a:p>
      </dgm:t>
    </dgm:pt>
    <dgm:pt modelId="{CCF75EE0-F272-4CC0-98AF-EC93EFDD2B9A}" type="sibTrans" cxnId="{9359D871-7ACA-4AEE-AC27-2C0E17D47350}">
      <dgm:prSet/>
      <dgm:spPr/>
      <dgm:t>
        <a:bodyPr/>
        <a:lstStyle/>
        <a:p>
          <a:endParaRPr lang="es-AR"/>
        </a:p>
      </dgm:t>
    </dgm:pt>
    <dgm:pt modelId="{815D96D6-10AA-4004-9821-78871255A257}" type="pres">
      <dgm:prSet presAssocID="{441D91C3-12A8-4078-B5BB-8FF87A8C107A}" presName="diagram" presStyleCnt="0">
        <dgm:presLayoutVars>
          <dgm:dir/>
          <dgm:resizeHandles val="exact"/>
        </dgm:presLayoutVars>
      </dgm:prSet>
      <dgm:spPr/>
    </dgm:pt>
    <dgm:pt modelId="{3331B404-1E48-4D6E-AF4A-D12744566C2A}" type="pres">
      <dgm:prSet presAssocID="{70991171-4D48-4D22-B4D0-8CDF296F4E3E}" presName="node" presStyleLbl="node1" presStyleIdx="0" presStyleCnt="7">
        <dgm:presLayoutVars>
          <dgm:bulletEnabled val="1"/>
        </dgm:presLayoutVars>
      </dgm:prSet>
      <dgm:spPr/>
    </dgm:pt>
    <dgm:pt modelId="{3ABB2DA1-3898-4568-AB1B-284512F220AD}" type="pres">
      <dgm:prSet presAssocID="{C0702BD7-FE61-4C85-BC04-9FE7908A2A2B}" presName="sibTrans" presStyleLbl="sibTrans2D1" presStyleIdx="0" presStyleCnt="6"/>
      <dgm:spPr/>
    </dgm:pt>
    <dgm:pt modelId="{4475B6B0-DEC2-4E2B-B464-A249C65357E9}" type="pres">
      <dgm:prSet presAssocID="{C0702BD7-FE61-4C85-BC04-9FE7908A2A2B}" presName="connectorText" presStyleLbl="sibTrans2D1" presStyleIdx="0" presStyleCnt="6"/>
      <dgm:spPr/>
    </dgm:pt>
    <dgm:pt modelId="{47E7195D-BD71-4CE1-8878-528DB193ED73}" type="pres">
      <dgm:prSet presAssocID="{8BB5BF8C-0D7D-447C-95C0-B3697520A022}" presName="node" presStyleLbl="node1" presStyleIdx="1" presStyleCnt="7" custLinFactNeighborY="-775">
        <dgm:presLayoutVars>
          <dgm:bulletEnabled val="1"/>
        </dgm:presLayoutVars>
      </dgm:prSet>
      <dgm:spPr/>
    </dgm:pt>
    <dgm:pt modelId="{AFA5C13F-F35C-432B-98C4-618723D7E9AC}" type="pres">
      <dgm:prSet presAssocID="{E7BD64F0-6552-4BFB-BF9D-516C411AC200}" presName="sibTrans" presStyleLbl="sibTrans2D1" presStyleIdx="1" presStyleCnt="6"/>
      <dgm:spPr/>
    </dgm:pt>
    <dgm:pt modelId="{91DA4F9E-E1F4-4F8E-8215-204D686FAB64}" type="pres">
      <dgm:prSet presAssocID="{E7BD64F0-6552-4BFB-BF9D-516C411AC200}" presName="connectorText" presStyleLbl="sibTrans2D1" presStyleIdx="1" presStyleCnt="6"/>
      <dgm:spPr/>
    </dgm:pt>
    <dgm:pt modelId="{DAC5C958-0530-46C5-804A-608105A26794}" type="pres">
      <dgm:prSet presAssocID="{5198C22F-21C3-4789-91F4-58E70A5B6F27}" presName="node" presStyleLbl="node1" presStyleIdx="2" presStyleCnt="7">
        <dgm:presLayoutVars>
          <dgm:bulletEnabled val="1"/>
        </dgm:presLayoutVars>
      </dgm:prSet>
      <dgm:spPr/>
    </dgm:pt>
    <dgm:pt modelId="{F70EF8F6-D124-41F7-B5B1-10EB92E17C6D}" type="pres">
      <dgm:prSet presAssocID="{14B6B347-0DB0-4839-8795-65DE757C7E72}" presName="sibTrans" presStyleLbl="sibTrans2D1" presStyleIdx="2" presStyleCnt="6"/>
      <dgm:spPr/>
    </dgm:pt>
    <dgm:pt modelId="{CA326CA2-8D4E-410B-801E-F73B164E7294}" type="pres">
      <dgm:prSet presAssocID="{14B6B347-0DB0-4839-8795-65DE757C7E72}" presName="connectorText" presStyleLbl="sibTrans2D1" presStyleIdx="2" presStyleCnt="6"/>
      <dgm:spPr/>
    </dgm:pt>
    <dgm:pt modelId="{1C9261C7-CEF9-4594-B376-3F1824E7EFA8}" type="pres">
      <dgm:prSet presAssocID="{95C6777E-B119-4F62-B51F-D7DE1D2DE7A9}" presName="node" presStyleLbl="node1" presStyleIdx="3" presStyleCnt="7">
        <dgm:presLayoutVars>
          <dgm:bulletEnabled val="1"/>
        </dgm:presLayoutVars>
      </dgm:prSet>
      <dgm:spPr/>
    </dgm:pt>
    <dgm:pt modelId="{E53DFA6B-30B7-46C6-BCF8-7C12EBEA33CA}" type="pres">
      <dgm:prSet presAssocID="{8BB959A8-C22D-4450-8481-FEE0741CA0EE}" presName="sibTrans" presStyleLbl="sibTrans2D1" presStyleIdx="3" presStyleCnt="6"/>
      <dgm:spPr/>
    </dgm:pt>
    <dgm:pt modelId="{2F0C1E85-EF15-4A10-B1E5-F91175482B59}" type="pres">
      <dgm:prSet presAssocID="{8BB959A8-C22D-4450-8481-FEE0741CA0EE}" presName="connectorText" presStyleLbl="sibTrans2D1" presStyleIdx="3" presStyleCnt="6"/>
      <dgm:spPr/>
    </dgm:pt>
    <dgm:pt modelId="{5CB1BF57-E5A6-4CF6-AE48-5D4F1A90EA09}" type="pres">
      <dgm:prSet presAssocID="{139A7526-EB2B-4630-AF60-7F0B74609B51}" presName="node" presStyleLbl="node1" presStyleIdx="4" presStyleCnt="7">
        <dgm:presLayoutVars>
          <dgm:bulletEnabled val="1"/>
        </dgm:presLayoutVars>
      </dgm:prSet>
      <dgm:spPr/>
    </dgm:pt>
    <dgm:pt modelId="{6C49D3BE-8507-45A3-B9F9-AEDA60F129D0}" type="pres">
      <dgm:prSet presAssocID="{3245A0C9-CD29-4BB9-8601-FF6DBDD12383}" presName="sibTrans" presStyleLbl="sibTrans2D1" presStyleIdx="4" presStyleCnt="6"/>
      <dgm:spPr/>
    </dgm:pt>
    <dgm:pt modelId="{06EAF248-CDAE-4A75-94F5-98C8FA4A9492}" type="pres">
      <dgm:prSet presAssocID="{3245A0C9-CD29-4BB9-8601-FF6DBDD12383}" presName="connectorText" presStyleLbl="sibTrans2D1" presStyleIdx="4" presStyleCnt="6"/>
      <dgm:spPr/>
    </dgm:pt>
    <dgm:pt modelId="{5CA6F802-35B9-4A7A-9C3B-77BE38076FBE}" type="pres">
      <dgm:prSet presAssocID="{345F2BB2-9900-4B37-96B7-A1343132C632}" presName="node" presStyleLbl="node1" presStyleIdx="5" presStyleCnt="7">
        <dgm:presLayoutVars>
          <dgm:bulletEnabled val="1"/>
        </dgm:presLayoutVars>
      </dgm:prSet>
      <dgm:spPr/>
    </dgm:pt>
    <dgm:pt modelId="{909A597A-4616-4AA3-96E4-13F4624A5872}" type="pres">
      <dgm:prSet presAssocID="{351E8D92-9B49-4CAA-B0AA-56DC9667FAEF}" presName="sibTrans" presStyleLbl="sibTrans2D1" presStyleIdx="5" presStyleCnt="6"/>
      <dgm:spPr/>
    </dgm:pt>
    <dgm:pt modelId="{C5BDC79C-D628-4D2A-9C1D-286080C31001}" type="pres">
      <dgm:prSet presAssocID="{351E8D92-9B49-4CAA-B0AA-56DC9667FAEF}" presName="connectorText" presStyleLbl="sibTrans2D1" presStyleIdx="5" presStyleCnt="6"/>
      <dgm:spPr/>
    </dgm:pt>
    <dgm:pt modelId="{48E701D3-29F4-41EA-A30C-BF67E81F2B8C}" type="pres">
      <dgm:prSet presAssocID="{9468453D-6DD9-4C55-A94C-72CBF4A1475F}" presName="node" presStyleLbl="node1" presStyleIdx="6" presStyleCnt="7">
        <dgm:presLayoutVars>
          <dgm:bulletEnabled val="1"/>
        </dgm:presLayoutVars>
      </dgm:prSet>
      <dgm:spPr/>
    </dgm:pt>
  </dgm:ptLst>
  <dgm:cxnLst>
    <dgm:cxn modelId="{5CB6D107-EA32-4EC0-A6D2-3C8A942AAEF9}" type="presOf" srcId="{14B6B347-0DB0-4839-8795-65DE757C7E72}" destId="{F70EF8F6-D124-41F7-B5B1-10EB92E17C6D}" srcOrd="0" destOrd="0" presId="urn:microsoft.com/office/officeart/2005/8/layout/process5"/>
    <dgm:cxn modelId="{A6DD360E-073D-41E9-A434-1C8FF2990C92}" srcId="{441D91C3-12A8-4078-B5BB-8FF87A8C107A}" destId="{5198C22F-21C3-4789-91F4-58E70A5B6F27}" srcOrd="2" destOrd="0" parTransId="{686DDF80-2E43-450C-829E-098DE54F2114}" sibTransId="{14B6B347-0DB0-4839-8795-65DE757C7E72}"/>
    <dgm:cxn modelId="{7D2F8B21-A6CE-4BDD-BF83-E06971955736}" type="presOf" srcId="{70991171-4D48-4D22-B4D0-8CDF296F4E3E}" destId="{3331B404-1E48-4D6E-AF4A-D12744566C2A}" srcOrd="0" destOrd="0" presId="urn:microsoft.com/office/officeart/2005/8/layout/process5"/>
    <dgm:cxn modelId="{F10CCD21-8BA8-4B02-8A8F-9AEE7363F62F}" srcId="{441D91C3-12A8-4078-B5BB-8FF87A8C107A}" destId="{8BB5BF8C-0D7D-447C-95C0-B3697520A022}" srcOrd="1" destOrd="0" parTransId="{189EAD6B-901C-441D-B833-CFB6F0D5491B}" sibTransId="{E7BD64F0-6552-4BFB-BF9D-516C411AC200}"/>
    <dgm:cxn modelId="{EE7CF439-3D03-4A14-88D2-73EC5E363AA6}" type="presOf" srcId="{C0702BD7-FE61-4C85-BC04-9FE7908A2A2B}" destId="{3ABB2DA1-3898-4568-AB1B-284512F220AD}" srcOrd="0" destOrd="0" presId="urn:microsoft.com/office/officeart/2005/8/layout/process5"/>
    <dgm:cxn modelId="{01AFED4D-8123-48D9-A888-432EB187C686}" type="presOf" srcId="{3245A0C9-CD29-4BB9-8601-FF6DBDD12383}" destId="{6C49D3BE-8507-45A3-B9F9-AEDA60F129D0}" srcOrd="0" destOrd="0" presId="urn:microsoft.com/office/officeart/2005/8/layout/process5"/>
    <dgm:cxn modelId="{9359D871-7ACA-4AEE-AC27-2C0E17D47350}" srcId="{441D91C3-12A8-4078-B5BB-8FF87A8C107A}" destId="{9468453D-6DD9-4C55-A94C-72CBF4A1475F}" srcOrd="6" destOrd="0" parTransId="{1551555E-469A-4297-88E6-0CDD31A5430D}" sibTransId="{CCF75EE0-F272-4CC0-98AF-EC93EFDD2B9A}"/>
    <dgm:cxn modelId="{E11ABD78-2236-4135-92A7-C1B0CC7E6972}" type="presOf" srcId="{9468453D-6DD9-4C55-A94C-72CBF4A1475F}" destId="{48E701D3-29F4-41EA-A30C-BF67E81F2B8C}" srcOrd="0" destOrd="0" presId="urn:microsoft.com/office/officeart/2005/8/layout/process5"/>
    <dgm:cxn modelId="{9416937F-F829-46DD-9911-5F052091A89E}" type="presOf" srcId="{139A7526-EB2B-4630-AF60-7F0B74609B51}" destId="{5CB1BF57-E5A6-4CF6-AE48-5D4F1A90EA09}" srcOrd="0" destOrd="0" presId="urn:microsoft.com/office/officeart/2005/8/layout/process5"/>
    <dgm:cxn modelId="{4A3F4185-BF66-4E02-8E58-EA5DCE03EA55}" type="presOf" srcId="{E7BD64F0-6552-4BFB-BF9D-516C411AC200}" destId="{AFA5C13F-F35C-432B-98C4-618723D7E9AC}" srcOrd="0" destOrd="0" presId="urn:microsoft.com/office/officeart/2005/8/layout/process5"/>
    <dgm:cxn modelId="{AEEF1F9B-B9AD-47BE-A558-C9C75275AFB3}" type="presOf" srcId="{8BB959A8-C22D-4450-8481-FEE0741CA0EE}" destId="{2F0C1E85-EF15-4A10-B1E5-F91175482B59}" srcOrd="1" destOrd="0" presId="urn:microsoft.com/office/officeart/2005/8/layout/process5"/>
    <dgm:cxn modelId="{38C6F2A5-2F03-4795-91AE-32241A8980D1}" type="presOf" srcId="{C0702BD7-FE61-4C85-BC04-9FE7908A2A2B}" destId="{4475B6B0-DEC2-4E2B-B464-A249C65357E9}" srcOrd="1" destOrd="0" presId="urn:microsoft.com/office/officeart/2005/8/layout/process5"/>
    <dgm:cxn modelId="{CD9B17AB-4B32-4D6E-8731-F5583F11157E}" type="presOf" srcId="{95C6777E-B119-4F62-B51F-D7DE1D2DE7A9}" destId="{1C9261C7-CEF9-4594-B376-3F1824E7EFA8}" srcOrd="0" destOrd="0" presId="urn:microsoft.com/office/officeart/2005/8/layout/process5"/>
    <dgm:cxn modelId="{441B69AF-AF0F-453A-B447-34F63FF507D6}" type="presOf" srcId="{5198C22F-21C3-4789-91F4-58E70A5B6F27}" destId="{DAC5C958-0530-46C5-804A-608105A26794}" srcOrd="0" destOrd="0" presId="urn:microsoft.com/office/officeart/2005/8/layout/process5"/>
    <dgm:cxn modelId="{0A1FA3AF-9848-407A-AF6D-A83D4BBE0840}" type="presOf" srcId="{8BB959A8-C22D-4450-8481-FEE0741CA0EE}" destId="{E53DFA6B-30B7-46C6-BCF8-7C12EBEA33CA}" srcOrd="0" destOrd="0" presId="urn:microsoft.com/office/officeart/2005/8/layout/process5"/>
    <dgm:cxn modelId="{8CA4ECB2-D18A-4747-9384-6E13DEEDB489}" srcId="{441D91C3-12A8-4078-B5BB-8FF87A8C107A}" destId="{345F2BB2-9900-4B37-96B7-A1343132C632}" srcOrd="5" destOrd="0" parTransId="{781E7B31-3EF8-4203-B8AB-E27A21ED00A9}" sibTransId="{351E8D92-9B49-4CAA-B0AA-56DC9667FAEF}"/>
    <dgm:cxn modelId="{50834EB3-56D4-48E7-BD38-709358E99DDD}" type="presOf" srcId="{8BB5BF8C-0D7D-447C-95C0-B3697520A022}" destId="{47E7195D-BD71-4CE1-8878-528DB193ED73}" srcOrd="0" destOrd="0" presId="urn:microsoft.com/office/officeart/2005/8/layout/process5"/>
    <dgm:cxn modelId="{C9952EB7-D8E9-4BC6-9F74-41D310D36C35}" type="presOf" srcId="{3245A0C9-CD29-4BB9-8601-FF6DBDD12383}" destId="{06EAF248-CDAE-4A75-94F5-98C8FA4A9492}" srcOrd="1" destOrd="0" presId="urn:microsoft.com/office/officeart/2005/8/layout/process5"/>
    <dgm:cxn modelId="{1E8C42BD-8A57-418F-9E46-6346C2C80B02}" srcId="{441D91C3-12A8-4078-B5BB-8FF87A8C107A}" destId="{95C6777E-B119-4F62-B51F-D7DE1D2DE7A9}" srcOrd="3" destOrd="0" parTransId="{DC97CB86-A3AE-4329-A004-1C537FCE5188}" sibTransId="{8BB959A8-C22D-4450-8481-FEE0741CA0EE}"/>
    <dgm:cxn modelId="{9B605FDB-EFC4-4E66-97D3-330128A1A559}" type="presOf" srcId="{345F2BB2-9900-4B37-96B7-A1343132C632}" destId="{5CA6F802-35B9-4A7A-9C3B-77BE38076FBE}" srcOrd="0" destOrd="0" presId="urn:microsoft.com/office/officeart/2005/8/layout/process5"/>
    <dgm:cxn modelId="{20E984DE-CA70-419C-9DA5-B790579FF886}" type="presOf" srcId="{14B6B347-0DB0-4839-8795-65DE757C7E72}" destId="{CA326CA2-8D4E-410B-801E-F73B164E7294}" srcOrd="1" destOrd="0" presId="urn:microsoft.com/office/officeart/2005/8/layout/process5"/>
    <dgm:cxn modelId="{93434EE7-C69A-4A17-9C8A-D985D2C01AC6}" type="presOf" srcId="{E7BD64F0-6552-4BFB-BF9D-516C411AC200}" destId="{91DA4F9E-E1F4-4F8E-8215-204D686FAB64}" srcOrd="1" destOrd="0" presId="urn:microsoft.com/office/officeart/2005/8/layout/process5"/>
    <dgm:cxn modelId="{539C84F2-63D0-46CD-B51C-279CAD4FBD92}" type="presOf" srcId="{351E8D92-9B49-4CAA-B0AA-56DC9667FAEF}" destId="{909A597A-4616-4AA3-96E4-13F4624A5872}" srcOrd="0" destOrd="0" presId="urn:microsoft.com/office/officeart/2005/8/layout/process5"/>
    <dgm:cxn modelId="{F5BEFFF7-3A05-4C5F-8B33-CDA4BB97FE11}" type="presOf" srcId="{441D91C3-12A8-4078-B5BB-8FF87A8C107A}" destId="{815D96D6-10AA-4004-9821-78871255A257}" srcOrd="0" destOrd="0" presId="urn:microsoft.com/office/officeart/2005/8/layout/process5"/>
    <dgm:cxn modelId="{0BBD25FC-52C4-441C-AC16-AC71F091237F}" srcId="{441D91C3-12A8-4078-B5BB-8FF87A8C107A}" destId="{70991171-4D48-4D22-B4D0-8CDF296F4E3E}" srcOrd="0" destOrd="0" parTransId="{99919E36-685B-4997-99D7-18B269E75D19}" sibTransId="{C0702BD7-FE61-4C85-BC04-9FE7908A2A2B}"/>
    <dgm:cxn modelId="{34DF8DFD-4593-42D9-9A9D-9C1274757B56}" srcId="{441D91C3-12A8-4078-B5BB-8FF87A8C107A}" destId="{139A7526-EB2B-4630-AF60-7F0B74609B51}" srcOrd="4" destOrd="0" parTransId="{283DAB8C-9187-498A-A7CA-E0B8D0FCBFA4}" sibTransId="{3245A0C9-CD29-4BB9-8601-FF6DBDD12383}"/>
    <dgm:cxn modelId="{4218A4FF-90B0-421F-B357-B9D973DEB5D8}" type="presOf" srcId="{351E8D92-9B49-4CAA-B0AA-56DC9667FAEF}" destId="{C5BDC79C-D628-4D2A-9C1D-286080C31001}" srcOrd="1" destOrd="0" presId="urn:microsoft.com/office/officeart/2005/8/layout/process5"/>
    <dgm:cxn modelId="{CCD7FB9F-D6C9-41D0-A927-8B4C3D6D1517}" type="presParOf" srcId="{815D96D6-10AA-4004-9821-78871255A257}" destId="{3331B404-1E48-4D6E-AF4A-D12744566C2A}" srcOrd="0" destOrd="0" presId="urn:microsoft.com/office/officeart/2005/8/layout/process5"/>
    <dgm:cxn modelId="{B8549BFF-005F-4E4C-888E-C213442A88D1}" type="presParOf" srcId="{815D96D6-10AA-4004-9821-78871255A257}" destId="{3ABB2DA1-3898-4568-AB1B-284512F220AD}" srcOrd="1" destOrd="0" presId="urn:microsoft.com/office/officeart/2005/8/layout/process5"/>
    <dgm:cxn modelId="{0372C4D9-DE2A-4C64-8309-5C3CBD7EEF5C}" type="presParOf" srcId="{3ABB2DA1-3898-4568-AB1B-284512F220AD}" destId="{4475B6B0-DEC2-4E2B-B464-A249C65357E9}" srcOrd="0" destOrd="0" presId="urn:microsoft.com/office/officeart/2005/8/layout/process5"/>
    <dgm:cxn modelId="{BE059976-535D-4F92-B04E-A91709999843}" type="presParOf" srcId="{815D96D6-10AA-4004-9821-78871255A257}" destId="{47E7195D-BD71-4CE1-8878-528DB193ED73}" srcOrd="2" destOrd="0" presId="urn:microsoft.com/office/officeart/2005/8/layout/process5"/>
    <dgm:cxn modelId="{8204B7AC-EDA7-4F70-AD85-1806385B2B26}" type="presParOf" srcId="{815D96D6-10AA-4004-9821-78871255A257}" destId="{AFA5C13F-F35C-432B-98C4-618723D7E9AC}" srcOrd="3" destOrd="0" presId="urn:microsoft.com/office/officeart/2005/8/layout/process5"/>
    <dgm:cxn modelId="{12BE4695-8292-4AF7-9C94-ACA7BE29E961}" type="presParOf" srcId="{AFA5C13F-F35C-432B-98C4-618723D7E9AC}" destId="{91DA4F9E-E1F4-4F8E-8215-204D686FAB64}" srcOrd="0" destOrd="0" presId="urn:microsoft.com/office/officeart/2005/8/layout/process5"/>
    <dgm:cxn modelId="{0290B1C6-EFD0-424D-99E6-C4E9BFBF1A26}" type="presParOf" srcId="{815D96D6-10AA-4004-9821-78871255A257}" destId="{DAC5C958-0530-46C5-804A-608105A26794}" srcOrd="4" destOrd="0" presId="urn:microsoft.com/office/officeart/2005/8/layout/process5"/>
    <dgm:cxn modelId="{4348CCAC-DB1C-46D0-B1C7-72F0287A2436}" type="presParOf" srcId="{815D96D6-10AA-4004-9821-78871255A257}" destId="{F70EF8F6-D124-41F7-B5B1-10EB92E17C6D}" srcOrd="5" destOrd="0" presId="urn:microsoft.com/office/officeart/2005/8/layout/process5"/>
    <dgm:cxn modelId="{D3A946EB-3542-4487-B95A-08B587F173FE}" type="presParOf" srcId="{F70EF8F6-D124-41F7-B5B1-10EB92E17C6D}" destId="{CA326CA2-8D4E-410B-801E-F73B164E7294}" srcOrd="0" destOrd="0" presId="urn:microsoft.com/office/officeart/2005/8/layout/process5"/>
    <dgm:cxn modelId="{9C7A5FAF-E1F7-449B-A03D-BDF3DAEB0F06}" type="presParOf" srcId="{815D96D6-10AA-4004-9821-78871255A257}" destId="{1C9261C7-CEF9-4594-B376-3F1824E7EFA8}" srcOrd="6" destOrd="0" presId="urn:microsoft.com/office/officeart/2005/8/layout/process5"/>
    <dgm:cxn modelId="{981D0285-8243-45D9-992A-526C9A62416D}" type="presParOf" srcId="{815D96D6-10AA-4004-9821-78871255A257}" destId="{E53DFA6B-30B7-46C6-BCF8-7C12EBEA33CA}" srcOrd="7" destOrd="0" presId="urn:microsoft.com/office/officeart/2005/8/layout/process5"/>
    <dgm:cxn modelId="{6B42893D-FD15-4872-90D2-41033C5F3FE6}" type="presParOf" srcId="{E53DFA6B-30B7-46C6-BCF8-7C12EBEA33CA}" destId="{2F0C1E85-EF15-4A10-B1E5-F91175482B59}" srcOrd="0" destOrd="0" presId="urn:microsoft.com/office/officeart/2005/8/layout/process5"/>
    <dgm:cxn modelId="{54306CAF-9205-4496-B148-8C9492800E70}" type="presParOf" srcId="{815D96D6-10AA-4004-9821-78871255A257}" destId="{5CB1BF57-E5A6-4CF6-AE48-5D4F1A90EA09}" srcOrd="8" destOrd="0" presId="urn:microsoft.com/office/officeart/2005/8/layout/process5"/>
    <dgm:cxn modelId="{D96E0499-AE2C-456B-97E6-F43869472BB2}" type="presParOf" srcId="{815D96D6-10AA-4004-9821-78871255A257}" destId="{6C49D3BE-8507-45A3-B9F9-AEDA60F129D0}" srcOrd="9" destOrd="0" presId="urn:microsoft.com/office/officeart/2005/8/layout/process5"/>
    <dgm:cxn modelId="{CED6993F-E2E0-4459-8977-31AA5D9E2613}" type="presParOf" srcId="{6C49D3BE-8507-45A3-B9F9-AEDA60F129D0}" destId="{06EAF248-CDAE-4A75-94F5-98C8FA4A9492}" srcOrd="0" destOrd="0" presId="urn:microsoft.com/office/officeart/2005/8/layout/process5"/>
    <dgm:cxn modelId="{29B519F3-597E-4B67-AC34-38AA0897FF01}" type="presParOf" srcId="{815D96D6-10AA-4004-9821-78871255A257}" destId="{5CA6F802-35B9-4A7A-9C3B-77BE38076FBE}" srcOrd="10" destOrd="0" presId="urn:microsoft.com/office/officeart/2005/8/layout/process5"/>
    <dgm:cxn modelId="{DE33298C-6684-44D9-88C1-D0A9C59D03F8}" type="presParOf" srcId="{815D96D6-10AA-4004-9821-78871255A257}" destId="{909A597A-4616-4AA3-96E4-13F4624A5872}" srcOrd="11" destOrd="0" presId="urn:microsoft.com/office/officeart/2005/8/layout/process5"/>
    <dgm:cxn modelId="{93BA1518-765E-4657-914F-D477678C801B}" type="presParOf" srcId="{909A597A-4616-4AA3-96E4-13F4624A5872}" destId="{C5BDC79C-D628-4D2A-9C1D-286080C31001}" srcOrd="0" destOrd="0" presId="urn:microsoft.com/office/officeart/2005/8/layout/process5"/>
    <dgm:cxn modelId="{68E2B087-A503-4A8E-9ED2-C9453CC94EEB}" type="presParOf" srcId="{815D96D6-10AA-4004-9821-78871255A257}" destId="{48E701D3-29F4-41EA-A30C-BF67E81F2B8C}"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A0F946-CA2E-4EB0-9370-FEDD21898DDB}" type="doc">
      <dgm:prSet loTypeId="urn:microsoft.com/office/officeart/2005/8/layout/cycle8" loCatId="cycle" qsTypeId="urn:microsoft.com/office/officeart/2005/8/quickstyle/simple1" qsCatId="simple" csTypeId="urn:microsoft.com/office/officeart/2005/8/colors/accent1_2" csCatId="accent1" phldr="1"/>
      <dgm:spPr/>
    </dgm:pt>
    <dgm:pt modelId="{68601282-F864-4531-85F6-6B5FC2B5668C}">
      <dgm:prSet>
        <dgm:style>
          <a:lnRef idx="3">
            <a:schemeClr val="lt1"/>
          </a:lnRef>
          <a:fillRef idx="1">
            <a:schemeClr val="accent6"/>
          </a:fillRef>
          <a:effectRef idx="1">
            <a:schemeClr val="accent6"/>
          </a:effectRef>
          <a:fontRef idx="minor">
            <a:schemeClr val="lt1"/>
          </a:fontRef>
        </dgm:style>
      </dgm:prSet>
      <dgm:spPr/>
      <dgm:t>
        <a:bodyPr/>
        <a:lstStyle/>
        <a:p>
          <a:r>
            <a:rPr lang="es-ES" dirty="0"/>
            <a:t>Consejo Nacional de Coordinación de Políticas Sociales (CNCPS) </a:t>
          </a:r>
          <a:endParaRPr lang="es-AR" dirty="0"/>
        </a:p>
      </dgm:t>
    </dgm:pt>
    <dgm:pt modelId="{D326423C-CE75-4DBB-96A8-B2299D72F378}" type="parTrans" cxnId="{D5EBA8CD-5194-4B19-901D-56E760B45B10}">
      <dgm:prSet/>
      <dgm:spPr/>
      <dgm:t>
        <a:bodyPr/>
        <a:lstStyle/>
        <a:p>
          <a:endParaRPr lang="es-AR"/>
        </a:p>
      </dgm:t>
    </dgm:pt>
    <dgm:pt modelId="{3D0313B7-5C51-4971-9C7C-48328E1A9B58}" type="sibTrans" cxnId="{D5EBA8CD-5194-4B19-901D-56E760B45B10}">
      <dgm:prSet/>
      <dgm:spPr/>
      <dgm:t>
        <a:bodyPr/>
        <a:lstStyle/>
        <a:p>
          <a:endParaRPr lang="es-AR"/>
        </a:p>
      </dgm:t>
    </dgm:pt>
    <dgm:pt modelId="{D03D6F52-9C8D-4A88-8F16-7C109153F27C}">
      <dgm:prSet>
        <dgm:style>
          <a:lnRef idx="3">
            <a:schemeClr val="lt1"/>
          </a:lnRef>
          <a:fillRef idx="1">
            <a:schemeClr val="accent6"/>
          </a:fillRef>
          <a:effectRef idx="1">
            <a:schemeClr val="accent6"/>
          </a:effectRef>
          <a:fontRef idx="minor">
            <a:schemeClr val="lt1"/>
          </a:fontRef>
        </dgm:style>
      </dgm:prSet>
      <dgm:spPr/>
      <dgm:t>
        <a:bodyPr/>
        <a:lstStyle/>
        <a:p>
          <a:r>
            <a:rPr lang="es-ES" dirty="0"/>
            <a:t>Comisión Nacional Interinstitucional de Implementación y Seguimiento</a:t>
          </a:r>
          <a:endParaRPr lang="es-AR" dirty="0"/>
        </a:p>
      </dgm:t>
    </dgm:pt>
    <dgm:pt modelId="{F2B82721-BB2B-4B55-94BE-6253C6243828}" type="parTrans" cxnId="{4BA76C0C-3480-4337-B365-2EFD2E31F1C9}">
      <dgm:prSet/>
      <dgm:spPr/>
      <dgm:t>
        <a:bodyPr/>
        <a:lstStyle/>
        <a:p>
          <a:endParaRPr lang="es-AR"/>
        </a:p>
      </dgm:t>
    </dgm:pt>
    <dgm:pt modelId="{53BE273D-DDB3-4392-8BBA-CD8135465147}" type="sibTrans" cxnId="{4BA76C0C-3480-4337-B365-2EFD2E31F1C9}">
      <dgm:prSet/>
      <dgm:spPr/>
      <dgm:t>
        <a:bodyPr/>
        <a:lstStyle/>
        <a:p>
          <a:endParaRPr lang="es-AR"/>
        </a:p>
      </dgm:t>
    </dgm:pt>
    <dgm:pt modelId="{5D7F37FB-3800-4A3F-BED5-1F37538174A7}">
      <dgm:prSet>
        <dgm:style>
          <a:lnRef idx="3">
            <a:schemeClr val="lt1"/>
          </a:lnRef>
          <a:fillRef idx="1">
            <a:schemeClr val="accent6"/>
          </a:fillRef>
          <a:effectRef idx="1">
            <a:schemeClr val="accent6"/>
          </a:effectRef>
          <a:fontRef idx="minor">
            <a:schemeClr val="lt1"/>
          </a:fontRef>
        </dgm:style>
      </dgm:prSet>
      <dgm:spPr/>
      <dgm:t>
        <a:bodyPr/>
        <a:lstStyle/>
        <a:p>
          <a:r>
            <a:rPr lang="es-AR"/>
            <a:t>Red Federal ODS </a:t>
          </a:r>
        </a:p>
      </dgm:t>
    </dgm:pt>
    <dgm:pt modelId="{8847DE1A-5A2F-4D7C-BDC7-36AD3E8FA44C}" type="parTrans" cxnId="{23AC78AF-993B-43D5-B077-49C2F3FCF7FD}">
      <dgm:prSet/>
      <dgm:spPr/>
      <dgm:t>
        <a:bodyPr/>
        <a:lstStyle/>
        <a:p>
          <a:endParaRPr lang="es-AR"/>
        </a:p>
      </dgm:t>
    </dgm:pt>
    <dgm:pt modelId="{9E2DBB49-96A7-475D-85A6-C51A22B4E38B}" type="sibTrans" cxnId="{23AC78AF-993B-43D5-B077-49C2F3FCF7FD}">
      <dgm:prSet/>
      <dgm:spPr/>
      <dgm:t>
        <a:bodyPr/>
        <a:lstStyle/>
        <a:p>
          <a:endParaRPr lang="es-AR"/>
        </a:p>
      </dgm:t>
    </dgm:pt>
    <dgm:pt modelId="{C5DE7005-BA4C-48FB-BDF2-3EBEE11EAD60}" type="pres">
      <dgm:prSet presAssocID="{8BA0F946-CA2E-4EB0-9370-FEDD21898DDB}" presName="compositeShape" presStyleCnt="0">
        <dgm:presLayoutVars>
          <dgm:chMax val="7"/>
          <dgm:dir/>
          <dgm:resizeHandles val="exact"/>
        </dgm:presLayoutVars>
      </dgm:prSet>
      <dgm:spPr/>
    </dgm:pt>
    <dgm:pt modelId="{FB939745-BA87-4D94-870D-C08A1029B6B1}" type="pres">
      <dgm:prSet presAssocID="{8BA0F946-CA2E-4EB0-9370-FEDD21898DDB}" presName="wedge1" presStyleLbl="node1" presStyleIdx="0" presStyleCnt="3"/>
      <dgm:spPr/>
    </dgm:pt>
    <dgm:pt modelId="{3421CD45-3C0A-4020-ACEB-0C1F521AAB11}" type="pres">
      <dgm:prSet presAssocID="{8BA0F946-CA2E-4EB0-9370-FEDD21898DDB}" presName="dummy1a" presStyleCnt="0"/>
      <dgm:spPr/>
    </dgm:pt>
    <dgm:pt modelId="{C4FB4A1F-75C9-42D4-94B7-90150A410AB1}" type="pres">
      <dgm:prSet presAssocID="{8BA0F946-CA2E-4EB0-9370-FEDD21898DDB}" presName="dummy1b" presStyleCnt="0"/>
      <dgm:spPr/>
    </dgm:pt>
    <dgm:pt modelId="{43CAA187-FD61-4B18-A54E-3BEF90933228}" type="pres">
      <dgm:prSet presAssocID="{8BA0F946-CA2E-4EB0-9370-FEDD21898DDB}" presName="wedge1Tx" presStyleLbl="node1" presStyleIdx="0" presStyleCnt="3">
        <dgm:presLayoutVars>
          <dgm:chMax val="0"/>
          <dgm:chPref val="0"/>
          <dgm:bulletEnabled val="1"/>
        </dgm:presLayoutVars>
      </dgm:prSet>
      <dgm:spPr/>
    </dgm:pt>
    <dgm:pt modelId="{E17FFCDA-07F1-4FE0-8F22-7E54BB30A959}" type="pres">
      <dgm:prSet presAssocID="{8BA0F946-CA2E-4EB0-9370-FEDD21898DDB}" presName="wedge2" presStyleLbl="node1" presStyleIdx="1" presStyleCnt="3"/>
      <dgm:spPr/>
    </dgm:pt>
    <dgm:pt modelId="{48D498F7-5BE0-4D88-A3C2-03C2D7C3ED59}" type="pres">
      <dgm:prSet presAssocID="{8BA0F946-CA2E-4EB0-9370-FEDD21898DDB}" presName="dummy2a" presStyleCnt="0"/>
      <dgm:spPr/>
    </dgm:pt>
    <dgm:pt modelId="{644BAB17-E22A-4150-863F-E44E5233DD13}" type="pres">
      <dgm:prSet presAssocID="{8BA0F946-CA2E-4EB0-9370-FEDD21898DDB}" presName="dummy2b" presStyleCnt="0"/>
      <dgm:spPr/>
    </dgm:pt>
    <dgm:pt modelId="{86F7CB49-AD0D-4869-BC0D-26DCBFF14EDC}" type="pres">
      <dgm:prSet presAssocID="{8BA0F946-CA2E-4EB0-9370-FEDD21898DDB}" presName="wedge2Tx" presStyleLbl="node1" presStyleIdx="1" presStyleCnt="3">
        <dgm:presLayoutVars>
          <dgm:chMax val="0"/>
          <dgm:chPref val="0"/>
          <dgm:bulletEnabled val="1"/>
        </dgm:presLayoutVars>
      </dgm:prSet>
      <dgm:spPr/>
    </dgm:pt>
    <dgm:pt modelId="{E514C40F-8ED9-4841-84AD-66FF1E2FE36F}" type="pres">
      <dgm:prSet presAssocID="{8BA0F946-CA2E-4EB0-9370-FEDD21898DDB}" presName="wedge3" presStyleLbl="node1" presStyleIdx="2" presStyleCnt="3" custScaleX="107526" custLinFactNeighborX="346"/>
      <dgm:spPr/>
    </dgm:pt>
    <dgm:pt modelId="{2F7A0E5D-9E94-4614-942D-2F85DD71319F}" type="pres">
      <dgm:prSet presAssocID="{8BA0F946-CA2E-4EB0-9370-FEDD21898DDB}" presName="dummy3a" presStyleCnt="0"/>
      <dgm:spPr/>
    </dgm:pt>
    <dgm:pt modelId="{AC79C61A-A822-4795-BA06-74352B5FFCE5}" type="pres">
      <dgm:prSet presAssocID="{8BA0F946-CA2E-4EB0-9370-FEDD21898DDB}" presName="dummy3b" presStyleCnt="0"/>
      <dgm:spPr/>
    </dgm:pt>
    <dgm:pt modelId="{A0D225CD-6A70-471D-BA81-409D51BAA22C}" type="pres">
      <dgm:prSet presAssocID="{8BA0F946-CA2E-4EB0-9370-FEDD21898DDB}" presName="wedge3Tx" presStyleLbl="node1" presStyleIdx="2" presStyleCnt="3">
        <dgm:presLayoutVars>
          <dgm:chMax val="0"/>
          <dgm:chPref val="0"/>
          <dgm:bulletEnabled val="1"/>
        </dgm:presLayoutVars>
      </dgm:prSet>
      <dgm:spPr/>
    </dgm:pt>
    <dgm:pt modelId="{3F92ACBF-4872-459B-8E64-F291567B8264}" type="pres">
      <dgm:prSet presAssocID="{53BE273D-DDB3-4392-8BBA-CD8135465147}" presName="arrowWedge1" presStyleLbl="fgSibTrans2D1" presStyleIdx="0" presStyleCnt="3"/>
      <dgm:spPr>
        <a:solidFill>
          <a:schemeClr val="tx1"/>
        </a:solidFill>
      </dgm:spPr>
    </dgm:pt>
    <dgm:pt modelId="{62605D88-77AA-488B-829F-25CFA8795C7D}" type="pres">
      <dgm:prSet presAssocID="{9E2DBB49-96A7-475D-85A6-C51A22B4E38B}" presName="arrowWedge2" presStyleLbl="fgSibTrans2D1" presStyleIdx="1" presStyleCnt="3"/>
      <dgm:spPr>
        <a:solidFill>
          <a:schemeClr val="tx1"/>
        </a:solidFill>
      </dgm:spPr>
    </dgm:pt>
    <dgm:pt modelId="{6CE3925F-A605-4291-AA89-5EC9DCBBA35B}" type="pres">
      <dgm:prSet presAssocID="{3D0313B7-5C51-4971-9C7C-48328E1A9B58}" presName="arrowWedge3" presStyleLbl="fgSibTrans2D1" presStyleIdx="2" presStyleCnt="3" custScaleX="103717" custLinFactNeighborX="248" custLinFactNeighborY="992"/>
      <dgm:spPr>
        <a:solidFill>
          <a:schemeClr val="tx1"/>
        </a:solidFill>
      </dgm:spPr>
    </dgm:pt>
  </dgm:ptLst>
  <dgm:cxnLst>
    <dgm:cxn modelId="{4BA76C0C-3480-4337-B365-2EFD2E31F1C9}" srcId="{8BA0F946-CA2E-4EB0-9370-FEDD21898DDB}" destId="{D03D6F52-9C8D-4A88-8F16-7C109153F27C}" srcOrd="0" destOrd="0" parTransId="{F2B82721-BB2B-4B55-94BE-6253C6243828}" sibTransId="{53BE273D-DDB3-4392-8BBA-CD8135465147}"/>
    <dgm:cxn modelId="{7462912D-398F-4A78-A555-002E8C77B574}" type="presOf" srcId="{D03D6F52-9C8D-4A88-8F16-7C109153F27C}" destId="{FB939745-BA87-4D94-870D-C08A1029B6B1}" srcOrd="0" destOrd="0" presId="urn:microsoft.com/office/officeart/2005/8/layout/cycle8"/>
    <dgm:cxn modelId="{E472B963-4F7E-4BDA-93B3-7BD7399EA59F}" type="presOf" srcId="{5D7F37FB-3800-4A3F-BED5-1F37538174A7}" destId="{86F7CB49-AD0D-4869-BC0D-26DCBFF14EDC}" srcOrd="1" destOrd="0" presId="urn:microsoft.com/office/officeart/2005/8/layout/cycle8"/>
    <dgm:cxn modelId="{0631FE53-F096-421E-A178-2CA4A3DE8BBE}" type="presOf" srcId="{68601282-F864-4531-85F6-6B5FC2B5668C}" destId="{A0D225CD-6A70-471D-BA81-409D51BAA22C}" srcOrd="1" destOrd="0" presId="urn:microsoft.com/office/officeart/2005/8/layout/cycle8"/>
    <dgm:cxn modelId="{BFE39A55-4AE4-40FD-B531-0862E2F5B566}" type="presOf" srcId="{68601282-F864-4531-85F6-6B5FC2B5668C}" destId="{E514C40F-8ED9-4841-84AD-66FF1E2FE36F}" srcOrd="0" destOrd="0" presId="urn:microsoft.com/office/officeart/2005/8/layout/cycle8"/>
    <dgm:cxn modelId="{04210C9A-F119-4959-933B-ECDD62B342CA}" type="presOf" srcId="{5D7F37FB-3800-4A3F-BED5-1F37538174A7}" destId="{E17FFCDA-07F1-4FE0-8F22-7E54BB30A959}" srcOrd="0" destOrd="0" presId="urn:microsoft.com/office/officeart/2005/8/layout/cycle8"/>
    <dgm:cxn modelId="{23AC78AF-993B-43D5-B077-49C2F3FCF7FD}" srcId="{8BA0F946-CA2E-4EB0-9370-FEDD21898DDB}" destId="{5D7F37FB-3800-4A3F-BED5-1F37538174A7}" srcOrd="1" destOrd="0" parTransId="{8847DE1A-5A2F-4D7C-BDC7-36AD3E8FA44C}" sibTransId="{9E2DBB49-96A7-475D-85A6-C51A22B4E38B}"/>
    <dgm:cxn modelId="{605FF1B0-FFBD-4B81-8888-EDB0EF5B9862}" type="presOf" srcId="{8BA0F946-CA2E-4EB0-9370-FEDD21898DDB}" destId="{C5DE7005-BA4C-48FB-BDF2-3EBEE11EAD60}" srcOrd="0" destOrd="0" presId="urn:microsoft.com/office/officeart/2005/8/layout/cycle8"/>
    <dgm:cxn modelId="{3D774FC1-94F4-4DAE-90BC-130952A04AB7}" type="presOf" srcId="{D03D6F52-9C8D-4A88-8F16-7C109153F27C}" destId="{43CAA187-FD61-4B18-A54E-3BEF90933228}" srcOrd="1" destOrd="0" presId="urn:microsoft.com/office/officeart/2005/8/layout/cycle8"/>
    <dgm:cxn modelId="{D5EBA8CD-5194-4B19-901D-56E760B45B10}" srcId="{8BA0F946-CA2E-4EB0-9370-FEDD21898DDB}" destId="{68601282-F864-4531-85F6-6B5FC2B5668C}" srcOrd="2" destOrd="0" parTransId="{D326423C-CE75-4DBB-96A8-B2299D72F378}" sibTransId="{3D0313B7-5C51-4971-9C7C-48328E1A9B58}"/>
    <dgm:cxn modelId="{12334792-F1B6-45BA-83AF-9037861DAD91}" type="presParOf" srcId="{C5DE7005-BA4C-48FB-BDF2-3EBEE11EAD60}" destId="{FB939745-BA87-4D94-870D-C08A1029B6B1}" srcOrd="0" destOrd="0" presId="urn:microsoft.com/office/officeart/2005/8/layout/cycle8"/>
    <dgm:cxn modelId="{AB71697F-D68C-44D1-A085-AB2D959AF239}" type="presParOf" srcId="{C5DE7005-BA4C-48FB-BDF2-3EBEE11EAD60}" destId="{3421CD45-3C0A-4020-ACEB-0C1F521AAB11}" srcOrd="1" destOrd="0" presId="urn:microsoft.com/office/officeart/2005/8/layout/cycle8"/>
    <dgm:cxn modelId="{97275C73-8919-4394-91BA-71C0F0B940F6}" type="presParOf" srcId="{C5DE7005-BA4C-48FB-BDF2-3EBEE11EAD60}" destId="{C4FB4A1F-75C9-42D4-94B7-90150A410AB1}" srcOrd="2" destOrd="0" presId="urn:microsoft.com/office/officeart/2005/8/layout/cycle8"/>
    <dgm:cxn modelId="{4E05B652-EF7E-4DEE-8A51-8F813235AC81}" type="presParOf" srcId="{C5DE7005-BA4C-48FB-BDF2-3EBEE11EAD60}" destId="{43CAA187-FD61-4B18-A54E-3BEF90933228}" srcOrd="3" destOrd="0" presId="urn:microsoft.com/office/officeart/2005/8/layout/cycle8"/>
    <dgm:cxn modelId="{0963E514-996F-4191-905A-F8A966D3075A}" type="presParOf" srcId="{C5DE7005-BA4C-48FB-BDF2-3EBEE11EAD60}" destId="{E17FFCDA-07F1-4FE0-8F22-7E54BB30A959}" srcOrd="4" destOrd="0" presId="urn:microsoft.com/office/officeart/2005/8/layout/cycle8"/>
    <dgm:cxn modelId="{A04D4F7A-7B6C-4341-82E1-2777326376D6}" type="presParOf" srcId="{C5DE7005-BA4C-48FB-BDF2-3EBEE11EAD60}" destId="{48D498F7-5BE0-4D88-A3C2-03C2D7C3ED59}" srcOrd="5" destOrd="0" presId="urn:microsoft.com/office/officeart/2005/8/layout/cycle8"/>
    <dgm:cxn modelId="{0744E221-A66E-4074-842A-A79662D15172}" type="presParOf" srcId="{C5DE7005-BA4C-48FB-BDF2-3EBEE11EAD60}" destId="{644BAB17-E22A-4150-863F-E44E5233DD13}" srcOrd="6" destOrd="0" presId="urn:microsoft.com/office/officeart/2005/8/layout/cycle8"/>
    <dgm:cxn modelId="{A49210F1-0BAE-4295-9734-3CA2DE67DD01}" type="presParOf" srcId="{C5DE7005-BA4C-48FB-BDF2-3EBEE11EAD60}" destId="{86F7CB49-AD0D-4869-BC0D-26DCBFF14EDC}" srcOrd="7" destOrd="0" presId="urn:microsoft.com/office/officeart/2005/8/layout/cycle8"/>
    <dgm:cxn modelId="{D99DBE9D-1C36-4CED-BAE6-C41E4AEBB856}" type="presParOf" srcId="{C5DE7005-BA4C-48FB-BDF2-3EBEE11EAD60}" destId="{E514C40F-8ED9-4841-84AD-66FF1E2FE36F}" srcOrd="8" destOrd="0" presId="urn:microsoft.com/office/officeart/2005/8/layout/cycle8"/>
    <dgm:cxn modelId="{71946C16-29AA-4C76-A639-7BE6B9506C6E}" type="presParOf" srcId="{C5DE7005-BA4C-48FB-BDF2-3EBEE11EAD60}" destId="{2F7A0E5D-9E94-4614-942D-2F85DD71319F}" srcOrd="9" destOrd="0" presId="urn:microsoft.com/office/officeart/2005/8/layout/cycle8"/>
    <dgm:cxn modelId="{A1BA9B28-74C1-4039-BA56-97467F1BD2C5}" type="presParOf" srcId="{C5DE7005-BA4C-48FB-BDF2-3EBEE11EAD60}" destId="{AC79C61A-A822-4795-BA06-74352B5FFCE5}" srcOrd="10" destOrd="0" presId="urn:microsoft.com/office/officeart/2005/8/layout/cycle8"/>
    <dgm:cxn modelId="{C0156CB0-37DC-4CC4-98E5-9414B4A067C6}" type="presParOf" srcId="{C5DE7005-BA4C-48FB-BDF2-3EBEE11EAD60}" destId="{A0D225CD-6A70-471D-BA81-409D51BAA22C}" srcOrd="11" destOrd="0" presId="urn:microsoft.com/office/officeart/2005/8/layout/cycle8"/>
    <dgm:cxn modelId="{11740232-5258-4F70-AC20-F1870B06D34A}" type="presParOf" srcId="{C5DE7005-BA4C-48FB-BDF2-3EBEE11EAD60}" destId="{3F92ACBF-4872-459B-8E64-F291567B8264}" srcOrd="12" destOrd="0" presId="urn:microsoft.com/office/officeart/2005/8/layout/cycle8"/>
    <dgm:cxn modelId="{69907E7A-F645-435F-908E-170CEFE3FAF3}" type="presParOf" srcId="{C5DE7005-BA4C-48FB-BDF2-3EBEE11EAD60}" destId="{62605D88-77AA-488B-829F-25CFA8795C7D}" srcOrd="13" destOrd="0" presId="urn:microsoft.com/office/officeart/2005/8/layout/cycle8"/>
    <dgm:cxn modelId="{D5C3A3E5-3EF7-478E-9BFB-63ECFAB7A695}" type="presParOf" srcId="{C5DE7005-BA4C-48FB-BDF2-3EBEE11EAD60}" destId="{6CE3925F-A605-4291-AA89-5EC9DCBBA35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0D21F3-6412-4A90-8AF5-F278220CECF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AR"/>
        </a:p>
      </dgm:t>
    </dgm:pt>
    <dgm:pt modelId="{ACFFE6F8-B41A-4790-ABE0-3FB699FAD1E7}">
      <dgm:prSet phldrT="[Texto]"/>
      <dgm:spPr>
        <a:xfrm>
          <a:off x="4747064" y="1673776"/>
          <a:ext cx="1287193" cy="1287193"/>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AR" dirty="0">
              <a:solidFill>
                <a:sysClr val="window" lastClr="FFFFFF"/>
              </a:solidFill>
              <a:latin typeface="Calibri" panose="020F0502020204030204"/>
              <a:ea typeface="+mn-ea"/>
              <a:cs typeface="+mn-cs"/>
            </a:rPr>
            <a:t>Consejo de coordinación</a:t>
          </a:r>
        </a:p>
      </dgm:t>
    </dgm:pt>
    <dgm:pt modelId="{9ACDEA91-93AA-4288-840E-FB9FABB34330}" type="parTrans" cxnId="{A013CE42-5066-4AA3-A285-97CAB64FBA16}">
      <dgm:prSet/>
      <dgm:spPr/>
      <dgm:t>
        <a:bodyPr/>
        <a:lstStyle/>
        <a:p>
          <a:endParaRPr lang="es-AR"/>
        </a:p>
      </dgm:t>
    </dgm:pt>
    <dgm:pt modelId="{2C95FD77-29A6-4282-AB0A-C3188F938326}" type="sibTrans" cxnId="{A013CE42-5066-4AA3-A285-97CAB64FBA16}">
      <dgm:prSet/>
      <dgm:spPr/>
      <dgm:t>
        <a:bodyPr/>
        <a:lstStyle/>
        <a:p>
          <a:endParaRPr lang="es-AR"/>
        </a:p>
      </dgm:t>
    </dgm:pt>
    <dgm:pt modelId="{3F12CE74-DECA-4A87-80B0-818A5E3E75E2}">
      <dgm:prSet phldrT="[Texto]"/>
      <dgm:spPr>
        <a:xfrm>
          <a:off x="4959451" y="84427"/>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AR" dirty="0">
              <a:solidFill>
                <a:sysClr val="window" lastClr="FFFFFF"/>
              </a:solidFill>
              <a:latin typeface="Calibri" panose="020F0502020204030204"/>
              <a:ea typeface="+mn-ea"/>
              <a:cs typeface="+mn-cs"/>
            </a:rPr>
            <a:t>Política nacional</a:t>
          </a:r>
        </a:p>
      </dgm:t>
    </dgm:pt>
    <dgm:pt modelId="{76DF890F-7ABF-4D8A-9AB4-9EAEA200D177}" type="parTrans" cxnId="{7EFFB833-F5E4-4F6D-86CB-E9D2E0F5344A}">
      <dgm:prSet/>
      <dgm:spPr>
        <a:xfrm rot="16200000">
          <a:off x="5027196" y="1310311"/>
          <a:ext cx="726929" cy="0"/>
        </a:xfrm>
        <a:custGeom>
          <a:avLst/>
          <a:gdLst/>
          <a:ahLst/>
          <a:cxnLst/>
          <a:rect l="0" t="0" r="0" b="0"/>
          <a:pathLst>
            <a:path>
              <a:moveTo>
                <a:pt x="0" y="0"/>
              </a:moveTo>
              <a:lnTo>
                <a:pt x="726929" y="0"/>
              </a:lnTo>
            </a:path>
          </a:pathLst>
        </a:custGeom>
        <a:noFill/>
        <a:ln w="15875" cap="flat" cmpd="sng" algn="ctr">
          <a:solidFill>
            <a:srgbClr val="E48312">
              <a:shade val="60000"/>
              <a:hueOff val="0"/>
              <a:satOff val="0"/>
              <a:lumOff val="0"/>
              <a:alphaOff val="0"/>
            </a:srgbClr>
          </a:solidFill>
          <a:prstDash val="solid"/>
        </a:ln>
        <a:effectLst/>
      </dgm:spPr>
      <dgm:t>
        <a:bodyPr/>
        <a:lstStyle/>
        <a:p>
          <a:endParaRPr lang="es-AR"/>
        </a:p>
      </dgm:t>
    </dgm:pt>
    <dgm:pt modelId="{58905275-DE30-458E-8E97-25F09A60C79E}" type="sibTrans" cxnId="{7EFFB833-F5E4-4F6D-86CB-E9D2E0F5344A}">
      <dgm:prSet/>
      <dgm:spPr/>
      <dgm:t>
        <a:bodyPr/>
        <a:lstStyle/>
        <a:p>
          <a:endParaRPr lang="es-AR"/>
        </a:p>
      </dgm:t>
    </dgm:pt>
    <dgm:pt modelId="{0F577390-F809-4AA9-A49E-345987B37616}">
      <dgm:prSet phldrT="[Texto]"/>
      <dgm:spPr>
        <a:xfrm>
          <a:off x="6673004" y="1329396"/>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AR" dirty="0">
              <a:solidFill>
                <a:sysClr val="window" lastClr="FFFFFF"/>
              </a:solidFill>
              <a:latin typeface="Calibri" panose="020F0502020204030204"/>
              <a:ea typeface="+mn-ea"/>
              <a:cs typeface="+mn-cs"/>
            </a:rPr>
            <a:t>Articula con organismos nacionales</a:t>
          </a:r>
        </a:p>
      </dgm:t>
    </dgm:pt>
    <dgm:pt modelId="{B1D7509F-BF89-45F4-937F-1037D40A770A}" type="parTrans" cxnId="{7BA1546A-EBEC-4894-98F3-D2A99F5F4C9C}">
      <dgm:prSet/>
      <dgm:spPr>
        <a:xfrm rot="20520000">
          <a:off x="6017822" y="2004485"/>
          <a:ext cx="671617" cy="0"/>
        </a:xfrm>
        <a:custGeom>
          <a:avLst/>
          <a:gdLst/>
          <a:ahLst/>
          <a:cxnLst/>
          <a:rect l="0" t="0" r="0" b="0"/>
          <a:pathLst>
            <a:path>
              <a:moveTo>
                <a:pt x="0" y="0"/>
              </a:moveTo>
              <a:lnTo>
                <a:pt x="671617" y="0"/>
              </a:lnTo>
            </a:path>
          </a:pathLst>
        </a:custGeom>
        <a:noFill/>
        <a:ln w="15875" cap="flat" cmpd="sng" algn="ctr">
          <a:solidFill>
            <a:srgbClr val="E48312">
              <a:shade val="60000"/>
              <a:hueOff val="0"/>
              <a:satOff val="0"/>
              <a:lumOff val="0"/>
              <a:alphaOff val="0"/>
            </a:srgbClr>
          </a:solidFill>
          <a:prstDash val="solid"/>
        </a:ln>
        <a:effectLst/>
      </dgm:spPr>
      <dgm:t>
        <a:bodyPr/>
        <a:lstStyle/>
        <a:p>
          <a:endParaRPr lang="es-AR"/>
        </a:p>
      </dgm:t>
    </dgm:pt>
    <dgm:pt modelId="{BBB88365-F892-46DA-AB4E-EBD54F74F7A3}" type="sibTrans" cxnId="{7BA1546A-EBEC-4894-98F3-D2A99F5F4C9C}">
      <dgm:prSet/>
      <dgm:spPr/>
      <dgm:t>
        <a:bodyPr/>
        <a:lstStyle/>
        <a:p>
          <a:endParaRPr lang="es-AR"/>
        </a:p>
      </dgm:t>
    </dgm:pt>
    <dgm:pt modelId="{8F38E5C1-CDEB-4107-B9A9-9D951DE026FB}">
      <dgm:prSet phldrT="[Texto]"/>
      <dgm:spPr>
        <a:xfrm>
          <a:off x="3900417" y="3343798"/>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AR" dirty="0">
              <a:solidFill>
                <a:sysClr val="window" lastClr="FFFFFF"/>
              </a:solidFill>
              <a:latin typeface="Calibri" panose="020F0502020204030204"/>
              <a:ea typeface="+mn-ea"/>
              <a:cs typeface="+mn-cs"/>
            </a:rPr>
            <a:t>Provincias</a:t>
          </a:r>
        </a:p>
      </dgm:t>
    </dgm:pt>
    <dgm:pt modelId="{0FEF5D9A-820F-4D94-8328-46703221B2C7}" type="parTrans" cxnId="{3500BEEE-172C-4F84-9419-66F0D9F25DD8}">
      <dgm:prSet/>
      <dgm:spPr>
        <a:xfrm rot="7560000">
          <a:off x="4547389" y="3152384"/>
          <a:ext cx="473201" cy="0"/>
        </a:xfrm>
        <a:custGeom>
          <a:avLst/>
          <a:gdLst/>
          <a:ahLst/>
          <a:cxnLst/>
          <a:rect l="0" t="0" r="0" b="0"/>
          <a:pathLst>
            <a:path>
              <a:moveTo>
                <a:pt x="0" y="0"/>
              </a:moveTo>
              <a:lnTo>
                <a:pt x="473201" y="0"/>
              </a:lnTo>
            </a:path>
          </a:pathLst>
        </a:custGeom>
        <a:noFill/>
        <a:ln w="15875" cap="flat" cmpd="sng" algn="ctr">
          <a:solidFill>
            <a:srgbClr val="E48312">
              <a:shade val="60000"/>
              <a:hueOff val="0"/>
              <a:satOff val="0"/>
              <a:lumOff val="0"/>
              <a:alphaOff val="0"/>
            </a:srgbClr>
          </a:solidFill>
          <a:prstDash val="solid"/>
        </a:ln>
        <a:effectLst/>
      </dgm:spPr>
      <dgm:t>
        <a:bodyPr/>
        <a:lstStyle/>
        <a:p>
          <a:endParaRPr lang="es-AR"/>
        </a:p>
      </dgm:t>
    </dgm:pt>
    <dgm:pt modelId="{F3E3EEFA-04D1-4EF4-B635-88A7CB3FE3B9}" type="sibTrans" cxnId="{3500BEEE-172C-4F84-9419-66F0D9F25DD8}">
      <dgm:prSet/>
      <dgm:spPr/>
      <dgm:t>
        <a:bodyPr/>
        <a:lstStyle/>
        <a:p>
          <a:endParaRPr lang="es-AR"/>
        </a:p>
      </dgm:t>
    </dgm:pt>
    <dgm:pt modelId="{40F5183D-18D2-4A07-B65C-F827373B55F3}">
      <dgm:prSet/>
      <dgm:spPr>
        <a:xfrm>
          <a:off x="3258698" y="1333555"/>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AR" dirty="0">
              <a:solidFill>
                <a:sysClr val="window" lastClr="FFFFFF"/>
              </a:solidFill>
              <a:latin typeface="Calibri" panose="020F0502020204030204"/>
              <a:ea typeface="+mn-ea"/>
              <a:cs typeface="+mn-cs"/>
            </a:rPr>
            <a:t>Articula con ministerios</a:t>
          </a:r>
        </a:p>
      </dgm:t>
    </dgm:pt>
    <dgm:pt modelId="{E314558F-D790-4B08-8397-2C28B38683A9}" type="parTrans" cxnId="{C55136FE-F1EF-4AD3-8D13-9FBFD354AFBB}">
      <dgm:prSet/>
      <dgm:spPr>
        <a:xfrm rot="11880000">
          <a:off x="4105012" y="2006565"/>
          <a:ext cx="658158" cy="0"/>
        </a:xfrm>
        <a:custGeom>
          <a:avLst/>
          <a:gdLst/>
          <a:ahLst/>
          <a:cxnLst/>
          <a:rect l="0" t="0" r="0" b="0"/>
          <a:pathLst>
            <a:path>
              <a:moveTo>
                <a:pt x="0" y="0"/>
              </a:moveTo>
              <a:lnTo>
                <a:pt x="658158" y="0"/>
              </a:lnTo>
            </a:path>
          </a:pathLst>
        </a:custGeom>
        <a:noFill/>
        <a:ln w="15875" cap="flat" cmpd="sng" algn="ctr">
          <a:solidFill>
            <a:srgbClr val="E48312">
              <a:shade val="60000"/>
              <a:hueOff val="0"/>
              <a:satOff val="0"/>
              <a:lumOff val="0"/>
              <a:alphaOff val="0"/>
            </a:srgbClr>
          </a:solidFill>
          <a:prstDash val="solid"/>
        </a:ln>
        <a:effectLst/>
      </dgm:spPr>
      <dgm:t>
        <a:bodyPr/>
        <a:lstStyle/>
        <a:p>
          <a:endParaRPr lang="es-AR"/>
        </a:p>
      </dgm:t>
    </dgm:pt>
    <dgm:pt modelId="{0BFFE3BA-D1F4-440E-8D80-740123C9048B}" type="sibTrans" cxnId="{C55136FE-F1EF-4AD3-8D13-9FBFD354AFBB}">
      <dgm:prSet/>
      <dgm:spPr/>
      <dgm:t>
        <a:bodyPr/>
        <a:lstStyle/>
        <a:p>
          <a:endParaRPr lang="es-AR"/>
        </a:p>
      </dgm:t>
    </dgm:pt>
    <dgm:pt modelId="{19E0B02A-F69A-4F3F-A51A-57CECB6D69D5}">
      <dgm:prSet/>
      <dgm:spPr>
        <a:xfrm>
          <a:off x="6018485" y="3343798"/>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s-AR" dirty="0">
              <a:solidFill>
                <a:sysClr val="window" lastClr="FFFFFF"/>
              </a:solidFill>
              <a:latin typeface="Calibri" panose="020F0502020204030204"/>
              <a:ea typeface="+mn-ea"/>
              <a:cs typeface="+mn-cs"/>
            </a:rPr>
            <a:t>Municipios</a:t>
          </a:r>
        </a:p>
      </dgm:t>
    </dgm:pt>
    <dgm:pt modelId="{8F40910E-34D1-43EF-89CB-0EC3AB7E5EB9}" type="parTrans" cxnId="{FC10DD64-DF8D-455E-BA37-23559E496842}">
      <dgm:prSet/>
      <dgm:spPr>
        <a:xfrm rot="3240000">
          <a:off x="5760731" y="3152384"/>
          <a:ext cx="473201" cy="0"/>
        </a:xfrm>
        <a:custGeom>
          <a:avLst/>
          <a:gdLst/>
          <a:ahLst/>
          <a:cxnLst/>
          <a:rect l="0" t="0" r="0" b="0"/>
          <a:pathLst>
            <a:path>
              <a:moveTo>
                <a:pt x="0" y="0"/>
              </a:moveTo>
              <a:lnTo>
                <a:pt x="473201" y="0"/>
              </a:lnTo>
            </a:path>
          </a:pathLst>
        </a:custGeom>
        <a:noFill/>
        <a:ln w="15875" cap="flat" cmpd="sng" algn="ctr">
          <a:solidFill>
            <a:srgbClr val="E48312">
              <a:shade val="60000"/>
              <a:hueOff val="0"/>
              <a:satOff val="0"/>
              <a:lumOff val="0"/>
              <a:alphaOff val="0"/>
            </a:srgbClr>
          </a:solidFill>
          <a:prstDash val="solid"/>
        </a:ln>
        <a:effectLst/>
      </dgm:spPr>
      <dgm:t>
        <a:bodyPr/>
        <a:lstStyle/>
        <a:p>
          <a:endParaRPr lang="es-AR"/>
        </a:p>
      </dgm:t>
    </dgm:pt>
    <dgm:pt modelId="{C9732F72-248F-4210-A1A2-BACC6F103D9F}" type="sibTrans" cxnId="{FC10DD64-DF8D-455E-BA37-23559E496842}">
      <dgm:prSet/>
      <dgm:spPr/>
      <dgm:t>
        <a:bodyPr/>
        <a:lstStyle/>
        <a:p>
          <a:endParaRPr lang="es-AR"/>
        </a:p>
      </dgm:t>
    </dgm:pt>
    <dgm:pt modelId="{F1263BB2-77BF-4866-B3FE-339F3050C4FF}" type="pres">
      <dgm:prSet presAssocID="{8C0D21F3-6412-4A90-8AF5-F278220CECFB}" presName="Name0" presStyleCnt="0">
        <dgm:presLayoutVars>
          <dgm:chMax val="1"/>
          <dgm:chPref val="1"/>
          <dgm:dir/>
          <dgm:animOne val="branch"/>
          <dgm:animLvl val="lvl"/>
        </dgm:presLayoutVars>
      </dgm:prSet>
      <dgm:spPr/>
    </dgm:pt>
    <dgm:pt modelId="{E590FDAC-67DE-4821-AFDF-7BE75DEEB58B}" type="pres">
      <dgm:prSet presAssocID="{ACFFE6F8-B41A-4790-ABE0-3FB699FAD1E7}" presName="singleCycle" presStyleCnt="0"/>
      <dgm:spPr/>
    </dgm:pt>
    <dgm:pt modelId="{02BB8C2F-50D9-4F17-AF03-CF753116830E}" type="pres">
      <dgm:prSet presAssocID="{ACFFE6F8-B41A-4790-ABE0-3FB699FAD1E7}" presName="singleCenter" presStyleLbl="node1" presStyleIdx="0" presStyleCnt="6">
        <dgm:presLayoutVars>
          <dgm:chMax val="7"/>
          <dgm:chPref val="7"/>
        </dgm:presLayoutVars>
      </dgm:prSet>
      <dgm:spPr/>
    </dgm:pt>
    <dgm:pt modelId="{612BAE14-A72F-408E-8C4D-C9B0598DF5C4}" type="pres">
      <dgm:prSet presAssocID="{76DF890F-7ABF-4D8A-9AB4-9EAEA200D177}" presName="Name56" presStyleLbl="parChTrans1D2" presStyleIdx="0" presStyleCnt="5"/>
      <dgm:spPr/>
    </dgm:pt>
    <dgm:pt modelId="{9C0A99AD-67DD-4565-8E9A-76DB60CB07CB}" type="pres">
      <dgm:prSet presAssocID="{3F12CE74-DECA-4A87-80B0-818A5E3E75E2}" presName="text0" presStyleLbl="node1" presStyleIdx="1" presStyleCnt="6">
        <dgm:presLayoutVars>
          <dgm:bulletEnabled val="1"/>
        </dgm:presLayoutVars>
      </dgm:prSet>
      <dgm:spPr/>
    </dgm:pt>
    <dgm:pt modelId="{96145A1C-3394-4C14-A33C-2F9B46C17A72}" type="pres">
      <dgm:prSet presAssocID="{B1D7509F-BF89-45F4-937F-1037D40A770A}" presName="Name56" presStyleLbl="parChTrans1D2" presStyleIdx="1" presStyleCnt="5"/>
      <dgm:spPr/>
    </dgm:pt>
    <dgm:pt modelId="{EA3CA54A-B176-4744-B147-2D105252015F}" type="pres">
      <dgm:prSet presAssocID="{0F577390-F809-4AA9-A49E-345987B37616}" presName="text0" presStyleLbl="node1" presStyleIdx="2" presStyleCnt="6">
        <dgm:presLayoutVars>
          <dgm:bulletEnabled val="1"/>
        </dgm:presLayoutVars>
      </dgm:prSet>
      <dgm:spPr/>
    </dgm:pt>
    <dgm:pt modelId="{B0C27D30-DD00-435D-8049-4316E964878D}" type="pres">
      <dgm:prSet presAssocID="{8F40910E-34D1-43EF-89CB-0EC3AB7E5EB9}" presName="Name56" presStyleLbl="parChTrans1D2" presStyleIdx="2" presStyleCnt="5"/>
      <dgm:spPr/>
    </dgm:pt>
    <dgm:pt modelId="{25BB1B50-D1D4-4561-98E4-22305DE014B8}" type="pres">
      <dgm:prSet presAssocID="{19E0B02A-F69A-4F3F-A51A-57CECB6D69D5}" presName="text0" presStyleLbl="node1" presStyleIdx="3" presStyleCnt="6">
        <dgm:presLayoutVars>
          <dgm:bulletEnabled val="1"/>
        </dgm:presLayoutVars>
      </dgm:prSet>
      <dgm:spPr/>
    </dgm:pt>
    <dgm:pt modelId="{D6E6F910-3450-472C-98A8-2D026202847F}" type="pres">
      <dgm:prSet presAssocID="{0FEF5D9A-820F-4D94-8328-46703221B2C7}" presName="Name56" presStyleLbl="parChTrans1D2" presStyleIdx="3" presStyleCnt="5"/>
      <dgm:spPr/>
    </dgm:pt>
    <dgm:pt modelId="{3C2821CD-E29B-47B2-AB75-A7ADC4FB1345}" type="pres">
      <dgm:prSet presAssocID="{8F38E5C1-CDEB-4107-B9A9-9D951DE026FB}" presName="text0" presStyleLbl="node1" presStyleIdx="4" presStyleCnt="6">
        <dgm:presLayoutVars>
          <dgm:bulletEnabled val="1"/>
        </dgm:presLayoutVars>
      </dgm:prSet>
      <dgm:spPr/>
    </dgm:pt>
    <dgm:pt modelId="{18A710A5-6069-4816-9786-702B4A4AC58A}" type="pres">
      <dgm:prSet presAssocID="{E314558F-D790-4B08-8397-2C28B38683A9}" presName="Name56" presStyleLbl="parChTrans1D2" presStyleIdx="4" presStyleCnt="5"/>
      <dgm:spPr/>
    </dgm:pt>
    <dgm:pt modelId="{ABB94101-03BA-434F-8D36-1A1AE64B1AC8}" type="pres">
      <dgm:prSet presAssocID="{40F5183D-18D2-4A07-B65C-F827373B55F3}" presName="text0" presStyleLbl="node1" presStyleIdx="5" presStyleCnt="6" custRadScaleRad="99253">
        <dgm:presLayoutVars>
          <dgm:bulletEnabled val="1"/>
        </dgm:presLayoutVars>
      </dgm:prSet>
      <dgm:spPr/>
    </dgm:pt>
  </dgm:ptLst>
  <dgm:cxnLst>
    <dgm:cxn modelId="{7EFFB833-F5E4-4F6D-86CB-E9D2E0F5344A}" srcId="{ACFFE6F8-B41A-4790-ABE0-3FB699FAD1E7}" destId="{3F12CE74-DECA-4A87-80B0-818A5E3E75E2}" srcOrd="0" destOrd="0" parTransId="{76DF890F-7ABF-4D8A-9AB4-9EAEA200D177}" sibTransId="{58905275-DE30-458E-8E97-25F09A60C79E}"/>
    <dgm:cxn modelId="{FB3DF55C-EC64-4A26-B925-A9247F1A667F}" type="presOf" srcId="{E314558F-D790-4B08-8397-2C28B38683A9}" destId="{18A710A5-6069-4816-9786-702B4A4AC58A}" srcOrd="0" destOrd="0" presId="urn:microsoft.com/office/officeart/2008/layout/RadialCluster"/>
    <dgm:cxn modelId="{9C16E441-EADF-4997-9240-8F887E801298}" type="presOf" srcId="{40F5183D-18D2-4A07-B65C-F827373B55F3}" destId="{ABB94101-03BA-434F-8D36-1A1AE64B1AC8}" srcOrd="0" destOrd="0" presId="urn:microsoft.com/office/officeart/2008/layout/RadialCluster"/>
    <dgm:cxn modelId="{A013CE42-5066-4AA3-A285-97CAB64FBA16}" srcId="{8C0D21F3-6412-4A90-8AF5-F278220CECFB}" destId="{ACFFE6F8-B41A-4790-ABE0-3FB699FAD1E7}" srcOrd="0" destOrd="0" parTransId="{9ACDEA91-93AA-4288-840E-FB9FABB34330}" sibTransId="{2C95FD77-29A6-4282-AB0A-C3188F938326}"/>
    <dgm:cxn modelId="{FC10DD64-DF8D-455E-BA37-23559E496842}" srcId="{ACFFE6F8-B41A-4790-ABE0-3FB699FAD1E7}" destId="{19E0B02A-F69A-4F3F-A51A-57CECB6D69D5}" srcOrd="2" destOrd="0" parTransId="{8F40910E-34D1-43EF-89CB-0EC3AB7E5EB9}" sibTransId="{C9732F72-248F-4210-A1A2-BACC6F103D9F}"/>
    <dgm:cxn modelId="{7BA1546A-EBEC-4894-98F3-D2A99F5F4C9C}" srcId="{ACFFE6F8-B41A-4790-ABE0-3FB699FAD1E7}" destId="{0F577390-F809-4AA9-A49E-345987B37616}" srcOrd="1" destOrd="0" parTransId="{B1D7509F-BF89-45F4-937F-1037D40A770A}" sibTransId="{BBB88365-F892-46DA-AB4E-EBD54F74F7A3}"/>
    <dgm:cxn modelId="{4585054B-367A-4F21-8C9C-D7DF4820B8B7}" type="presOf" srcId="{0F577390-F809-4AA9-A49E-345987B37616}" destId="{EA3CA54A-B176-4744-B147-2D105252015F}" srcOrd="0" destOrd="0" presId="urn:microsoft.com/office/officeart/2008/layout/RadialCluster"/>
    <dgm:cxn modelId="{90A0894F-7C15-4B6E-81C5-C61C226960B2}" type="presOf" srcId="{ACFFE6F8-B41A-4790-ABE0-3FB699FAD1E7}" destId="{02BB8C2F-50D9-4F17-AF03-CF753116830E}" srcOrd="0" destOrd="0" presId="urn:microsoft.com/office/officeart/2008/layout/RadialCluster"/>
    <dgm:cxn modelId="{3F0DC58B-3758-4F7F-A339-D2D5AD3DFF2D}" type="presOf" srcId="{8C0D21F3-6412-4A90-8AF5-F278220CECFB}" destId="{F1263BB2-77BF-4866-B3FE-339F3050C4FF}" srcOrd="0" destOrd="0" presId="urn:microsoft.com/office/officeart/2008/layout/RadialCluster"/>
    <dgm:cxn modelId="{64A9CC8E-7E1F-4F3D-8BA5-65A70292E3B3}" type="presOf" srcId="{3F12CE74-DECA-4A87-80B0-818A5E3E75E2}" destId="{9C0A99AD-67DD-4565-8E9A-76DB60CB07CB}" srcOrd="0" destOrd="0" presId="urn:microsoft.com/office/officeart/2008/layout/RadialCluster"/>
    <dgm:cxn modelId="{263E8494-141D-44FD-B359-288382ABA07E}" type="presOf" srcId="{8F40910E-34D1-43EF-89CB-0EC3AB7E5EB9}" destId="{B0C27D30-DD00-435D-8049-4316E964878D}" srcOrd="0" destOrd="0" presId="urn:microsoft.com/office/officeart/2008/layout/RadialCluster"/>
    <dgm:cxn modelId="{83102BA3-04BB-4571-BEC6-698E01698737}" type="presOf" srcId="{19E0B02A-F69A-4F3F-A51A-57CECB6D69D5}" destId="{25BB1B50-D1D4-4561-98E4-22305DE014B8}" srcOrd="0" destOrd="0" presId="urn:microsoft.com/office/officeart/2008/layout/RadialCluster"/>
    <dgm:cxn modelId="{481AD1AE-AC07-4E54-B060-2A50276FCE32}" type="presOf" srcId="{B1D7509F-BF89-45F4-937F-1037D40A770A}" destId="{96145A1C-3394-4C14-A33C-2F9B46C17A72}" srcOrd="0" destOrd="0" presId="urn:microsoft.com/office/officeart/2008/layout/RadialCluster"/>
    <dgm:cxn modelId="{5E8C90D6-9A00-42F3-8BEA-B48C97D62B66}" type="presOf" srcId="{76DF890F-7ABF-4D8A-9AB4-9EAEA200D177}" destId="{612BAE14-A72F-408E-8C4D-C9B0598DF5C4}" srcOrd="0" destOrd="0" presId="urn:microsoft.com/office/officeart/2008/layout/RadialCluster"/>
    <dgm:cxn modelId="{CB75A4E7-9EC7-4512-BFC8-D07A16F80312}" type="presOf" srcId="{8F38E5C1-CDEB-4107-B9A9-9D951DE026FB}" destId="{3C2821CD-E29B-47B2-AB75-A7ADC4FB1345}" srcOrd="0" destOrd="0" presId="urn:microsoft.com/office/officeart/2008/layout/RadialCluster"/>
    <dgm:cxn modelId="{3D3ACEEA-FD52-478F-B10D-19EE0837D408}" type="presOf" srcId="{0FEF5D9A-820F-4D94-8328-46703221B2C7}" destId="{D6E6F910-3450-472C-98A8-2D026202847F}" srcOrd="0" destOrd="0" presId="urn:microsoft.com/office/officeart/2008/layout/RadialCluster"/>
    <dgm:cxn modelId="{3500BEEE-172C-4F84-9419-66F0D9F25DD8}" srcId="{ACFFE6F8-B41A-4790-ABE0-3FB699FAD1E7}" destId="{8F38E5C1-CDEB-4107-B9A9-9D951DE026FB}" srcOrd="3" destOrd="0" parTransId="{0FEF5D9A-820F-4D94-8328-46703221B2C7}" sibTransId="{F3E3EEFA-04D1-4EF4-B635-88A7CB3FE3B9}"/>
    <dgm:cxn modelId="{C55136FE-F1EF-4AD3-8D13-9FBFD354AFBB}" srcId="{ACFFE6F8-B41A-4790-ABE0-3FB699FAD1E7}" destId="{40F5183D-18D2-4A07-B65C-F827373B55F3}" srcOrd="4" destOrd="0" parTransId="{E314558F-D790-4B08-8397-2C28B38683A9}" sibTransId="{0BFFE3BA-D1F4-440E-8D80-740123C9048B}"/>
    <dgm:cxn modelId="{A01D7CAD-D692-497F-B867-5A617E0063A7}" type="presParOf" srcId="{F1263BB2-77BF-4866-B3FE-339F3050C4FF}" destId="{E590FDAC-67DE-4821-AFDF-7BE75DEEB58B}" srcOrd="0" destOrd="0" presId="urn:microsoft.com/office/officeart/2008/layout/RadialCluster"/>
    <dgm:cxn modelId="{DE1938AB-DA43-4559-BECE-3D4D51BA7C83}" type="presParOf" srcId="{E590FDAC-67DE-4821-AFDF-7BE75DEEB58B}" destId="{02BB8C2F-50D9-4F17-AF03-CF753116830E}" srcOrd="0" destOrd="0" presId="urn:microsoft.com/office/officeart/2008/layout/RadialCluster"/>
    <dgm:cxn modelId="{E7F9CAE4-AA88-4786-9AD3-4AE28CD58E91}" type="presParOf" srcId="{E590FDAC-67DE-4821-AFDF-7BE75DEEB58B}" destId="{612BAE14-A72F-408E-8C4D-C9B0598DF5C4}" srcOrd="1" destOrd="0" presId="urn:microsoft.com/office/officeart/2008/layout/RadialCluster"/>
    <dgm:cxn modelId="{3796AB7C-3251-4CEF-84FF-FB64EC3D2DAF}" type="presParOf" srcId="{E590FDAC-67DE-4821-AFDF-7BE75DEEB58B}" destId="{9C0A99AD-67DD-4565-8E9A-76DB60CB07CB}" srcOrd="2" destOrd="0" presId="urn:microsoft.com/office/officeart/2008/layout/RadialCluster"/>
    <dgm:cxn modelId="{78714FFE-C35E-418E-9E11-42322453B2EB}" type="presParOf" srcId="{E590FDAC-67DE-4821-AFDF-7BE75DEEB58B}" destId="{96145A1C-3394-4C14-A33C-2F9B46C17A72}" srcOrd="3" destOrd="0" presId="urn:microsoft.com/office/officeart/2008/layout/RadialCluster"/>
    <dgm:cxn modelId="{1ED40FC3-8176-4FB5-9D2E-A86422698332}" type="presParOf" srcId="{E590FDAC-67DE-4821-AFDF-7BE75DEEB58B}" destId="{EA3CA54A-B176-4744-B147-2D105252015F}" srcOrd="4" destOrd="0" presId="urn:microsoft.com/office/officeart/2008/layout/RadialCluster"/>
    <dgm:cxn modelId="{49D2FA25-B71D-4EB4-927F-02A677EDF9DC}" type="presParOf" srcId="{E590FDAC-67DE-4821-AFDF-7BE75DEEB58B}" destId="{B0C27D30-DD00-435D-8049-4316E964878D}" srcOrd="5" destOrd="0" presId="urn:microsoft.com/office/officeart/2008/layout/RadialCluster"/>
    <dgm:cxn modelId="{7FD13602-CE15-4DB2-BD1F-08240E936168}" type="presParOf" srcId="{E590FDAC-67DE-4821-AFDF-7BE75DEEB58B}" destId="{25BB1B50-D1D4-4561-98E4-22305DE014B8}" srcOrd="6" destOrd="0" presId="urn:microsoft.com/office/officeart/2008/layout/RadialCluster"/>
    <dgm:cxn modelId="{ACCA0199-260C-44BD-A2F7-54313694F3E4}" type="presParOf" srcId="{E590FDAC-67DE-4821-AFDF-7BE75DEEB58B}" destId="{D6E6F910-3450-472C-98A8-2D026202847F}" srcOrd="7" destOrd="0" presId="urn:microsoft.com/office/officeart/2008/layout/RadialCluster"/>
    <dgm:cxn modelId="{EFA7FF41-1293-4640-A2BF-90ED04436482}" type="presParOf" srcId="{E590FDAC-67DE-4821-AFDF-7BE75DEEB58B}" destId="{3C2821CD-E29B-47B2-AB75-A7ADC4FB1345}" srcOrd="8" destOrd="0" presId="urn:microsoft.com/office/officeart/2008/layout/RadialCluster"/>
    <dgm:cxn modelId="{881CAF4E-09EB-45FD-AB34-16DEE6A6883F}" type="presParOf" srcId="{E590FDAC-67DE-4821-AFDF-7BE75DEEB58B}" destId="{18A710A5-6069-4816-9786-702B4A4AC58A}" srcOrd="9" destOrd="0" presId="urn:microsoft.com/office/officeart/2008/layout/RadialCluster"/>
    <dgm:cxn modelId="{FA26125B-51A0-4A8E-A27F-1D00701A7522}" type="presParOf" srcId="{E590FDAC-67DE-4821-AFDF-7BE75DEEB58B}" destId="{ABB94101-03BA-434F-8D36-1A1AE64B1AC8}"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681B1-9ACB-4CBB-8BFC-291876D57D2A}">
      <dsp:nvSpPr>
        <dsp:cNvPr id="0" name=""/>
        <dsp:cNvSpPr/>
      </dsp:nvSpPr>
      <dsp:spPr>
        <a:xfrm>
          <a:off x="618" y="0"/>
          <a:ext cx="2662196" cy="1568335"/>
        </a:xfrm>
        <a:prstGeom prst="roundRect">
          <a:avLst>
            <a:gd name="adj" fmla="val 5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s-AR" sz="1500" kern="1200" dirty="0"/>
            <a:t>políticos</a:t>
          </a:r>
        </a:p>
      </dsp:txBody>
      <dsp:txXfrm rot="16200000">
        <a:off x="-376179" y="376797"/>
        <a:ext cx="1286034" cy="532439"/>
      </dsp:txXfrm>
    </dsp:sp>
    <dsp:sp modelId="{1C0B52E8-E2FE-46DD-B32D-CB57FEE0AF1E}">
      <dsp:nvSpPr>
        <dsp:cNvPr id="0" name=""/>
        <dsp:cNvSpPr/>
      </dsp:nvSpPr>
      <dsp:spPr>
        <a:xfrm>
          <a:off x="533057" y="0"/>
          <a:ext cx="1983336" cy="15683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s-AR" sz="1900" kern="1200" dirty="0"/>
            <a:t>Acuerdos, tratados, convenios internacionales, políticas sobre cambio climático</a:t>
          </a:r>
        </a:p>
      </dsp:txBody>
      <dsp:txXfrm>
        <a:off x="533057" y="0"/>
        <a:ext cx="1983336" cy="1568335"/>
      </dsp:txXfrm>
    </dsp:sp>
    <dsp:sp modelId="{16B4BAEE-D15D-4081-A8CC-4B5557E7D3B5}">
      <dsp:nvSpPr>
        <dsp:cNvPr id="0" name=""/>
        <dsp:cNvSpPr/>
      </dsp:nvSpPr>
      <dsp:spPr>
        <a:xfrm>
          <a:off x="2755992" y="0"/>
          <a:ext cx="2662196" cy="1568335"/>
        </a:xfrm>
        <a:prstGeom prst="roundRect">
          <a:avLst>
            <a:gd name="adj" fmla="val 5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s-AR" sz="1500" kern="1200" dirty="0"/>
            <a:t>institucionales</a:t>
          </a:r>
        </a:p>
      </dsp:txBody>
      <dsp:txXfrm rot="16200000">
        <a:off x="2379194" y="376797"/>
        <a:ext cx="1286034" cy="532439"/>
      </dsp:txXfrm>
    </dsp:sp>
    <dsp:sp modelId="{8DCC82F3-437F-44AB-9CF4-67197CA9D8F0}">
      <dsp:nvSpPr>
        <dsp:cNvPr id="0" name=""/>
        <dsp:cNvSpPr/>
      </dsp:nvSpPr>
      <dsp:spPr>
        <a:xfrm rot="5400000">
          <a:off x="2654054" y="1144904"/>
          <a:ext cx="230497" cy="399329"/>
        </a:xfrm>
        <a:prstGeom prst="flowChartExtra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1F52CA1B-CF7D-4F26-992E-4DA667A9A40B}">
      <dsp:nvSpPr>
        <dsp:cNvPr id="0" name=""/>
        <dsp:cNvSpPr/>
      </dsp:nvSpPr>
      <dsp:spPr>
        <a:xfrm>
          <a:off x="3288431" y="0"/>
          <a:ext cx="1983336" cy="15683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s-AR" sz="1900" kern="1200" dirty="0"/>
            <a:t>El país se compromete a cumplir en su territorio y debe establecer como</a:t>
          </a:r>
        </a:p>
      </dsp:txBody>
      <dsp:txXfrm>
        <a:off x="3288431" y="0"/>
        <a:ext cx="1983336" cy="1568335"/>
      </dsp:txXfrm>
    </dsp:sp>
    <dsp:sp modelId="{7D0DFE78-7729-4E59-A2E3-C3FDC934D251}">
      <dsp:nvSpPr>
        <dsp:cNvPr id="0" name=""/>
        <dsp:cNvSpPr/>
      </dsp:nvSpPr>
      <dsp:spPr>
        <a:xfrm>
          <a:off x="5511984" y="0"/>
          <a:ext cx="2662196" cy="1568335"/>
        </a:xfrm>
        <a:prstGeom prst="roundRect">
          <a:avLst>
            <a:gd name="adj" fmla="val 5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51435" rIns="66675" bIns="0" numCol="1" spcCol="1270" anchor="t" anchorCtr="0">
          <a:noAutofit/>
        </a:bodyPr>
        <a:lstStyle/>
        <a:p>
          <a:pPr marL="0" lvl="0" indent="0" algn="r" defTabSz="666750">
            <a:lnSpc>
              <a:spcPct val="90000"/>
            </a:lnSpc>
            <a:spcBef>
              <a:spcPct val="0"/>
            </a:spcBef>
            <a:spcAft>
              <a:spcPct val="35000"/>
            </a:spcAft>
            <a:buNone/>
          </a:pPr>
          <a:r>
            <a:rPr lang="es-AR" sz="1500" kern="1200" dirty="0"/>
            <a:t>Jurídicos </a:t>
          </a:r>
        </a:p>
      </dsp:txBody>
      <dsp:txXfrm rot="16200000">
        <a:off x="5135186" y="376797"/>
        <a:ext cx="1286034" cy="532439"/>
      </dsp:txXfrm>
    </dsp:sp>
    <dsp:sp modelId="{EBB7D154-78D8-42B5-BCB9-B144704B85EC}">
      <dsp:nvSpPr>
        <dsp:cNvPr id="0" name=""/>
        <dsp:cNvSpPr/>
      </dsp:nvSpPr>
      <dsp:spPr>
        <a:xfrm rot="5400000">
          <a:off x="5409427" y="1144904"/>
          <a:ext cx="230497" cy="399329"/>
        </a:xfrm>
        <a:prstGeom prst="flowChartExtract">
          <a:avLst/>
        </a:prstGeom>
        <a:solidFill>
          <a:schemeClr val="l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988528AE-BD51-492E-ADF7-259D64494A9A}">
      <dsp:nvSpPr>
        <dsp:cNvPr id="0" name=""/>
        <dsp:cNvSpPr/>
      </dsp:nvSpPr>
      <dsp:spPr>
        <a:xfrm>
          <a:off x="6044423" y="0"/>
          <a:ext cx="1983336" cy="15683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s-AR" sz="1900" kern="1200" dirty="0"/>
            <a:t>Dicta normas que fijan las políticas para ejecutar en el territorio</a:t>
          </a:r>
        </a:p>
      </dsp:txBody>
      <dsp:txXfrm>
        <a:off x="6044423" y="0"/>
        <a:ext cx="1983336" cy="1568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78F92-E080-476A-8505-28EBC3417C96}">
      <dsp:nvSpPr>
        <dsp:cNvPr id="0" name=""/>
        <dsp:cNvSpPr/>
      </dsp:nvSpPr>
      <dsp:spPr>
        <a:xfrm>
          <a:off x="2797188" y="57786"/>
          <a:ext cx="2773766" cy="2773766"/>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kern="1200" dirty="0"/>
            <a:t>Convenio de cambio climático (1993)</a:t>
          </a:r>
        </a:p>
      </dsp:txBody>
      <dsp:txXfrm>
        <a:off x="3167024" y="543195"/>
        <a:ext cx="2034095" cy="1248194"/>
      </dsp:txXfrm>
    </dsp:sp>
    <dsp:sp modelId="{136485DE-3AE7-4CC4-9CDD-98B19186C0E1}">
      <dsp:nvSpPr>
        <dsp:cNvPr id="0" name=""/>
        <dsp:cNvSpPr/>
      </dsp:nvSpPr>
      <dsp:spPr>
        <a:xfrm>
          <a:off x="3798056" y="1791390"/>
          <a:ext cx="2773766" cy="2773766"/>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kern="1200" dirty="0"/>
            <a:t>Acuerdo de Paris (2015)</a:t>
          </a:r>
        </a:p>
      </dsp:txBody>
      <dsp:txXfrm>
        <a:off x="4646366" y="2507947"/>
        <a:ext cx="1664259" cy="1525571"/>
      </dsp:txXfrm>
    </dsp:sp>
    <dsp:sp modelId="{8D9BD0D1-7FE9-4E76-AA2B-BC8B039C200F}">
      <dsp:nvSpPr>
        <dsp:cNvPr id="0" name=""/>
        <dsp:cNvSpPr/>
      </dsp:nvSpPr>
      <dsp:spPr>
        <a:xfrm>
          <a:off x="1796321" y="1791390"/>
          <a:ext cx="2773766" cy="2773766"/>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AR" sz="2000" kern="1200" dirty="0"/>
            <a:t>Ratificación de protocolo de Kioto (1997 entra en vigor 2005)</a:t>
          </a:r>
        </a:p>
      </dsp:txBody>
      <dsp:txXfrm>
        <a:off x="2057517" y="2507947"/>
        <a:ext cx="1664259" cy="1525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1B404-1E48-4D6E-AF4A-D12744566C2A}">
      <dsp:nvSpPr>
        <dsp:cNvPr id="0" name=""/>
        <dsp:cNvSpPr/>
      </dsp:nvSpPr>
      <dsp:spPr>
        <a:xfrm>
          <a:off x="621888" y="857"/>
          <a:ext cx="1907126" cy="114427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ODS-Res.70/1</a:t>
          </a:r>
        </a:p>
      </dsp:txBody>
      <dsp:txXfrm>
        <a:off x="655403" y="34372"/>
        <a:ext cx="1840096" cy="1077245"/>
      </dsp:txXfrm>
    </dsp:sp>
    <dsp:sp modelId="{3ABB2DA1-3898-4568-AB1B-284512F220AD}">
      <dsp:nvSpPr>
        <dsp:cNvPr id="0" name=""/>
        <dsp:cNvSpPr/>
      </dsp:nvSpPr>
      <dsp:spPr>
        <a:xfrm rot="21598896">
          <a:off x="2696842" y="336086"/>
          <a:ext cx="404310" cy="472967"/>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a:off x="2696842" y="430698"/>
        <a:ext cx="283017" cy="283781"/>
      </dsp:txXfrm>
    </dsp:sp>
    <dsp:sp modelId="{47E7195D-BD71-4CE1-8878-528DB193ED73}">
      <dsp:nvSpPr>
        <dsp:cNvPr id="0" name=""/>
        <dsp:cNvSpPr/>
      </dsp:nvSpPr>
      <dsp:spPr>
        <a:xfrm>
          <a:off x="3291865" y="0"/>
          <a:ext cx="1907126" cy="114427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 Adhesión en septiembre de 2015</a:t>
          </a:r>
        </a:p>
      </dsp:txBody>
      <dsp:txXfrm>
        <a:off x="3325380" y="33515"/>
        <a:ext cx="1840096" cy="1077245"/>
      </dsp:txXfrm>
    </dsp:sp>
    <dsp:sp modelId="{AFA5C13F-F35C-432B-98C4-618723D7E9AC}">
      <dsp:nvSpPr>
        <dsp:cNvPr id="0" name=""/>
        <dsp:cNvSpPr/>
      </dsp:nvSpPr>
      <dsp:spPr>
        <a:xfrm rot="1104">
          <a:off x="5366818" y="336079"/>
          <a:ext cx="404310" cy="472967"/>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a:off x="5366818" y="430653"/>
        <a:ext cx="283017" cy="283781"/>
      </dsp:txXfrm>
    </dsp:sp>
    <dsp:sp modelId="{DAC5C958-0530-46C5-804A-608105A26794}">
      <dsp:nvSpPr>
        <dsp:cNvPr id="0" name=""/>
        <dsp:cNvSpPr/>
      </dsp:nvSpPr>
      <dsp:spPr>
        <a:xfrm>
          <a:off x="5961841" y="857"/>
          <a:ext cx="1907126" cy="114427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AR" sz="1700" kern="1200" dirty="0"/>
            <a:t>Ley 27520</a:t>
          </a:r>
        </a:p>
        <a:p>
          <a:pPr lvl="0" algn="ctr" defTabSz="800100">
            <a:lnSpc>
              <a:spcPct val="90000"/>
            </a:lnSpc>
            <a:spcBef>
              <a:spcPct val="0"/>
            </a:spcBef>
            <a:spcAft>
              <a:spcPct val="35000"/>
            </a:spcAft>
            <a:buNone/>
          </a:pPr>
          <a:r>
            <a:rPr lang="es-ES" sz="1700" kern="1200" dirty="0"/>
            <a:t>Presupuestos Mínimos de Cambio Climático</a:t>
          </a:r>
          <a:endParaRPr lang="es-AR" sz="1700" kern="1200" dirty="0"/>
        </a:p>
      </dsp:txBody>
      <dsp:txXfrm>
        <a:off x="5995356" y="34372"/>
        <a:ext cx="1840096" cy="1077245"/>
      </dsp:txXfrm>
    </dsp:sp>
    <dsp:sp modelId="{F70EF8F6-D124-41F7-B5B1-10EB92E17C6D}">
      <dsp:nvSpPr>
        <dsp:cNvPr id="0" name=""/>
        <dsp:cNvSpPr/>
      </dsp:nvSpPr>
      <dsp:spPr>
        <a:xfrm rot="5400000">
          <a:off x="6713249" y="1278631"/>
          <a:ext cx="404310" cy="472967"/>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rot="-5400000">
        <a:off x="6773514" y="1312960"/>
        <a:ext cx="283781" cy="283017"/>
      </dsp:txXfrm>
    </dsp:sp>
    <dsp:sp modelId="{1C9261C7-CEF9-4594-B376-3F1824E7EFA8}">
      <dsp:nvSpPr>
        <dsp:cNvPr id="0" name=""/>
        <dsp:cNvSpPr/>
      </dsp:nvSpPr>
      <dsp:spPr>
        <a:xfrm>
          <a:off x="5961841" y="1907983"/>
          <a:ext cx="1907126" cy="114427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Gabinete Nacional de Cambio Climático</a:t>
          </a:r>
        </a:p>
      </dsp:txBody>
      <dsp:txXfrm>
        <a:off x="5995356" y="1941498"/>
        <a:ext cx="1840096" cy="1077245"/>
      </dsp:txXfrm>
    </dsp:sp>
    <dsp:sp modelId="{E53DFA6B-30B7-46C6-BCF8-7C12EBEA33CA}">
      <dsp:nvSpPr>
        <dsp:cNvPr id="0" name=""/>
        <dsp:cNvSpPr/>
      </dsp:nvSpPr>
      <dsp:spPr>
        <a:xfrm rot="10800000">
          <a:off x="5389704" y="2243637"/>
          <a:ext cx="404310" cy="472967"/>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rot="10800000">
        <a:off x="5510997" y="2338230"/>
        <a:ext cx="283017" cy="283781"/>
      </dsp:txXfrm>
    </dsp:sp>
    <dsp:sp modelId="{5CB1BF57-E5A6-4CF6-AE48-5D4F1A90EA09}">
      <dsp:nvSpPr>
        <dsp:cNvPr id="0" name=""/>
        <dsp:cNvSpPr/>
      </dsp:nvSpPr>
      <dsp:spPr>
        <a:xfrm>
          <a:off x="3291865" y="1907983"/>
          <a:ext cx="1907126" cy="114427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El Consejo Nacional de Coordinación de Políticas Sociales </a:t>
          </a:r>
          <a:endParaRPr lang="es-AR" sz="1700" kern="1200" dirty="0"/>
        </a:p>
      </dsp:txBody>
      <dsp:txXfrm>
        <a:off x="3325380" y="1941498"/>
        <a:ext cx="1840096" cy="1077245"/>
      </dsp:txXfrm>
    </dsp:sp>
    <dsp:sp modelId="{6C49D3BE-8507-45A3-B9F9-AEDA60F129D0}">
      <dsp:nvSpPr>
        <dsp:cNvPr id="0" name=""/>
        <dsp:cNvSpPr/>
      </dsp:nvSpPr>
      <dsp:spPr>
        <a:xfrm rot="10800000">
          <a:off x="2719727" y="2243637"/>
          <a:ext cx="404310" cy="472967"/>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rot="10800000">
        <a:off x="2841020" y="2338230"/>
        <a:ext cx="283017" cy="283781"/>
      </dsp:txXfrm>
    </dsp:sp>
    <dsp:sp modelId="{5CA6F802-35B9-4A7A-9C3B-77BE38076FBE}">
      <dsp:nvSpPr>
        <dsp:cNvPr id="0" name=""/>
        <dsp:cNvSpPr/>
      </dsp:nvSpPr>
      <dsp:spPr>
        <a:xfrm>
          <a:off x="621888" y="1907983"/>
          <a:ext cx="1907126" cy="114427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Comisión nacional de seguimiento de ODS</a:t>
          </a:r>
        </a:p>
      </dsp:txBody>
      <dsp:txXfrm>
        <a:off x="655403" y="1941498"/>
        <a:ext cx="1840096" cy="1077245"/>
      </dsp:txXfrm>
    </dsp:sp>
    <dsp:sp modelId="{909A597A-4616-4AA3-96E4-13F4624A5872}">
      <dsp:nvSpPr>
        <dsp:cNvPr id="0" name=""/>
        <dsp:cNvSpPr/>
      </dsp:nvSpPr>
      <dsp:spPr>
        <a:xfrm rot="5400000">
          <a:off x="1373296" y="3185757"/>
          <a:ext cx="404310" cy="472967"/>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rot="-5400000">
        <a:off x="1433561" y="3220086"/>
        <a:ext cx="283781" cy="283017"/>
      </dsp:txXfrm>
    </dsp:sp>
    <dsp:sp modelId="{48E701D3-29F4-41EA-A30C-BF67E81F2B8C}">
      <dsp:nvSpPr>
        <dsp:cNvPr id="0" name=""/>
        <dsp:cNvSpPr/>
      </dsp:nvSpPr>
      <dsp:spPr>
        <a:xfrm>
          <a:off x="621888" y="3815109"/>
          <a:ext cx="1907126" cy="1144275"/>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Red Federal </a:t>
          </a:r>
        </a:p>
      </dsp:txBody>
      <dsp:txXfrm>
        <a:off x="655403" y="3848624"/>
        <a:ext cx="1840096" cy="1077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39745-BA87-4D94-870D-C08A1029B6B1}">
      <dsp:nvSpPr>
        <dsp:cNvPr id="0" name=""/>
        <dsp:cNvSpPr/>
      </dsp:nvSpPr>
      <dsp:spPr>
        <a:xfrm>
          <a:off x="1589693" y="354917"/>
          <a:ext cx="4586630" cy="4586630"/>
        </a:xfrm>
        <a:prstGeom prst="pie">
          <a:avLst>
            <a:gd name="adj1" fmla="val 16200000"/>
            <a:gd name="adj2" fmla="val 180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Comisión Nacional Interinstitucional de Implementación y Seguimiento</a:t>
          </a:r>
          <a:endParaRPr lang="es-AR" sz="1600" kern="1200" dirty="0"/>
        </a:p>
      </dsp:txBody>
      <dsp:txXfrm>
        <a:off x="4006956" y="1326846"/>
        <a:ext cx="1638082" cy="1365068"/>
      </dsp:txXfrm>
    </dsp:sp>
    <dsp:sp modelId="{E17FFCDA-07F1-4FE0-8F22-7E54BB30A959}">
      <dsp:nvSpPr>
        <dsp:cNvPr id="0" name=""/>
        <dsp:cNvSpPr/>
      </dsp:nvSpPr>
      <dsp:spPr>
        <a:xfrm>
          <a:off x="1495230" y="518726"/>
          <a:ext cx="4586630" cy="4586630"/>
        </a:xfrm>
        <a:prstGeom prst="pie">
          <a:avLst>
            <a:gd name="adj1" fmla="val 1800000"/>
            <a:gd name="adj2" fmla="val 900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AR" sz="1600" kern="1200"/>
            <a:t>Red Federal ODS </a:t>
          </a:r>
        </a:p>
      </dsp:txBody>
      <dsp:txXfrm>
        <a:off x="2587285" y="3494575"/>
        <a:ext cx="2457123" cy="1201260"/>
      </dsp:txXfrm>
    </dsp:sp>
    <dsp:sp modelId="{E514C40F-8ED9-4841-84AD-66FF1E2FE36F}">
      <dsp:nvSpPr>
        <dsp:cNvPr id="0" name=""/>
        <dsp:cNvSpPr/>
      </dsp:nvSpPr>
      <dsp:spPr>
        <a:xfrm>
          <a:off x="1244042" y="354917"/>
          <a:ext cx="4931819" cy="4586630"/>
        </a:xfrm>
        <a:prstGeom prst="pie">
          <a:avLst>
            <a:gd name="adj1" fmla="val 9000000"/>
            <a:gd name="adj2" fmla="val 1620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Consejo Nacional de Coordinación de Políticas Sociales (CNCPS) </a:t>
          </a:r>
          <a:endParaRPr lang="es-AR" sz="1600" kern="1200" dirty="0"/>
        </a:p>
      </dsp:txBody>
      <dsp:txXfrm>
        <a:off x="1815312" y="1326846"/>
        <a:ext cx="1761364" cy="1365068"/>
      </dsp:txXfrm>
    </dsp:sp>
    <dsp:sp modelId="{3F92ACBF-4872-459B-8E64-F291567B8264}">
      <dsp:nvSpPr>
        <dsp:cNvPr id="0" name=""/>
        <dsp:cNvSpPr/>
      </dsp:nvSpPr>
      <dsp:spPr>
        <a:xfrm>
          <a:off x="1306137" y="70983"/>
          <a:ext cx="5154498" cy="5154498"/>
        </a:xfrm>
        <a:prstGeom prst="circularArrow">
          <a:avLst>
            <a:gd name="adj1" fmla="val 5085"/>
            <a:gd name="adj2" fmla="val 327528"/>
            <a:gd name="adj3" fmla="val 1472472"/>
            <a:gd name="adj4" fmla="val 1619943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62605D88-77AA-488B-829F-25CFA8795C7D}">
      <dsp:nvSpPr>
        <dsp:cNvPr id="0" name=""/>
        <dsp:cNvSpPr/>
      </dsp:nvSpPr>
      <dsp:spPr>
        <a:xfrm>
          <a:off x="1211296" y="234501"/>
          <a:ext cx="5154498" cy="5154498"/>
        </a:xfrm>
        <a:prstGeom prst="circularArrow">
          <a:avLst>
            <a:gd name="adj1" fmla="val 5085"/>
            <a:gd name="adj2" fmla="val 327528"/>
            <a:gd name="adj3" fmla="val 8671970"/>
            <a:gd name="adj4" fmla="val 1800502"/>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6CE3925F-A605-4291-AA89-5EC9DCBBA35B}">
      <dsp:nvSpPr>
        <dsp:cNvPr id="0" name=""/>
        <dsp:cNvSpPr/>
      </dsp:nvSpPr>
      <dsp:spPr>
        <a:xfrm>
          <a:off x="1047957" y="122116"/>
          <a:ext cx="5346091" cy="5154498"/>
        </a:xfrm>
        <a:prstGeom prst="circularArrow">
          <a:avLst>
            <a:gd name="adj1" fmla="val 5085"/>
            <a:gd name="adj2" fmla="val 327528"/>
            <a:gd name="adj3" fmla="val 15873039"/>
            <a:gd name="adj4" fmla="val 9000000"/>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B8C2F-50D9-4F17-AF03-CF753116830E}">
      <dsp:nvSpPr>
        <dsp:cNvPr id="0" name=""/>
        <dsp:cNvSpPr/>
      </dsp:nvSpPr>
      <dsp:spPr>
        <a:xfrm>
          <a:off x="4747064" y="1673776"/>
          <a:ext cx="1287193" cy="1287193"/>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ysClr val="window" lastClr="FFFFFF"/>
              </a:solidFill>
              <a:latin typeface="Calibri" panose="020F0502020204030204"/>
              <a:ea typeface="+mn-ea"/>
              <a:cs typeface="+mn-cs"/>
            </a:rPr>
            <a:t>Consejo de coordinación</a:t>
          </a:r>
        </a:p>
      </dsp:txBody>
      <dsp:txXfrm>
        <a:off x="4809900" y="1736612"/>
        <a:ext cx="1161521" cy="1161521"/>
      </dsp:txXfrm>
    </dsp:sp>
    <dsp:sp modelId="{612BAE14-A72F-408E-8C4D-C9B0598DF5C4}">
      <dsp:nvSpPr>
        <dsp:cNvPr id="0" name=""/>
        <dsp:cNvSpPr/>
      </dsp:nvSpPr>
      <dsp:spPr>
        <a:xfrm rot="16200000">
          <a:off x="5027196" y="1310311"/>
          <a:ext cx="726929" cy="0"/>
        </a:xfrm>
        <a:custGeom>
          <a:avLst/>
          <a:gdLst/>
          <a:ahLst/>
          <a:cxnLst/>
          <a:rect l="0" t="0" r="0" b="0"/>
          <a:pathLst>
            <a:path>
              <a:moveTo>
                <a:pt x="0" y="0"/>
              </a:moveTo>
              <a:lnTo>
                <a:pt x="726929" y="0"/>
              </a:lnTo>
            </a:path>
          </a:pathLst>
        </a:custGeom>
        <a:noFill/>
        <a:ln w="15875" cap="flat" cmpd="sng" algn="ctr">
          <a:solidFill>
            <a:srgbClr val="E4831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9C0A99AD-67DD-4565-8E9A-76DB60CB07CB}">
      <dsp:nvSpPr>
        <dsp:cNvPr id="0" name=""/>
        <dsp:cNvSpPr/>
      </dsp:nvSpPr>
      <dsp:spPr>
        <a:xfrm>
          <a:off x="4959451" y="84427"/>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AR" sz="1600" kern="1200" dirty="0">
              <a:solidFill>
                <a:sysClr val="window" lastClr="FFFFFF"/>
              </a:solidFill>
              <a:latin typeface="Calibri" panose="020F0502020204030204"/>
              <a:ea typeface="+mn-ea"/>
              <a:cs typeface="+mn-cs"/>
            </a:rPr>
            <a:t>Política nacional</a:t>
          </a:r>
        </a:p>
      </dsp:txBody>
      <dsp:txXfrm>
        <a:off x="5001551" y="126527"/>
        <a:ext cx="778219" cy="778219"/>
      </dsp:txXfrm>
    </dsp:sp>
    <dsp:sp modelId="{96145A1C-3394-4C14-A33C-2F9B46C17A72}">
      <dsp:nvSpPr>
        <dsp:cNvPr id="0" name=""/>
        <dsp:cNvSpPr/>
      </dsp:nvSpPr>
      <dsp:spPr>
        <a:xfrm rot="20520000">
          <a:off x="6017822" y="2004485"/>
          <a:ext cx="671617" cy="0"/>
        </a:xfrm>
        <a:custGeom>
          <a:avLst/>
          <a:gdLst/>
          <a:ahLst/>
          <a:cxnLst/>
          <a:rect l="0" t="0" r="0" b="0"/>
          <a:pathLst>
            <a:path>
              <a:moveTo>
                <a:pt x="0" y="0"/>
              </a:moveTo>
              <a:lnTo>
                <a:pt x="671617" y="0"/>
              </a:lnTo>
            </a:path>
          </a:pathLst>
        </a:custGeom>
        <a:noFill/>
        <a:ln w="15875" cap="flat" cmpd="sng" algn="ctr">
          <a:solidFill>
            <a:srgbClr val="E4831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A3CA54A-B176-4744-B147-2D105252015F}">
      <dsp:nvSpPr>
        <dsp:cNvPr id="0" name=""/>
        <dsp:cNvSpPr/>
      </dsp:nvSpPr>
      <dsp:spPr>
        <a:xfrm>
          <a:off x="6673004" y="1329396"/>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AR" sz="1200" kern="1200" dirty="0">
              <a:solidFill>
                <a:sysClr val="window" lastClr="FFFFFF"/>
              </a:solidFill>
              <a:latin typeface="Calibri" panose="020F0502020204030204"/>
              <a:ea typeface="+mn-ea"/>
              <a:cs typeface="+mn-cs"/>
            </a:rPr>
            <a:t>Articula con organismos nacionales</a:t>
          </a:r>
        </a:p>
      </dsp:txBody>
      <dsp:txXfrm>
        <a:off x="6715104" y="1371496"/>
        <a:ext cx="778219" cy="778219"/>
      </dsp:txXfrm>
    </dsp:sp>
    <dsp:sp modelId="{B0C27D30-DD00-435D-8049-4316E964878D}">
      <dsp:nvSpPr>
        <dsp:cNvPr id="0" name=""/>
        <dsp:cNvSpPr/>
      </dsp:nvSpPr>
      <dsp:spPr>
        <a:xfrm rot="3240000">
          <a:off x="5760731" y="3152384"/>
          <a:ext cx="473201" cy="0"/>
        </a:xfrm>
        <a:custGeom>
          <a:avLst/>
          <a:gdLst/>
          <a:ahLst/>
          <a:cxnLst/>
          <a:rect l="0" t="0" r="0" b="0"/>
          <a:pathLst>
            <a:path>
              <a:moveTo>
                <a:pt x="0" y="0"/>
              </a:moveTo>
              <a:lnTo>
                <a:pt x="473201" y="0"/>
              </a:lnTo>
            </a:path>
          </a:pathLst>
        </a:custGeom>
        <a:noFill/>
        <a:ln w="15875" cap="flat" cmpd="sng" algn="ctr">
          <a:solidFill>
            <a:srgbClr val="E4831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5BB1B50-D1D4-4561-98E4-22305DE014B8}">
      <dsp:nvSpPr>
        <dsp:cNvPr id="0" name=""/>
        <dsp:cNvSpPr/>
      </dsp:nvSpPr>
      <dsp:spPr>
        <a:xfrm>
          <a:off x="6018485" y="3343798"/>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AR" sz="1200" kern="1200" dirty="0">
              <a:solidFill>
                <a:sysClr val="window" lastClr="FFFFFF"/>
              </a:solidFill>
              <a:latin typeface="Calibri" panose="020F0502020204030204"/>
              <a:ea typeface="+mn-ea"/>
              <a:cs typeface="+mn-cs"/>
            </a:rPr>
            <a:t>Municipios</a:t>
          </a:r>
        </a:p>
      </dsp:txBody>
      <dsp:txXfrm>
        <a:off x="6060585" y="3385898"/>
        <a:ext cx="778219" cy="778219"/>
      </dsp:txXfrm>
    </dsp:sp>
    <dsp:sp modelId="{D6E6F910-3450-472C-98A8-2D026202847F}">
      <dsp:nvSpPr>
        <dsp:cNvPr id="0" name=""/>
        <dsp:cNvSpPr/>
      </dsp:nvSpPr>
      <dsp:spPr>
        <a:xfrm rot="7560000">
          <a:off x="4547389" y="3152384"/>
          <a:ext cx="473201" cy="0"/>
        </a:xfrm>
        <a:custGeom>
          <a:avLst/>
          <a:gdLst/>
          <a:ahLst/>
          <a:cxnLst/>
          <a:rect l="0" t="0" r="0" b="0"/>
          <a:pathLst>
            <a:path>
              <a:moveTo>
                <a:pt x="0" y="0"/>
              </a:moveTo>
              <a:lnTo>
                <a:pt x="473201" y="0"/>
              </a:lnTo>
            </a:path>
          </a:pathLst>
        </a:custGeom>
        <a:noFill/>
        <a:ln w="15875" cap="flat" cmpd="sng" algn="ctr">
          <a:solidFill>
            <a:srgbClr val="E4831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C2821CD-E29B-47B2-AB75-A7ADC4FB1345}">
      <dsp:nvSpPr>
        <dsp:cNvPr id="0" name=""/>
        <dsp:cNvSpPr/>
      </dsp:nvSpPr>
      <dsp:spPr>
        <a:xfrm>
          <a:off x="3900417" y="3343798"/>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s-AR" sz="1300" kern="1200" dirty="0">
              <a:solidFill>
                <a:sysClr val="window" lastClr="FFFFFF"/>
              </a:solidFill>
              <a:latin typeface="Calibri" panose="020F0502020204030204"/>
              <a:ea typeface="+mn-ea"/>
              <a:cs typeface="+mn-cs"/>
            </a:rPr>
            <a:t>Provincias</a:t>
          </a:r>
        </a:p>
      </dsp:txBody>
      <dsp:txXfrm>
        <a:off x="3942517" y="3385898"/>
        <a:ext cx="778219" cy="778219"/>
      </dsp:txXfrm>
    </dsp:sp>
    <dsp:sp modelId="{18A710A5-6069-4816-9786-702B4A4AC58A}">
      <dsp:nvSpPr>
        <dsp:cNvPr id="0" name=""/>
        <dsp:cNvSpPr/>
      </dsp:nvSpPr>
      <dsp:spPr>
        <a:xfrm rot="11880000">
          <a:off x="4105012" y="2006565"/>
          <a:ext cx="658158" cy="0"/>
        </a:xfrm>
        <a:custGeom>
          <a:avLst/>
          <a:gdLst/>
          <a:ahLst/>
          <a:cxnLst/>
          <a:rect l="0" t="0" r="0" b="0"/>
          <a:pathLst>
            <a:path>
              <a:moveTo>
                <a:pt x="0" y="0"/>
              </a:moveTo>
              <a:lnTo>
                <a:pt x="658158" y="0"/>
              </a:lnTo>
            </a:path>
          </a:pathLst>
        </a:custGeom>
        <a:noFill/>
        <a:ln w="15875" cap="flat" cmpd="sng" algn="ctr">
          <a:solidFill>
            <a:srgbClr val="E48312">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BB94101-03BA-434F-8D36-1A1AE64B1AC8}">
      <dsp:nvSpPr>
        <dsp:cNvPr id="0" name=""/>
        <dsp:cNvSpPr/>
      </dsp:nvSpPr>
      <dsp:spPr>
        <a:xfrm>
          <a:off x="3258698" y="1333555"/>
          <a:ext cx="862419" cy="862419"/>
        </a:xfrm>
        <a:prstGeom prst="roundRect">
          <a:avLst/>
        </a:prstGeom>
        <a:solidFill>
          <a:srgbClr val="E48312">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s-AR" sz="1200" kern="1200" dirty="0">
              <a:solidFill>
                <a:sysClr val="window" lastClr="FFFFFF"/>
              </a:solidFill>
              <a:latin typeface="Calibri" panose="020F0502020204030204"/>
              <a:ea typeface="+mn-ea"/>
              <a:cs typeface="+mn-cs"/>
            </a:rPr>
            <a:t>Articula con ministerios</a:t>
          </a:r>
        </a:p>
      </dsp:txBody>
      <dsp:txXfrm>
        <a:off x="3300798" y="1375655"/>
        <a:ext cx="778219" cy="7782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8366F-5CAC-4E8F-B2DC-FD8C80188358}" type="datetimeFigureOut">
              <a:rPr lang="en-US" smtClean="0"/>
              <a:t>8/14/2023</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56D7A-38F0-4329-ADEF-9C151CC351C0}" type="slidenum">
              <a:rPr lang="en-US" smtClean="0"/>
              <a:t>‹Nº›</a:t>
            </a:fld>
            <a:endParaRPr lang="en-US"/>
          </a:p>
        </p:txBody>
      </p:sp>
    </p:spTree>
    <p:extLst>
      <p:ext uri="{BB962C8B-B14F-4D97-AF65-F5344CB8AC3E}">
        <p14:creationId xmlns:p14="http://schemas.microsoft.com/office/powerpoint/2010/main" val="373504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71A6D8-C6D4-403F-8E08-7AB35517CF39}" type="slidenum">
              <a:rPr lang="es-ES" altLang="en-US"/>
              <a:pPr>
                <a:spcBef>
                  <a:spcPct val="0"/>
                </a:spcBef>
              </a:pPr>
              <a:t>40</a:t>
            </a:fld>
            <a:endParaRPr lang="es-ES" altLang="en-US"/>
          </a:p>
        </p:txBody>
      </p:sp>
      <p:sp>
        <p:nvSpPr>
          <p:cNvPr id="123907" name="Rectangle 2"/>
          <p:cNvSpPr>
            <a:spLocks noGrp="1" noRot="1" noChangeAspect="1" noChangeArrowheads="1" noTextEdit="1"/>
          </p:cNvSpPr>
          <p:nvPr>
            <p:ph type="sldImg"/>
          </p:nvPr>
        </p:nvSpPr>
        <p:spPr>
          <a:xfrm>
            <a:off x="1160463" y="687388"/>
            <a:ext cx="4605337" cy="3452812"/>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AR" altLang="es-ES">
              <a:latin typeface="Arial" panose="020B0604020202020204" pitchFamily="34" charset="0"/>
            </a:endParaRPr>
          </a:p>
        </p:txBody>
      </p:sp>
    </p:spTree>
    <p:extLst>
      <p:ext uri="{BB962C8B-B14F-4D97-AF65-F5344CB8AC3E}">
        <p14:creationId xmlns:p14="http://schemas.microsoft.com/office/powerpoint/2010/main" val="263781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s-ES"/>
              <a:t>Haga clic para modificar el estilo de subtítulo del patrón</a:t>
            </a:r>
            <a:endParaRPr lang="es-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65F49A-C7D2-4A5F-A69D-D34A8457E80F}"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4574C-B80B-4880-89A4-94A9D3F7419A}"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13805743"/>
      </p:ext>
    </p:extLst>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3DAD80-1F76-4F50-A377-ED46BF44C9B8}"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2E51F1-A305-422B-804E-04E7B132305E}"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4141701"/>
      </p:ext>
    </p:extLst>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D46D21-8956-4E33-9389-E11DC867897D}"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134F95-2DEB-41A0-BD44-CF54A2146E0F}"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5371075"/>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AR"/>
          </a:p>
        </p:txBody>
      </p:sp>
      <p:sp>
        <p:nvSpPr>
          <p:cNvPr id="3" name="2 Marcador de tabla"/>
          <p:cNvSpPr>
            <a:spLocks noGrp="1"/>
          </p:cNvSpPr>
          <p:nvPr>
            <p:ph type="tbl" idx="1"/>
          </p:nvPr>
        </p:nvSpPr>
        <p:spPr>
          <a:xfrm>
            <a:off x="457200" y="1600204"/>
            <a:ext cx="8229600" cy="4525963"/>
          </a:xfrm>
        </p:spPr>
        <p:txBody>
          <a:bodyPr/>
          <a:lstStyle/>
          <a:p>
            <a:pPr lvl="0"/>
            <a:r>
              <a:rPr lang="es-ES" noProof="0"/>
              <a:t>Haga clic en el icono para agregar una tabla</a:t>
            </a:r>
            <a:endParaRPr lang="es-AR"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5ACDEF-9311-4279-88CD-39CC01AD2B8A}"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331332-7193-458E-B783-C03A145F44C7}"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3579932"/>
      </p:ext>
    </p:extLst>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42"/>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14D631-85D8-4593-8F17-0DB93CA88D23}"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DDB101-8802-4A57-9C43-FC79F52BD0C9}"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17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1" y="130177"/>
            <a:ext cx="8228013" cy="1433513"/>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457201" y="1600202"/>
            <a:ext cx="4037013" cy="45243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quarter" idx="2"/>
          </p:nvPr>
        </p:nvSpPr>
        <p:spPr>
          <a:xfrm>
            <a:off x="4646613"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contenido"/>
          <p:cNvSpPr>
            <a:spLocks noGrp="1"/>
          </p:cNvSpPr>
          <p:nvPr>
            <p:ph sz="quarter" idx="3"/>
          </p:nvPr>
        </p:nvSpPr>
        <p:spPr>
          <a:xfrm>
            <a:off x="4646613" y="3938590"/>
            <a:ext cx="4038600" cy="218598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Rectangle 68"/>
          <p:cNvSpPr>
            <a:spLocks noGrp="1" noChangeArrowheads="1"/>
          </p:cNvSpPr>
          <p:nvPr>
            <p:ph type="dt"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9"/>
          <p:cNvSpPr>
            <a:spLocks noGrp="1" noChangeArrowheads="1"/>
          </p:cNvSpPr>
          <p:nvPr>
            <p:ph type="ft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70"/>
          <p:cNvSpPr>
            <a:spLocks noGrp="1" noChangeArrowheads="1"/>
          </p:cNvSpPr>
          <p:nvPr>
            <p:ph type="sldNum"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91F593-57D1-4627-9C4E-452A6F14E7FD}" type="slidenum">
              <a:rPr kumimoji="0" lang="es-AR"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alt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791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91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6E95EC-F7AD-4548-9E55-2F8EAD8F1647}"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10018D-A0CB-4222-80B5-B2B448CF983D}"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174086"/>
      </p:ext>
    </p:extLst>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3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7"/>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78D277-A02B-4601-B198-006125E2E3FC}"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7C9396-F915-4F06-85C3-FA14617C9B7C}"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2724697"/>
      </p:ext>
    </p:extLst>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45FD0B-1162-42C9-8C08-40A2A4D1F67A}"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353F30-CA36-418C-9944-8E9F98758E05}"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8722872"/>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3"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C84436-3E92-457C-B8F0-43B7FB0DB035}"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AAAD23-F0E4-4E02-97EE-8A51D6DB670F}"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5717558"/>
      </p:ext>
    </p:extLst>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D25D37-A59D-49FD-947F-2DE07E6FF008}"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BE99A7-3640-48FA-9F2C-6184120CE695}"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1314181"/>
      </p:ext>
    </p:extLst>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C3CF0E-8DD2-4414-B718-9C6CD618BA90}"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8289D0-CD68-4917-9707-5C00FEC744E0}"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0826684"/>
      </p:ext>
    </p:extLst>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15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1" y="273054"/>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2E33FF-C0EF-4AFA-A2F1-6EA558260A0F}"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9A1C60-6D0D-491C-87FF-09123C9A9A73}"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9284333"/>
      </p:ext>
    </p:extLst>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15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s-AR" noProof="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F9BC94-20F1-408D-BD8C-F149B859954A}"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776B186-3D2C-46C3-9D0F-26C83B02B6B9}"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1890376"/>
      </p:ext>
    </p:extLst>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a:t>Haga clic para cambiar el estilo de título	</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176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50">
                <a:latin typeface="Arial" charset="0"/>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E5AFBC-5DE2-483F-B1F4-02FD3D044472}" type="datetimeFigureOut">
              <a:rPr kumimoji="0" lang="es-AR" sz="105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14/8/2023</a:t>
            </a:fld>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6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50">
                <a:latin typeface="Arial" charset="0"/>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05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6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809B42-C5FF-4838-8B5B-D3CCAF8DBD34}" type="slidenum">
              <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AR"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52435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p:pull dir="rd"/>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3609" y="235131"/>
            <a:ext cx="8538223" cy="6033751"/>
          </a:xfrm>
          <a:prstGeom prst="rect">
            <a:avLst/>
          </a:prstGeom>
          <a:blipFill dpi="0" rotWithShape="1">
            <a:blip r:embed="rId2">
              <a:alphaModFix amt="4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99" name="Título 1"/>
          <p:cNvSpPr>
            <a:spLocks noGrp="1"/>
          </p:cNvSpPr>
          <p:nvPr>
            <p:ph type="ctrTitle"/>
          </p:nvPr>
        </p:nvSpPr>
        <p:spPr>
          <a:xfrm>
            <a:off x="693773" y="2073383"/>
            <a:ext cx="7772400" cy="2054480"/>
          </a:xfrm>
        </p:spPr>
        <p:txBody>
          <a:bodyPr/>
          <a:lstStyle/>
          <a:p>
            <a:pPr eaLnBrk="1" hangingPunct="1"/>
            <a:br>
              <a:rPr lang="es-ES" altLang="es-AR" sz="3000" b="1" dirty="0">
                <a:solidFill>
                  <a:srgbClr val="FFFF00"/>
                </a:solidFill>
              </a:rPr>
            </a:br>
            <a:r>
              <a:rPr lang="es-ES" altLang="es-AR" sz="3000" b="1" dirty="0">
                <a:solidFill>
                  <a:srgbClr val="FFFF00"/>
                </a:solidFill>
              </a:rPr>
              <a:t>“CAMBIO CLIMÁTICO”</a:t>
            </a:r>
            <a:br>
              <a:rPr lang="es-ES" altLang="es-AR" sz="3000" b="1" dirty="0">
                <a:solidFill>
                  <a:srgbClr val="FFFF00"/>
                </a:solidFill>
              </a:rPr>
            </a:br>
            <a:r>
              <a:rPr lang="es-ES" altLang="es-AR" sz="2800" b="1" dirty="0">
                <a:solidFill>
                  <a:schemeClr val="bg1"/>
                </a:solidFill>
              </a:rPr>
              <a:t>Adaptarse y mitigar efectos</a:t>
            </a:r>
            <a:br>
              <a:rPr lang="es-ES" altLang="es-AR" sz="2800" b="1" dirty="0">
                <a:solidFill>
                  <a:schemeClr val="bg1"/>
                </a:solidFill>
              </a:rPr>
            </a:br>
            <a:r>
              <a:rPr lang="es-ES" altLang="es-AR" sz="2800" b="1" dirty="0">
                <a:solidFill>
                  <a:schemeClr val="bg1"/>
                </a:solidFill>
              </a:rPr>
              <a:t>ASPECTOS NORMATIVOS</a:t>
            </a:r>
            <a:endParaRPr lang="en-US" altLang="es-AR" sz="3000" b="1" dirty="0">
              <a:solidFill>
                <a:srgbClr val="FFFF00"/>
              </a:solidFill>
            </a:endParaRPr>
          </a:p>
        </p:txBody>
      </p:sp>
      <p:sp>
        <p:nvSpPr>
          <p:cNvPr id="4100" name="Subtítulo 2"/>
          <p:cNvSpPr>
            <a:spLocks noGrp="1"/>
          </p:cNvSpPr>
          <p:nvPr>
            <p:ph type="subTitle" idx="1"/>
          </p:nvPr>
        </p:nvSpPr>
        <p:spPr>
          <a:xfrm>
            <a:off x="311582" y="5040320"/>
            <a:ext cx="8536781" cy="1314450"/>
          </a:xfrm>
        </p:spPr>
        <p:txBody>
          <a:bodyPr/>
          <a:lstStyle/>
          <a:p>
            <a:pPr eaLnBrk="1" hangingPunct="1"/>
            <a:r>
              <a:rPr lang="es-ES" altLang="es-AR" sz="2250" b="1" dirty="0">
                <a:solidFill>
                  <a:schemeClr val="bg1"/>
                </a:solidFill>
              </a:rPr>
              <a:t>Prof. Dr. Santiago REYNA</a:t>
            </a:r>
          </a:p>
          <a:p>
            <a:pPr eaLnBrk="1" hangingPunct="1"/>
            <a:r>
              <a:rPr lang="es-ES" altLang="es-AR" sz="2250" b="1" dirty="0">
                <a:solidFill>
                  <a:schemeClr val="bg1"/>
                </a:solidFill>
              </a:rPr>
              <a:t>Prof. Dra. Marta JULIÁ</a:t>
            </a:r>
          </a:p>
        </p:txBody>
      </p:sp>
      <p:sp>
        <p:nvSpPr>
          <p:cNvPr id="2" name="Rectángulo 1"/>
          <p:cNvSpPr/>
          <p:nvPr/>
        </p:nvSpPr>
        <p:spPr>
          <a:xfrm>
            <a:off x="297078" y="543088"/>
            <a:ext cx="8536782" cy="83099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AR" sz="24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ESCUELA DE ABOGADOS DEL ESTADO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CICLO DE CONFERENCIAS 2023</a:t>
            </a:r>
            <a:endParaRPr kumimoji="0" lang="es-AR" sz="24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nvGrpSpPr>
          <p:cNvPr id="7" name="Grupo 6"/>
          <p:cNvGrpSpPr/>
          <p:nvPr/>
        </p:nvGrpSpPr>
        <p:grpSpPr>
          <a:xfrm>
            <a:off x="303609" y="6010016"/>
            <a:ext cx="8605257" cy="678167"/>
            <a:chOff x="303609" y="6010016"/>
            <a:chExt cx="8605257" cy="678167"/>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90167"/>
            <a:stretch/>
          </p:blipFill>
          <p:spPr>
            <a:xfrm>
              <a:off x="2050866" y="6010016"/>
              <a:ext cx="6858000" cy="674364"/>
            </a:xfrm>
            <a:prstGeom prst="rect">
              <a:avLst/>
            </a:prstGeom>
          </p:spPr>
        </p:pic>
        <p:sp>
          <p:nvSpPr>
            <p:cNvPr id="6" name="Rectángulo 5"/>
            <p:cNvSpPr/>
            <p:nvPr/>
          </p:nvSpPr>
          <p:spPr>
            <a:xfrm>
              <a:off x="303609" y="6010016"/>
              <a:ext cx="1747257" cy="678167"/>
            </a:xfrm>
            <a:prstGeom prst="rect">
              <a:avLst/>
            </a:prstGeom>
            <a:solidFill>
              <a:srgbClr val="1F9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009444316"/>
      </p:ext>
    </p:extLst>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250825" y="115888"/>
            <a:ext cx="4159250" cy="6481762"/>
          </a:xfrm>
          <a:prstGeom prst="roundRect">
            <a:avLst/>
          </a:prstGeom>
          <a:solidFill>
            <a:srgbClr val="00ADD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pic>
        <p:nvPicPr>
          <p:cNvPr id="177155" name="Imagen 3"/>
          <p:cNvPicPr>
            <a:picLocks noChangeAspect="1"/>
          </p:cNvPicPr>
          <p:nvPr/>
        </p:nvPicPr>
        <p:blipFill>
          <a:blip r:embed="rId2">
            <a:extLst>
              <a:ext uri="{28A0092B-C50C-407E-A947-70E740481C1C}">
                <a14:useLocalDpi xmlns:a14="http://schemas.microsoft.com/office/drawing/2010/main" val="0"/>
              </a:ext>
            </a:extLst>
          </a:blip>
          <a:srcRect l="38188" t="16402" r="35353" b="15561"/>
          <a:stretch>
            <a:fillRect/>
          </a:stretch>
        </p:blipFill>
        <p:spPr bwMode="auto">
          <a:xfrm>
            <a:off x="4581525" y="115888"/>
            <a:ext cx="4430713"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CuadroTexto 4"/>
          <p:cNvSpPr txBox="1">
            <a:spLocks noChangeArrowheads="1"/>
          </p:cNvSpPr>
          <p:nvPr/>
        </p:nvSpPr>
        <p:spPr bwMode="auto">
          <a:xfrm>
            <a:off x="422275" y="549275"/>
            <a:ext cx="381635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450"/>
              </a:spcAft>
              <a:buFontTx/>
              <a:buNone/>
            </a:pPr>
            <a:r>
              <a:rPr lang="es-AR" altLang="es-ES" sz="1800">
                <a:solidFill>
                  <a:schemeClr val="bg1"/>
                </a:solidFill>
                <a:latin typeface="Verdana" panose="020B0604030504040204" pitchFamily="34" charset="0"/>
              </a:rPr>
              <a:t>El agua libre de impurezas y accesible para todos es parte esencial del mundo en que queremos vivir. </a:t>
            </a:r>
          </a:p>
          <a:p>
            <a:pPr>
              <a:spcBef>
                <a:spcPct val="0"/>
              </a:spcBef>
              <a:spcAft>
                <a:spcPts val="450"/>
              </a:spcAft>
              <a:buFontTx/>
              <a:buNone/>
            </a:pPr>
            <a:r>
              <a:rPr lang="es-AR" altLang="es-ES" sz="1800">
                <a:solidFill>
                  <a:schemeClr val="bg1"/>
                </a:solidFill>
                <a:latin typeface="Verdana" panose="020B0604030504040204" pitchFamily="34" charset="0"/>
              </a:rPr>
              <a:t>Hay suficiente agua dulce en el planeta para lograr este sueño.</a:t>
            </a:r>
          </a:p>
          <a:p>
            <a:pPr>
              <a:spcBef>
                <a:spcPct val="0"/>
              </a:spcBef>
              <a:spcAft>
                <a:spcPts val="450"/>
              </a:spcAft>
              <a:buFontTx/>
              <a:buNone/>
            </a:pPr>
            <a:r>
              <a:rPr lang="es-AR" altLang="es-ES" sz="1800">
                <a:solidFill>
                  <a:schemeClr val="bg1"/>
                </a:solidFill>
                <a:latin typeface="Verdana" panose="020B0604030504040204" pitchFamily="34" charset="0"/>
              </a:rPr>
              <a:t>La escasez de recursos hídricos, la mala calidad del agua y el saneamiento inadecuado influyen negativamente en la seguridad alimentaria, las opciones de medios de subsistencia y las oportunidades de educación para las familias pobres en todo el mundo. La sequía afecta a algunos de los países más pobres del mundo, recrudece el hambre y la desnutrición.</a:t>
            </a:r>
          </a:p>
        </p:txBody>
      </p:sp>
    </p:spTree>
    <p:extLst>
      <p:ext uri="{BB962C8B-B14F-4D97-AF65-F5344CB8AC3E}">
        <p14:creationId xmlns:p14="http://schemas.microsoft.com/office/powerpoint/2010/main" val="2177466564"/>
      </p:ext>
    </p:extLst>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5636" y="191511"/>
            <a:ext cx="8229600" cy="944562"/>
          </a:xfrm>
        </p:spPr>
        <p:txBody>
          <a:bodyPr/>
          <a:lstStyle/>
          <a:p>
            <a:r>
              <a:rPr lang="es-ES" b="1" dirty="0"/>
              <a:t>¿Cómo estamos hoy con respecto a este ODS?</a:t>
            </a:r>
            <a:endParaRPr lang="en-US" b="1" dirty="0"/>
          </a:p>
        </p:txBody>
      </p:sp>
      <p:sp>
        <p:nvSpPr>
          <p:cNvPr id="3" name="Rectángulo 2"/>
          <p:cNvSpPr/>
          <p:nvPr/>
        </p:nvSpPr>
        <p:spPr>
          <a:xfrm>
            <a:off x="188924" y="6153909"/>
            <a:ext cx="8742218" cy="646331"/>
          </a:xfrm>
          <a:prstGeom prst="rect">
            <a:avLst/>
          </a:prstGeom>
        </p:spPr>
        <p:txBody>
          <a:bodyPr wrap="square">
            <a:spAutoFit/>
          </a:bodyPr>
          <a:lstStyle/>
          <a:p>
            <a:pPr algn="ctr"/>
            <a:r>
              <a:rPr lang="es-ES" i="1" dirty="0"/>
              <a:t>Cobertura mundial de servicios de agua potable, saneamiento e higiene, 2015-2020 (porcentaje) y aceleración necesaria para lograr la cobertura universal para 2030</a:t>
            </a:r>
            <a:endParaRPr lang="en-US" i="1" dirty="0"/>
          </a:p>
        </p:txBody>
      </p:sp>
      <p:pic>
        <p:nvPicPr>
          <p:cNvPr id="4" name="Imagen 3"/>
          <p:cNvPicPr>
            <a:picLocks noChangeAspect="1"/>
          </p:cNvPicPr>
          <p:nvPr/>
        </p:nvPicPr>
        <p:blipFill>
          <a:blip r:embed="rId2"/>
          <a:stretch>
            <a:fillRect/>
          </a:stretch>
        </p:blipFill>
        <p:spPr>
          <a:xfrm>
            <a:off x="188924" y="1417638"/>
            <a:ext cx="3920957" cy="4644971"/>
          </a:xfrm>
          <a:prstGeom prst="rect">
            <a:avLst/>
          </a:prstGeom>
        </p:spPr>
      </p:pic>
      <p:pic>
        <p:nvPicPr>
          <p:cNvPr id="5" name="Imagen 4"/>
          <p:cNvPicPr>
            <a:picLocks noChangeAspect="1"/>
          </p:cNvPicPr>
          <p:nvPr/>
        </p:nvPicPr>
        <p:blipFill>
          <a:blip r:embed="rId3"/>
          <a:stretch>
            <a:fillRect/>
          </a:stretch>
        </p:blipFill>
        <p:spPr>
          <a:xfrm>
            <a:off x="4585855" y="1417638"/>
            <a:ext cx="4059381" cy="4712933"/>
          </a:xfrm>
          <a:prstGeom prst="rect">
            <a:avLst/>
          </a:prstGeom>
        </p:spPr>
      </p:pic>
    </p:spTree>
    <p:extLst>
      <p:ext uri="{BB962C8B-B14F-4D97-AF65-F5344CB8AC3E}">
        <p14:creationId xmlns:p14="http://schemas.microsoft.com/office/powerpoint/2010/main" val="1272970911"/>
      </p:ext>
    </p:extLst>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4787900" y="188913"/>
            <a:ext cx="4032250" cy="5040312"/>
          </a:xfrm>
          <a:prstGeom prst="roundRect">
            <a:avLst/>
          </a:prstGeom>
          <a:solidFill>
            <a:srgbClr val="FDB71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pic>
        <p:nvPicPr>
          <p:cNvPr id="178179" name="Imagen 3"/>
          <p:cNvPicPr>
            <a:picLocks noChangeAspect="1"/>
          </p:cNvPicPr>
          <p:nvPr/>
        </p:nvPicPr>
        <p:blipFill>
          <a:blip r:embed="rId2">
            <a:extLst>
              <a:ext uri="{28A0092B-C50C-407E-A947-70E740481C1C}">
                <a14:useLocalDpi xmlns:a14="http://schemas.microsoft.com/office/drawing/2010/main" val="0"/>
              </a:ext>
            </a:extLst>
          </a:blip>
          <a:srcRect l="37715" t="17241" r="35825" b="15561"/>
          <a:stretch>
            <a:fillRect/>
          </a:stretch>
        </p:blipFill>
        <p:spPr bwMode="auto">
          <a:xfrm>
            <a:off x="179388" y="188913"/>
            <a:ext cx="4484687"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CuadroTexto 4"/>
          <p:cNvSpPr txBox="1">
            <a:spLocks noChangeArrowheads="1"/>
          </p:cNvSpPr>
          <p:nvPr/>
        </p:nvSpPr>
        <p:spPr bwMode="auto">
          <a:xfrm>
            <a:off x="4932363" y="627063"/>
            <a:ext cx="37433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450"/>
              </a:spcAft>
              <a:buFontTx/>
              <a:buNone/>
            </a:pPr>
            <a:r>
              <a:rPr lang="es-AR" altLang="es-ES" sz="1800">
                <a:solidFill>
                  <a:schemeClr val="bg1"/>
                </a:solidFill>
                <a:latin typeface="Verdana" panose="020B0604030504040204" pitchFamily="34" charset="0"/>
              </a:rPr>
              <a:t>La energía es central para casi todos los grandes desafíos y oportunidades a los que hace</a:t>
            </a:r>
          </a:p>
          <a:p>
            <a:pPr>
              <a:spcBef>
                <a:spcPct val="0"/>
              </a:spcBef>
              <a:spcAft>
                <a:spcPts val="450"/>
              </a:spcAft>
              <a:buFontTx/>
              <a:buNone/>
            </a:pPr>
            <a:r>
              <a:rPr lang="es-AR" altLang="es-ES" sz="1800">
                <a:solidFill>
                  <a:schemeClr val="bg1"/>
                </a:solidFill>
                <a:latin typeface="Verdana" panose="020B0604030504040204" pitchFamily="34" charset="0"/>
              </a:rPr>
              <a:t>frente el mundo actualmente. </a:t>
            </a:r>
          </a:p>
          <a:p>
            <a:pPr>
              <a:spcBef>
                <a:spcPct val="0"/>
              </a:spcBef>
              <a:spcAft>
                <a:spcPts val="450"/>
              </a:spcAft>
              <a:buFontTx/>
              <a:buNone/>
            </a:pPr>
            <a:r>
              <a:rPr lang="es-AR" altLang="es-ES" sz="1800">
                <a:solidFill>
                  <a:schemeClr val="bg1"/>
                </a:solidFill>
                <a:latin typeface="Verdana" panose="020B0604030504040204" pitchFamily="34" charset="0"/>
              </a:rPr>
              <a:t>Ya sea para los empleos, la seguridad, el cambio climático, la producción de alimentos o para aumentar los ingresos, el acceso a la energía para todos es esencial.</a:t>
            </a:r>
          </a:p>
          <a:p>
            <a:pPr>
              <a:spcBef>
                <a:spcPct val="0"/>
              </a:spcBef>
              <a:spcAft>
                <a:spcPts val="450"/>
              </a:spcAft>
              <a:buFontTx/>
              <a:buNone/>
            </a:pPr>
            <a:r>
              <a:rPr lang="es-AR" altLang="es-ES" sz="1800">
                <a:solidFill>
                  <a:schemeClr val="bg1"/>
                </a:solidFill>
                <a:latin typeface="Verdana" panose="020B0604030504040204" pitchFamily="34" charset="0"/>
              </a:rPr>
              <a:t>La energía sostenible es una oportunidad —que transforma vidas, economías y el planeta.</a:t>
            </a:r>
          </a:p>
        </p:txBody>
      </p:sp>
    </p:spTree>
    <p:extLst>
      <p:ext uri="{BB962C8B-B14F-4D97-AF65-F5344CB8AC3E}">
        <p14:creationId xmlns:p14="http://schemas.microsoft.com/office/powerpoint/2010/main" val="1293224384"/>
      </p:ext>
    </p:extLst>
  </p:cSld>
  <p:clrMapOvr>
    <a:masterClrMapping/>
  </p:clrMapOvr>
  <p:transition>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8548" y="1109348"/>
            <a:ext cx="5971308" cy="4027393"/>
          </a:xfrm>
          <a:prstGeom prst="rect">
            <a:avLst/>
          </a:prstGeom>
        </p:spPr>
      </p:pic>
      <p:sp>
        <p:nvSpPr>
          <p:cNvPr id="3" name="Título 1"/>
          <p:cNvSpPr txBox="1">
            <a:spLocks/>
          </p:cNvSpPr>
          <p:nvPr/>
        </p:nvSpPr>
        <p:spPr>
          <a:xfrm>
            <a:off x="374072" y="0"/>
            <a:ext cx="8229600" cy="750598"/>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defTabSz="914400"/>
            <a:r>
              <a:rPr lang="es-ES" b="1" kern="0" dirty="0"/>
              <a:t>¿Cómo estamos hoy con respecto a este ODS?</a:t>
            </a:r>
            <a:endParaRPr lang="en-US" b="1" kern="0" dirty="0"/>
          </a:p>
        </p:txBody>
      </p:sp>
      <p:pic>
        <p:nvPicPr>
          <p:cNvPr id="5" name="Imagen 4"/>
          <p:cNvPicPr>
            <a:picLocks noChangeAspect="1"/>
          </p:cNvPicPr>
          <p:nvPr/>
        </p:nvPicPr>
        <p:blipFill>
          <a:blip r:embed="rId3"/>
          <a:stretch>
            <a:fillRect/>
          </a:stretch>
        </p:blipFill>
        <p:spPr>
          <a:xfrm>
            <a:off x="4488872" y="4621220"/>
            <a:ext cx="4442493" cy="2236780"/>
          </a:xfrm>
          <a:prstGeom prst="rect">
            <a:avLst/>
          </a:prstGeom>
        </p:spPr>
      </p:pic>
    </p:spTree>
    <p:extLst>
      <p:ext uri="{BB962C8B-B14F-4D97-AF65-F5344CB8AC3E}">
        <p14:creationId xmlns:p14="http://schemas.microsoft.com/office/powerpoint/2010/main" val="742390368"/>
      </p:ext>
    </p:extLst>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Imagen 3"/>
          <p:cNvPicPr>
            <a:picLocks noChangeAspect="1"/>
          </p:cNvPicPr>
          <p:nvPr/>
        </p:nvPicPr>
        <p:blipFill>
          <a:blip r:embed="rId2">
            <a:extLst>
              <a:ext uri="{28A0092B-C50C-407E-A947-70E740481C1C}">
                <a14:useLocalDpi xmlns:a14="http://schemas.microsoft.com/office/drawing/2010/main" val="0"/>
              </a:ext>
            </a:extLst>
          </a:blip>
          <a:srcRect l="37715" t="20601" r="35353" b="12201"/>
          <a:stretch>
            <a:fillRect/>
          </a:stretch>
        </p:blipFill>
        <p:spPr bwMode="auto">
          <a:xfrm>
            <a:off x="231775" y="752475"/>
            <a:ext cx="3636963" cy="5100638"/>
          </a:xfrm>
          <a:prstGeom prst="rect">
            <a:avLst/>
          </a:prstGeom>
          <a:solidFill>
            <a:srgbClr val="48773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ángulo redondeado 2"/>
          <p:cNvSpPr/>
          <p:nvPr/>
        </p:nvSpPr>
        <p:spPr>
          <a:xfrm>
            <a:off x="3924300" y="26988"/>
            <a:ext cx="5111750" cy="6551612"/>
          </a:xfrm>
          <a:prstGeom prst="roundRect">
            <a:avLst/>
          </a:prstGeom>
          <a:solidFill>
            <a:srgbClr val="48773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sz="1600"/>
          </a:p>
        </p:txBody>
      </p:sp>
      <p:sp>
        <p:nvSpPr>
          <p:cNvPr id="184324" name="CuadroTexto 3"/>
          <p:cNvSpPr txBox="1">
            <a:spLocks noChangeArrowheads="1"/>
          </p:cNvSpPr>
          <p:nvPr/>
        </p:nvSpPr>
        <p:spPr bwMode="auto">
          <a:xfrm>
            <a:off x="4033838" y="347663"/>
            <a:ext cx="4968875"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450"/>
              </a:spcAft>
              <a:buFontTx/>
              <a:buNone/>
            </a:pPr>
            <a:r>
              <a:rPr lang="es-AR" altLang="es-ES" sz="1700">
                <a:solidFill>
                  <a:schemeClr val="bg1"/>
                </a:solidFill>
                <a:latin typeface="Verdana" panose="020B0604030504040204" pitchFamily="34" charset="0"/>
              </a:rPr>
              <a:t>El cambio climático afecta a todos los países en todos los continentes. Tiene un impacto negativo en la economía nacional y en la vida de las personas, de las comunidades y de los países. En un futuro las consecuencias serán todavía peores. Las personas viven en su propia piel las consecuencias del cambio climático, que incluyen cambios en los patrones climáticos, el aumento del nivel del mar y los fenómenos meteorológicos más extremos. El cambio de actitudes se acelera a medida que más personas están recurriendo a la energía renovable y a otras soluciones para reducir las emisiones. </a:t>
            </a:r>
          </a:p>
          <a:p>
            <a:pPr>
              <a:spcBef>
                <a:spcPct val="0"/>
              </a:spcBef>
              <a:spcAft>
                <a:spcPts val="450"/>
              </a:spcAft>
              <a:buFontTx/>
              <a:buNone/>
            </a:pPr>
            <a:r>
              <a:rPr lang="es-AR" altLang="es-ES" sz="1700">
                <a:solidFill>
                  <a:schemeClr val="bg1"/>
                </a:solidFill>
                <a:latin typeface="Verdana" panose="020B0604030504040204" pitchFamily="34" charset="0"/>
              </a:rPr>
              <a:t>Pero el cambio climático es un </a:t>
            </a:r>
            <a:r>
              <a:rPr lang="es-AR" altLang="es-ES" sz="1700" b="1" u="sng">
                <a:solidFill>
                  <a:schemeClr val="bg1"/>
                </a:solidFill>
                <a:latin typeface="Verdana" panose="020B0604030504040204" pitchFamily="34" charset="0"/>
              </a:rPr>
              <a:t>reto global</a:t>
            </a:r>
            <a:r>
              <a:rPr lang="es-AR" altLang="es-ES" sz="1700">
                <a:solidFill>
                  <a:schemeClr val="bg1"/>
                </a:solidFill>
                <a:latin typeface="Verdana" panose="020B0604030504040204" pitchFamily="34" charset="0"/>
              </a:rPr>
              <a:t> que no respeta las fronteras. Es un problema que requiere que la comunidad internacional trabaje de forma coordinada y precisa de la cooperación internacional para que los países en desarrollo avancen hacia una economía baja en carbono. </a:t>
            </a:r>
          </a:p>
        </p:txBody>
      </p:sp>
    </p:spTree>
    <p:extLst>
      <p:ext uri="{BB962C8B-B14F-4D97-AF65-F5344CB8AC3E}">
        <p14:creationId xmlns:p14="http://schemas.microsoft.com/office/powerpoint/2010/main" val="774648264"/>
      </p:ext>
    </p:extLst>
  </p:cSld>
  <p:clrMapOvr>
    <a:masterClrMapping/>
  </p:clrMapOvr>
  <p:transition>
    <p:pull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b="16194"/>
          <a:stretch/>
        </p:blipFill>
        <p:spPr>
          <a:xfrm>
            <a:off x="110731" y="1406618"/>
            <a:ext cx="4389461" cy="2819019"/>
          </a:xfrm>
          <a:prstGeom prst="rect">
            <a:avLst/>
          </a:prstGeom>
        </p:spPr>
      </p:pic>
      <p:sp>
        <p:nvSpPr>
          <p:cNvPr id="3" name="Título 1"/>
          <p:cNvSpPr txBox="1">
            <a:spLocks/>
          </p:cNvSpPr>
          <p:nvPr/>
        </p:nvSpPr>
        <p:spPr>
          <a:xfrm>
            <a:off x="400529" y="221673"/>
            <a:ext cx="8229600" cy="750598"/>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defTabSz="914400"/>
            <a:r>
              <a:rPr lang="es-ES" b="1" kern="0" dirty="0"/>
              <a:t>¿Cómo estamos hoy con respecto a este ODS?</a:t>
            </a:r>
            <a:endParaRPr lang="en-US" b="1" kern="0" dirty="0"/>
          </a:p>
        </p:txBody>
      </p:sp>
      <p:pic>
        <p:nvPicPr>
          <p:cNvPr id="4" name="Imagen 3"/>
          <p:cNvPicPr>
            <a:picLocks noChangeAspect="1"/>
          </p:cNvPicPr>
          <p:nvPr/>
        </p:nvPicPr>
        <p:blipFill>
          <a:blip r:embed="rId3"/>
          <a:stretch>
            <a:fillRect/>
          </a:stretch>
        </p:blipFill>
        <p:spPr>
          <a:xfrm>
            <a:off x="4571257" y="1406618"/>
            <a:ext cx="4446798" cy="2819019"/>
          </a:xfrm>
          <a:prstGeom prst="rect">
            <a:avLst/>
          </a:prstGeom>
        </p:spPr>
      </p:pic>
      <p:pic>
        <p:nvPicPr>
          <p:cNvPr id="5" name="Imagen 4"/>
          <p:cNvPicPr>
            <a:picLocks noChangeAspect="1"/>
          </p:cNvPicPr>
          <p:nvPr/>
        </p:nvPicPr>
        <p:blipFill>
          <a:blip r:embed="rId4"/>
          <a:stretch>
            <a:fillRect/>
          </a:stretch>
        </p:blipFill>
        <p:spPr>
          <a:xfrm>
            <a:off x="2770909" y="4326715"/>
            <a:ext cx="4132496" cy="2415473"/>
          </a:xfrm>
          <a:prstGeom prst="rect">
            <a:avLst/>
          </a:prstGeom>
        </p:spPr>
      </p:pic>
    </p:spTree>
    <p:extLst>
      <p:ext uri="{BB962C8B-B14F-4D97-AF65-F5344CB8AC3E}">
        <p14:creationId xmlns:p14="http://schemas.microsoft.com/office/powerpoint/2010/main" val="2467080126"/>
      </p:ext>
    </p:extLst>
  </p:cSld>
  <p:clrMapOvr>
    <a:masterClrMapping/>
  </p:clrMapOvr>
  <p:transition>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4822825" y="115888"/>
            <a:ext cx="4141788" cy="5689600"/>
          </a:xfrm>
          <a:prstGeom prst="roundRect">
            <a:avLst/>
          </a:prstGeom>
          <a:solidFill>
            <a:srgbClr val="3FAE4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pic>
        <p:nvPicPr>
          <p:cNvPr id="186371" name="Imagen 3"/>
          <p:cNvPicPr>
            <a:picLocks noChangeAspect="1"/>
          </p:cNvPicPr>
          <p:nvPr/>
        </p:nvPicPr>
        <p:blipFill>
          <a:blip r:embed="rId2">
            <a:extLst>
              <a:ext uri="{28A0092B-C50C-407E-A947-70E740481C1C}">
                <a14:useLocalDpi xmlns:a14="http://schemas.microsoft.com/office/drawing/2010/main" val="0"/>
              </a:ext>
            </a:extLst>
          </a:blip>
          <a:srcRect l="38188" t="19760" r="35353" b="13040"/>
          <a:stretch>
            <a:fillRect/>
          </a:stretch>
        </p:blipFill>
        <p:spPr bwMode="auto">
          <a:xfrm>
            <a:off x="179388" y="115888"/>
            <a:ext cx="448627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CuadroTexto 4"/>
          <p:cNvSpPr txBox="1">
            <a:spLocks noChangeArrowheads="1"/>
          </p:cNvSpPr>
          <p:nvPr/>
        </p:nvSpPr>
        <p:spPr bwMode="auto">
          <a:xfrm>
            <a:off x="4932363" y="404813"/>
            <a:ext cx="403225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450"/>
              </a:spcAft>
              <a:buFontTx/>
              <a:buNone/>
            </a:pPr>
            <a:r>
              <a:rPr lang="es-AR" altLang="en-US" sz="1800">
                <a:solidFill>
                  <a:schemeClr val="bg1"/>
                </a:solidFill>
                <a:latin typeface="Verdana" panose="020B0604030504040204" pitchFamily="34" charset="0"/>
              </a:rPr>
              <a:t>El 30% de la superficie terrestre está cubierta por bosques y estos, además de proporcionar seguridad alimentaria y refugio, son fundamentales para combatir el cambio climático, pues protegen la diversidad biológica y las viviendas de la población indígena. </a:t>
            </a:r>
          </a:p>
          <a:p>
            <a:pPr>
              <a:spcBef>
                <a:spcPct val="0"/>
              </a:spcBef>
              <a:spcAft>
                <a:spcPts val="450"/>
              </a:spcAft>
              <a:buFontTx/>
              <a:buNone/>
            </a:pPr>
            <a:r>
              <a:rPr lang="es-AR" altLang="en-US" sz="1800">
                <a:solidFill>
                  <a:schemeClr val="bg1"/>
                </a:solidFill>
                <a:latin typeface="Verdana" panose="020B0604030504040204" pitchFamily="34" charset="0"/>
              </a:rPr>
              <a:t>La deforestación y la desertificación —provocadas por las actividades humanas y el cambio climático— suponen grandes retos para el desarrollo sostenible y han afectado a las vidas y los medios de vida de millones de personas en la lucha contra la pobreza.</a:t>
            </a:r>
          </a:p>
        </p:txBody>
      </p:sp>
    </p:spTree>
    <p:extLst>
      <p:ext uri="{BB962C8B-B14F-4D97-AF65-F5344CB8AC3E}">
        <p14:creationId xmlns:p14="http://schemas.microsoft.com/office/powerpoint/2010/main" val="3173041730"/>
      </p:ext>
    </p:extLst>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0626" y="1379508"/>
            <a:ext cx="6749405" cy="5324907"/>
          </a:xfrm>
          <a:prstGeom prst="rect">
            <a:avLst/>
          </a:prstGeom>
        </p:spPr>
      </p:pic>
      <p:sp>
        <p:nvSpPr>
          <p:cNvPr id="3" name="Título 1"/>
          <p:cNvSpPr txBox="1">
            <a:spLocks/>
          </p:cNvSpPr>
          <p:nvPr/>
        </p:nvSpPr>
        <p:spPr>
          <a:xfrm>
            <a:off x="400529" y="221673"/>
            <a:ext cx="8229600" cy="750598"/>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defTabSz="914400"/>
            <a:r>
              <a:rPr lang="es-ES" b="1" kern="0" dirty="0"/>
              <a:t>¿Cómo estamos hoy con respecto a este ODS?</a:t>
            </a:r>
            <a:endParaRPr lang="en-US" b="1" kern="0" dirty="0"/>
          </a:p>
        </p:txBody>
      </p:sp>
    </p:spTree>
    <p:extLst>
      <p:ext uri="{BB962C8B-B14F-4D97-AF65-F5344CB8AC3E}">
        <p14:creationId xmlns:p14="http://schemas.microsoft.com/office/powerpoint/2010/main" val="4137813799"/>
      </p:ext>
    </p:extLst>
  </p:cSld>
  <p:clrMapOvr>
    <a:masterClrMapping/>
  </p:clrMapOvr>
  <p:transition>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955675"/>
            <a:ext cx="892175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9443" name="Grupo 1"/>
          <p:cNvGrpSpPr>
            <a:grpSpLocks/>
          </p:cNvGrpSpPr>
          <p:nvPr/>
        </p:nvGrpSpPr>
        <p:grpSpPr bwMode="auto">
          <a:xfrm>
            <a:off x="-7938" y="1233488"/>
            <a:ext cx="4826001" cy="674687"/>
            <a:chOff x="1106487" y="1725613"/>
            <a:chExt cx="4826001" cy="469067"/>
          </a:xfrm>
        </p:grpSpPr>
        <p:sp>
          <p:nvSpPr>
            <p:cNvPr id="9" name="Rectángulo 2"/>
            <p:cNvSpPr/>
            <p:nvPr/>
          </p:nvSpPr>
          <p:spPr>
            <a:xfrm>
              <a:off x="1143000" y="1725613"/>
              <a:ext cx="4789488" cy="397328"/>
            </a:xfrm>
            <a:custGeom>
              <a:avLst/>
              <a:gdLst>
                <a:gd name="connsiteX0" fmla="*/ 0 w 5424488"/>
                <a:gd name="connsiteY0" fmla="*/ 0 h 514350"/>
                <a:gd name="connsiteX1" fmla="*/ 5424488 w 5424488"/>
                <a:gd name="connsiteY1" fmla="*/ 0 h 514350"/>
                <a:gd name="connsiteX2" fmla="*/ 5424488 w 5424488"/>
                <a:gd name="connsiteY2" fmla="*/ 514350 h 514350"/>
                <a:gd name="connsiteX3" fmla="*/ 0 w 5424488"/>
                <a:gd name="connsiteY3" fmla="*/ 514350 h 514350"/>
                <a:gd name="connsiteX4" fmla="*/ 0 w 5424488"/>
                <a:gd name="connsiteY4" fmla="*/ 0 h 514350"/>
                <a:gd name="connsiteX0" fmla="*/ 0 w 5424488"/>
                <a:gd name="connsiteY0" fmla="*/ 0 h 514350"/>
                <a:gd name="connsiteX1" fmla="*/ 5424488 w 5424488"/>
                <a:gd name="connsiteY1" fmla="*/ 0 h 514350"/>
                <a:gd name="connsiteX2" fmla="*/ 5291138 w 5424488"/>
                <a:gd name="connsiteY2" fmla="*/ 509587 h 514350"/>
                <a:gd name="connsiteX3" fmla="*/ 0 w 5424488"/>
                <a:gd name="connsiteY3" fmla="*/ 514350 h 514350"/>
                <a:gd name="connsiteX4" fmla="*/ 0 w 5424488"/>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488" h="514350">
                  <a:moveTo>
                    <a:pt x="0" y="0"/>
                  </a:moveTo>
                  <a:lnTo>
                    <a:pt x="5424488" y="0"/>
                  </a:lnTo>
                  <a:lnTo>
                    <a:pt x="5291138" y="509587"/>
                  </a:lnTo>
                  <a:lnTo>
                    <a:pt x="0" y="514350"/>
                  </a:lnTo>
                  <a:lnTo>
                    <a:pt x="0" y="0"/>
                  </a:lnTo>
                  <a:close/>
                </a:path>
              </a:pathLst>
            </a:custGeom>
            <a:solidFill>
              <a:schemeClr val="bg2">
                <a:lumMod val="10000"/>
                <a:alpha val="71000"/>
              </a:schemeClr>
            </a:solidFill>
            <a:ln>
              <a:noFill/>
            </a:ln>
            <a:effectLst>
              <a:outerShdw blurRad="190500" dist="38100" dir="8100000" algn="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800"/>
            </a:p>
          </p:txBody>
        </p:sp>
        <p:sp>
          <p:nvSpPr>
            <p:cNvPr id="189481" name="CuadroTexto 9"/>
            <p:cNvSpPr txBox="1">
              <a:spLocks noChangeArrowheads="1"/>
            </p:cNvSpPr>
            <p:nvPr/>
          </p:nvSpPr>
          <p:spPr bwMode="auto">
            <a:xfrm>
              <a:off x="1106487" y="1733015"/>
              <a:ext cx="4124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MX" altLang="en-US" sz="2400" b="1">
                  <a:solidFill>
                    <a:srgbClr val="FFC000"/>
                  </a:solidFill>
                  <a:latin typeface="Bebas Neue"/>
                </a:rPr>
                <a:t>Dimensiones</a:t>
              </a:r>
            </a:p>
          </p:txBody>
        </p:sp>
      </p:grpSp>
      <p:grpSp>
        <p:nvGrpSpPr>
          <p:cNvPr id="189444" name="Grupo 5"/>
          <p:cNvGrpSpPr>
            <a:grpSpLocks/>
          </p:cNvGrpSpPr>
          <p:nvPr/>
        </p:nvGrpSpPr>
        <p:grpSpPr bwMode="auto">
          <a:xfrm>
            <a:off x="2857500" y="2624138"/>
            <a:ext cx="2903538" cy="703262"/>
            <a:chOff x="1650904" y="3928551"/>
            <a:chExt cx="4887901" cy="990334"/>
          </a:xfrm>
        </p:grpSpPr>
        <p:pic>
          <p:nvPicPr>
            <p:cNvPr id="189475" name="Imagen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904" y="3935895"/>
              <a:ext cx="975645" cy="9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6" name="Imagen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544" y="3932223"/>
              <a:ext cx="975646" cy="97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7" name="Imagen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185" y="3932223"/>
              <a:ext cx="979318" cy="97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8" name="Imagen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0169" y="3928551"/>
              <a:ext cx="979318" cy="97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9" name="Imagen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9487" y="3928551"/>
              <a:ext cx="979318" cy="97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9445" name="Grupo 14"/>
          <p:cNvGrpSpPr>
            <a:grpSpLocks/>
          </p:cNvGrpSpPr>
          <p:nvPr/>
        </p:nvGrpSpPr>
        <p:grpSpPr bwMode="auto">
          <a:xfrm>
            <a:off x="2846388" y="4019550"/>
            <a:ext cx="2295525" cy="661988"/>
            <a:chOff x="13111231" y="3917959"/>
            <a:chExt cx="3944196" cy="989910"/>
          </a:xfrm>
        </p:grpSpPr>
        <p:pic>
          <p:nvPicPr>
            <p:cNvPr id="189471" name="Imagen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11231" y="3917959"/>
              <a:ext cx="982990" cy="9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2" name="Imagen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88761" y="3924879"/>
              <a:ext cx="982990" cy="98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3" name="Imagen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66291" y="3932223"/>
              <a:ext cx="982990" cy="97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4" name="Imagen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49622" y="3932639"/>
              <a:ext cx="1005805" cy="97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9446" name="Grupo 19"/>
          <p:cNvGrpSpPr>
            <a:grpSpLocks/>
          </p:cNvGrpSpPr>
          <p:nvPr/>
        </p:nvGrpSpPr>
        <p:grpSpPr bwMode="auto">
          <a:xfrm>
            <a:off x="2700338" y="5316538"/>
            <a:ext cx="2730500" cy="854075"/>
            <a:chOff x="14432350" y="3427898"/>
            <a:chExt cx="4937968" cy="982996"/>
          </a:xfrm>
        </p:grpSpPr>
        <p:pic>
          <p:nvPicPr>
            <p:cNvPr id="189466" name="Imagen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32350" y="3427903"/>
              <a:ext cx="982991" cy="98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7" name="Imagen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17409" y="3427902"/>
              <a:ext cx="982992" cy="98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8" name="Imagen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425644" y="3427900"/>
              <a:ext cx="982993" cy="98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9" name="Imagen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403802" y="3427899"/>
              <a:ext cx="982993" cy="98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70" name="Imagen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87324" y="3427898"/>
              <a:ext cx="982994" cy="98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9447" name="CuadroTexto 25"/>
          <p:cNvSpPr txBox="1">
            <a:spLocks noChangeArrowheads="1"/>
          </p:cNvSpPr>
          <p:nvPr/>
        </p:nvSpPr>
        <p:spPr bwMode="auto">
          <a:xfrm>
            <a:off x="5232400" y="4098925"/>
            <a:ext cx="1027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MX" altLang="en-US" sz="1200" b="1">
                <a:solidFill>
                  <a:srgbClr val="A50021"/>
                </a:solidFill>
              </a:rPr>
              <a:t>Desarrollo Económico</a:t>
            </a:r>
          </a:p>
        </p:txBody>
      </p:sp>
      <p:sp>
        <p:nvSpPr>
          <p:cNvPr id="189448" name="CuadroTexto 26"/>
          <p:cNvSpPr txBox="1">
            <a:spLocks noChangeArrowheads="1"/>
          </p:cNvSpPr>
          <p:nvPr/>
        </p:nvSpPr>
        <p:spPr bwMode="auto">
          <a:xfrm>
            <a:off x="5821363" y="2787650"/>
            <a:ext cx="1012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MX" altLang="en-US" sz="1200" b="1">
                <a:solidFill>
                  <a:srgbClr val="A50021"/>
                </a:solidFill>
              </a:rPr>
              <a:t>Desarrollo Social</a:t>
            </a:r>
          </a:p>
        </p:txBody>
      </p:sp>
      <p:sp>
        <p:nvSpPr>
          <p:cNvPr id="189449" name="CuadroTexto 27"/>
          <p:cNvSpPr txBox="1">
            <a:spLocks noChangeArrowheads="1"/>
          </p:cNvSpPr>
          <p:nvPr/>
        </p:nvSpPr>
        <p:spPr bwMode="auto">
          <a:xfrm>
            <a:off x="5499100" y="5464175"/>
            <a:ext cx="1298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MX" altLang="en-US" sz="1200" b="1">
                <a:solidFill>
                  <a:srgbClr val="A50021"/>
                </a:solidFill>
              </a:rPr>
              <a:t>Desarrollo Ambiental</a:t>
            </a:r>
          </a:p>
        </p:txBody>
      </p:sp>
      <p:sp>
        <p:nvSpPr>
          <p:cNvPr id="189450" name="CuadroTexto 28"/>
          <p:cNvSpPr txBox="1">
            <a:spLocks noChangeArrowheads="1"/>
          </p:cNvSpPr>
          <p:nvPr/>
        </p:nvSpPr>
        <p:spPr bwMode="auto">
          <a:xfrm>
            <a:off x="7651750" y="5595938"/>
            <a:ext cx="1190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MX" altLang="en-US" sz="1200" b="1">
                <a:solidFill>
                  <a:srgbClr val="A50021"/>
                </a:solidFill>
              </a:rPr>
              <a:t>Igualdad</a:t>
            </a:r>
          </a:p>
        </p:txBody>
      </p:sp>
      <p:grpSp>
        <p:nvGrpSpPr>
          <p:cNvPr id="189451" name="Grupo 29"/>
          <p:cNvGrpSpPr>
            <a:grpSpLocks/>
          </p:cNvGrpSpPr>
          <p:nvPr/>
        </p:nvGrpSpPr>
        <p:grpSpPr bwMode="auto">
          <a:xfrm>
            <a:off x="1835150" y="2187575"/>
            <a:ext cx="4824413" cy="539750"/>
            <a:chOff x="-4960613" y="8063617"/>
            <a:chExt cx="17152717" cy="1923021"/>
          </a:xfrm>
        </p:grpSpPr>
        <p:sp>
          <p:nvSpPr>
            <p:cNvPr id="31" name="CuadroTexto 30"/>
            <p:cNvSpPr txBox="1"/>
            <p:nvPr/>
          </p:nvSpPr>
          <p:spPr>
            <a:xfrm>
              <a:off x="-4960613" y="8063617"/>
              <a:ext cx="17152717" cy="125739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429" tIns="6429" rIns="6429" bIns="6429" spcCol="1270" anchor="ctr"/>
            <a:lstStyle/>
            <a:p>
              <a:pPr algn="ctr" defTabSz="450045">
                <a:lnSpc>
                  <a:spcPct val="90000"/>
                </a:lnSpc>
                <a:spcAft>
                  <a:spcPct val="35000"/>
                </a:spcAft>
                <a:defRPr/>
              </a:pPr>
              <a:r>
                <a:rPr lang="es-ES" dirty="0"/>
                <a:t>1. Personas </a:t>
              </a:r>
              <a:r>
                <a:rPr lang="es-ES" b="1" dirty="0"/>
                <a:t>Libres, Sanas y Seguras </a:t>
              </a:r>
            </a:p>
          </p:txBody>
        </p:sp>
        <p:sp>
          <p:nvSpPr>
            <p:cNvPr id="32" name="Rectángulo 31"/>
            <p:cNvSpPr/>
            <p:nvPr/>
          </p:nvSpPr>
          <p:spPr>
            <a:xfrm>
              <a:off x="11556" y="8729238"/>
              <a:ext cx="4916097" cy="1257400"/>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grpSp>
      <p:grpSp>
        <p:nvGrpSpPr>
          <p:cNvPr id="189452" name="Grupo 32"/>
          <p:cNvGrpSpPr>
            <a:grpSpLocks/>
          </p:cNvGrpSpPr>
          <p:nvPr/>
        </p:nvGrpSpPr>
        <p:grpSpPr bwMode="auto">
          <a:xfrm>
            <a:off x="1620838" y="4368800"/>
            <a:ext cx="5176837" cy="844550"/>
            <a:chOff x="4580237" y="8867540"/>
            <a:chExt cx="17425070" cy="2998341"/>
          </a:xfrm>
        </p:grpSpPr>
        <p:sp>
          <p:nvSpPr>
            <p:cNvPr id="34" name="Rectángulo 33"/>
            <p:cNvSpPr/>
            <p:nvPr/>
          </p:nvSpPr>
          <p:spPr>
            <a:xfrm>
              <a:off x="11774036" y="8867540"/>
              <a:ext cx="5273537" cy="1778917"/>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35" name="CuadroTexto 34"/>
            <p:cNvSpPr txBox="1"/>
            <p:nvPr/>
          </p:nvSpPr>
          <p:spPr>
            <a:xfrm>
              <a:off x="4580237" y="10086963"/>
              <a:ext cx="17425070" cy="177891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429" tIns="6429" rIns="6429" bIns="6429" spcCol="1270" anchor="ctr"/>
            <a:lstStyle/>
            <a:p>
              <a:pPr algn="ctr" defTabSz="450045">
                <a:lnSpc>
                  <a:spcPct val="90000"/>
                </a:lnSpc>
                <a:spcAft>
                  <a:spcPct val="35000"/>
                </a:spcAft>
                <a:defRPr/>
              </a:pPr>
              <a:r>
                <a:rPr lang="es-ES" dirty="0"/>
                <a:t>3. Personas </a:t>
              </a:r>
              <a:r>
                <a:rPr lang="es-ES" b="1" dirty="0"/>
                <a:t>Comprometidas con las Ciudades, la Naturaleza y el Medio Ambiente </a:t>
              </a:r>
            </a:p>
          </p:txBody>
        </p:sp>
      </p:grpSp>
      <p:grpSp>
        <p:nvGrpSpPr>
          <p:cNvPr id="189453" name="Grupo 35"/>
          <p:cNvGrpSpPr>
            <a:grpSpLocks/>
          </p:cNvGrpSpPr>
          <p:nvPr/>
        </p:nvGrpSpPr>
        <p:grpSpPr bwMode="auto">
          <a:xfrm>
            <a:off x="4259263" y="3694113"/>
            <a:ext cx="4440237" cy="668337"/>
            <a:chOff x="17881322" y="8797037"/>
            <a:chExt cx="15793546" cy="2377731"/>
          </a:xfrm>
        </p:grpSpPr>
        <p:sp>
          <p:nvSpPr>
            <p:cNvPr id="37" name="Rectángulo 36"/>
            <p:cNvSpPr/>
            <p:nvPr/>
          </p:nvSpPr>
          <p:spPr>
            <a:xfrm>
              <a:off x="17881322" y="8797037"/>
              <a:ext cx="5590242" cy="1528239"/>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en-US"/>
            </a:p>
          </p:txBody>
        </p:sp>
        <p:sp>
          <p:nvSpPr>
            <p:cNvPr id="38" name="CuadroTexto 37"/>
            <p:cNvSpPr txBox="1"/>
            <p:nvPr/>
          </p:nvSpPr>
          <p:spPr>
            <a:xfrm>
              <a:off x="28367450" y="9646531"/>
              <a:ext cx="5307418" cy="152823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429" tIns="6429" rIns="6429" bIns="6429" spcCol="1270" anchor="ctr"/>
            <a:lstStyle/>
            <a:p>
              <a:pPr algn="ctr" defTabSz="450045">
                <a:lnSpc>
                  <a:spcPct val="90000"/>
                </a:lnSpc>
                <a:spcAft>
                  <a:spcPct val="35000"/>
                </a:spcAft>
                <a:defRPr/>
              </a:pPr>
              <a:r>
                <a:rPr lang="es-ES" dirty="0"/>
                <a:t>4. Personas </a:t>
              </a:r>
              <a:r>
                <a:rPr lang="es-ES" b="1" dirty="0"/>
                <a:t>Unidas trabajando para no dejar a nadie atrás </a:t>
              </a:r>
            </a:p>
          </p:txBody>
        </p:sp>
      </p:grpSp>
      <p:grpSp>
        <p:nvGrpSpPr>
          <p:cNvPr id="189454" name="Grupo 38"/>
          <p:cNvGrpSpPr>
            <a:grpSpLocks/>
          </p:cNvGrpSpPr>
          <p:nvPr/>
        </p:nvGrpSpPr>
        <p:grpSpPr bwMode="auto">
          <a:xfrm>
            <a:off x="7331075" y="4899025"/>
            <a:ext cx="1381125" cy="522288"/>
            <a:chOff x="8267447" y="11057625"/>
            <a:chExt cx="4324280" cy="1429218"/>
          </a:xfrm>
        </p:grpSpPr>
        <p:pic>
          <p:nvPicPr>
            <p:cNvPr id="189457" name="Imagen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67447" y="11062951"/>
              <a:ext cx="1453961" cy="142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8" name="Imagen 4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137763" y="11062947"/>
              <a:ext cx="1453964" cy="142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9" name="Imagen 41"/>
            <p:cNvPicPr>
              <a:picLocks noChangeAspect="1" noChangeArrowheads="1"/>
            </p:cNvPicPr>
            <p:nvPr/>
          </p:nvPicPr>
          <p:blipFill>
            <a:blip r:embed="rId19">
              <a:extLst>
                <a:ext uri="{28A0092B-C50C-407E-A947-70E740481C1C}">
                  <a14:useLocalDpi xmlns:a14="http://schemas.microsoft.com/office/drawing/2010/main" val="0"/>
                </a:ext>
              </a:extLst>
            </a:blip>
            <a:srcRect l="2299" r="2463" b="4950"/>
            <a:stretch>
              <a:fillRect/>
            </a:stretch>
          </p:blipFill>
          <p:spPr bwMode="auto">
            <a:xfrm>
              <a:off x="9691753" y="11057625"/>
              <a:ext cx="1454400" cy="14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Cerrar llave 42"/>
          <p:cNvSpPr/>
          <p:nvPr/>
        </p:nvSpPr>
        <p:spPr>
          <a:xfrm>
            <a:off x="6750050" y="2187575"/>
            <a:ext cx="431800" cy="3684588"/>
          </a:xfrm>
          <a:prstGeom prst="rightBrace">
            <a:avLst/>
          </a:prstGeom>
          <a:ln w="41275">
            <a:solidFill>
              <a:srgbClr val="D60B5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506"/>
          </a:p>
        </p:txBody>
      </p:sp>
      <p:sp>
        <p:nvSpPr>
          <p:cNvPr id="44" name="CuadroTexto 43"/>
          <p:cNvSpPr txBox="1"/>
          <p:nvPr/>
        </p:nvSpPr>
        <p:spPr>
          <a:xfrm>
            <a:off x="1601954" y="3563369"/>
            <a:ext cx="4567424" cy="35360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429" tIns="6429" rIns="6429" bIns="6429" spcCol="1270" anchor="ctr"/>
          <a:lstStyle/>
          <a:p>
            <a:pPr algn="ctr" defTabSz="450045">
              <a:lnSpc>
                <a:spcPct val="90000"/>
              </a:lnSpc>
              <a:spcAft>
                <a:spcPct val="35000"/>
              </a:spcAft>
              <a:defRPr/>
            </a:pPr>
            <a:r>
              <a:rPr lang="es-ES" dirty="0"/>
              <a:t>2. Personas </a:t>
            </a:r>
            <a:r>
              <a:rPr lang="es-ES" b="1" dirty="0"/>
              <a:t>Preparadas, Productivas e Innovadoras </a:t>
            </a:r>
          </a:p>
        </p:txBody>
      </p:sp>
    </p:spTree>
    <p:extLst>
      <p:ext uri="{BB962C8B-B14F-4D97-AF65-F5344CB8AC3E}">
        <p14:creationId xmlns:p14="http://schemas.microsoft.com/office/powerpoint/2010/main" val="3491780645"/>
      </p:ext>
    </p:extLst>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t>Las políticas en Argentina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44111258"/>
              </p:ext>
            </p:extLst>
          </p:nvPr>
        </p:nvGraphicFramePr>
        <p:xfrm>
          <a:off x="457200" y="1531998"/>
          <a:ext cx="8490857" cy="4960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4556786"/>
      </p:ext>
    </p:extLst>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638E7-19DE-6A52-1879-4806C3D97BB1}"/>
              </a:ext>
            </a:extLst>
          </p:cNvPr>
          <p:cNvSpPr>
            <a:spLocks noGrp="1"/>
          </p:cNvSpPr>
          <p:nvPr>
            <p:ph type="title"/>
          </p:nvPr>
        </p:nvSpPr>
        <p:spPr>
          <a:xfrm>
            <a:off x="457200" y="274638"/>
            <a:ext cx="8229600" cy="709035"/>
          </a:xfrm>
        </p:spPr>
        <p:txBody>
          <a:bodyPr/>
          <a:lstStyle/>
          <a:p>
            <a:r>
              <a:rPr lang="es-AR" b="1" dirty="0"/>
              <a:t>Las preocupaciones </a:t>
            </a:r>
          </a:p>
        </p:txBody>
      </p:sp>
      <p:sp>
        <p:nvSpPr>
          <p:cNvPr id="3" name="Marcador de contenido 2">
            <a:extLst>
              <a:ext uri="{FF2B5EF4-FFF2-40B4-BE49-F238E27FC236}">
                <a16:creationId xmlns:a16="http://schemas.microsoft.com/office/drawing/2014/main" id="{09DBE494-0F12-3FB7-8FE5-8A3A496B00F7}"/>
              </a:ext>
            </a:extLst>
          </p:cNvPr>
          <p:cNvSpPr>
            <a:spLocks noGrp="1"/>
          </p:cNvSpPr>
          <p:nvPr>
            <p:ph idx="1"/>
          </p:nvPr>
        </p:nvSpPr>
        <p:spPr>
          <a:xfrm>
            <a:off x="235526" y="983673"/>
            <a:ext cx="8603673" cy="4525963"/>
          </a:xfrm>
        </p:spPr>
        <p:txBody>
          <a:bodyPr>
            <a:noAutofit/>
          </a:bodyPr>
          <a:lstStyle/>
          <a:p>
            <a:pPr>
              <a:lnSpc>
                <a:spcPct val="170000"/>
              </a:lnSpc>
              <a:buClr>
                <a:srgbClr val="FFC000"/>
              </a:buClr>
            </a:pPr>
            <a:r>
              <a:rPr lang="es-AR" sz="1800" dirty="0"/>
              <a:t>La </a:t>
            </a:r>
            <a:r>
              <a:rPr lang="es-AR" sz="1800" b="1" dirty="0">
                <a:solidFill>
                  <a:srgbClr val="FFC000"/>
                </a:solidFill>
              </a:rPr>
              <a:t>afectación a la población</a:t>
            </a:r>
            <a:r>
              <a:rPr lang="es-AR" sz="1800" dirty="0"/>
              <a:t>, a las </a:t>
            </a:r>
            <a:r>
              <a:rPr lang="es-AR" sz="1800" b="1" dirty="0">
                <a:solidFill>
                  <a:srgbClr val="FFC000"/>
                </a:solidFill>
              </a:rPr>
              <a:t>actividades</a:t>
            </a:r>
            <a:r>
              <a:rPr lang="es-AR" sz="1800" dirty="0"/>
              <a:t>, a los </a:t>
            </a:r>
            <a:r>
              <a:rPr lang="es-AR" sz="1800" b="1" dirty="0">
                <a:solidFill>
                  <a:srgbClr val="FFC000"/>
                </a:solidFill>
              </a:rPr>
              <a:t>recursos naturales </a:t>
            </a:r>
            <a:r>
              <a:rPr lang="es-AR" sz="1800" dirty="0"/>
              <a:t>y el </a:t>
            </a:r>
            <a:r>
              <a:rPr lang="es-AR" sz="1800" b="1" dirty="0">
                <a:solidFill>
                  <a:srgbClr val="FFC000"/>
                </a:solidFill>
              </a:rPr>
              <a:t>ambiente</a:t>
            </a:r>
            <a:r>
              <a:rPr lang="es-AR" sz="1800" dirty="0"/>
              <a:t> en general.</a:t>
            </a:r>
          </a:p>
          <a:p>
            <a:pPr>
              <a:lnSpc>
                <a:spcPct val="170000"/>
              </a:lnSpc>
              <a:buClr>
                <a:srgbClr val="FFC000"/>
              </a:buClr>
            </a:pPr>
            <a:r>
              <a:rPr lang="es-MX" sz="1800" dirty="0"/>
              <a:t>Entre los numerosos informes nos pareció importante destacar el siguiente:</a:t>
            </a:r>
          </a:p>
          <a:p>
            <a:pPr>
              <a:lnSpc>
                <a:spcPct val="170000"/>
              </a:lnSpc>
              <a:buClr>
                <a:srgbClr val="FFC000"/>
              </a:buClr>
            </a:pPr>
            <a:endParaRPr lang="es-MX" sz="1800" dirty="0"/>
          </a:p>
          <a:p>
            <a:pPr marL="0" indent="0" algn="ctr">
              <a:lnSpc>
                <a:spcPct val="170000"/>
              </a:lnSpc>
              <a:buClr>
                <a:srgbClr val="FFC000"/>
              </a:buClr>
              <a:buNone/>
            </a:pPr>
            <a:r>
              <a:rPr lang="es-MX" sz="1800" b="1" i="1" dirty="0"/>
              <a:t>“Las medidas de adaptación y los sistemas de alerta temprana multirriesgo no se encuentran suficientemente desarrollados. El apoyo de los gobiernos y de la comunidad científica y tecnológica es fundamental para reforzar su desarrollo —en particular, la mejora de los procesos de recopilación y almacenamiento de datos—, integrar firmemente la información sobre el riesgo de desastres en la planificación del desarrollo y contar con un apoyo financiero sólido para lograr estos resultados.”(</a:t>
            </a:r>
            <a:r>
              <a:rPr lang="es-MX" sz="1800" dirty="0"/>
              <a:t>CEPAL,2022:37).</a:t>
            </a:r>
            <a:endParaRPr lang="es-AR" sz="1800" dirty="0"/>
          </a:p>
        </p:txBody>
      </p:sp>
    </p:spTree>
    <p:extLst>
      <p:ext uri="{BB962C8B-B14F-4D97-AF65-F5344CB8AC3E}">
        <p14:creationId xmlns:p14="http://schemas.microsoft.com/office/powerpoint/2010/main" val="3920199321"/>
      </p:ext>
    </p:extLst>
  </p:cSld>
  <p:clrMapOvr>
    <a:masterClrMapping/>
  </p:clrMapOvr>
  <p:transition>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9789" y="360862"/>
            <a:ext cx="8704385" cy="571500"/>
          </a:xfrm>
        </p:spPr>
        <p:txBody>
          <a:bodyPr>
            <a:normAutofit fontScale="90000"/>
          </a:bodyPr>
          <a:lstStyle/>
          <a:p>
            <a:r>
              <a:rPr lang="es-AR" b="1" dirty="0"/>
              <a:t>Funcionamiento, implementación y seguimiento de las políticas en Argentina </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414293310"/>
              </p:ext>
            </p:extLst>
          </p:nvPr>
        </p:nvGraphicFramePr>
        <p:xfrm>
          <a:off x="857251" y="1240972"/>
          <a:ext cx="7404497" cy="5460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962440"/>
      </p:ext>
    </p:extLst>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353" y="282484"/>
            <a:ext cx="7406640" cy="140677"/>
          </a:xfrm>
        </p:spPr>
        <p:txBody>
          <a:bodyPr>
            <a:normAutofit fontScale="90000"/>
          </a:bodyPr>
          <a:lstStyle/>
          <a:p>
            <a:r>
              <a:rPr lang="es-AR" b="1" dirty="0"/>
              <a:t>Consejo Federal</a:t>
            </a:r>
          </a:p>
        </p:txBody>
      </p:sp>
      <p:sp>
        <p:nvSpPr>
          <p:cNvPr id="3" name="Marcador de contenido 2"/>
          <p:cNvSpPr>
            <a:spLocks noGrp="1"/>
          </p:cNvSpPr>
          <p:nvPr>
            <p:ph idx="1"/>
          </p:nvPr>
        </p:nvSpPr>
        <p:spPr>
          <a:xfrm>
            <a:off x="145073" y="742196"/>
            <a:ext cx="8839200" cy="1654241"/>
          </a:xfrm>
        </p:spPr>
        <p:txBody>
          <a:bodyPr/>
          <a:lstStyle/>
          <a:p>
            <a:pPr marL="34290" indent="0" algn="ctr">
              <a:lnSpc>
                <a:spcPct val="150000"/>
              </a:lnSpc>
              <a:buNone/>
            </a:pPr>
            <a:r>
              <a:rPr lang="es-ES" sz="1800" dirty="0"/>
              <a:t>El Consejo Nacional de Coordinación de Políticas Sociales, como órgano rector de los ODS en nuestro país, conduce el proceso de adaptación a nivel nacional y acompaña técnicamente a aquellos gobiernos provinciales y municipales que manifiesten su interés en incorporar la Agenda 2030 y los ODS.</a:t>
            </a:r>
          </a:p>
          <a:p>
            <a:pPr algn="ctr">
              <a:lnSpc>
                <a:spcPct val="150000"/>
              </a:lnSpc>
            </a:pPr>
            <a:endParaRPr lang="es-AR" sz="1800" dirty="0"/>
          </a:p>
        </p:txBody>
      </p:sp>
      <p:graphicFrame>
        <p:nvGraphicFramePr>
          <p:cNvPr id="6" name="Diagrama 5"/>
          <p:cNvGraphicFramePr/>
          <p:nvPr>
            <p:extLst>
              <p:ext uri="{D42A27DB-BD31-4B8C-83A1-F6EECF244321}">
                <p14:modId xmlns:p14="http://schemas.microsoft.com/office/powerpoint/2010/main" val="1056339770"/>
              </p:ext>
            </p:extLst>
          </p:nvPr>
        </p:nvGraphicFramePr>
        <p:xfrm>
          <a:off x="-706190" y="2396437"/>
          <a:ext cx="10781323" cy="4290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717295"/>
      </p:ext>
    </p:extLst>
  </p:cSld>
  <p:clrMapOvr>
    <a:masterClrMapping/>
  </p:clrMapOvr>
  <p:transition>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30" y="60053"/>
            <a:ext cx="8841545" cy="1088068"/>
          </a:xfrm>
        </p:spPr>
        <p:txBody>
          <a:bodyPr>
            <a:normAutofit fontScale="90000"/>
          </a:bodyPr>
          <a:lstStyle/>
          <a:p>
            <a:r>
              <a:rPr lang="es-AR" b="1" dirty="0"/>
              <a:t>   Los ODS: algunas consideraciones para el    análisis</a:t>
            </a:r>
          </a:p>
        </p:txBody>
      </p:sp>
      <p:sp>
        <p:nvSpPr>
          <p:cNvPr id="3" name="Marcador de contenido 2"/>
          <p:cNvSpPr>
            <a:spLocks noGrp="1"/>
          </p:cNvSpPr>
          <p:nvPr>
            <p:ph idx="1"/>
          </p:nvPr>
        </p:nvSpPr>
        <p:spPr>
          <a:xfrm>
            <a:off x="633045" y="1287961"/>
            <a:ext cx="7733714" cy="5465536"/>
          </a:xfrm>
        </p:spPr>
        <p:txBody>
          <a:bodyPr>
            <a:normAutofit/>
          </a:bodyPr>
          <a:lstStyle/>
          <a:p>
            <a:pPr>
              <a:buClr>
                <a:srgbClr val="FFC000"/>
              </a:buClr>
            </a:pPr>
            <a:r>
              <a:rPr lang="es-AR" sz="2100" dirty="0"/>
              <a:t>Las políticas de seguimiento e implementación de ODS tienen un conjunto de metas e indicadores de seguimiento que son complejos e interesantes de profundizar</a:t>
            </a:r>
          </a:p>
          <a:p>
            <a:pPr>
              <a:buClr>
                <a:srgbClr val="FFC000"/>
              </a:buClr>
            </a:pPr>
            <a:r>
              <a:rPr lang="es-AR" sz="2100" dirty="0"/>
              <a:t>La ejecución de las políticas sectoriales tienen efectos transversales en otras políticas asociadas y que responden a ODS diferentes</a:t>
            </a:r>
          </a:p>
          <a:p>
            <a:pPr>
              <a:buClr>
                <a:srgbClr val="FFC000"/>
              </a:buClr>
            </a:pPr>
            <a:r>
              <a:rPr lang="es-AR" sz="2100" dirty="0"/>
              <a:t>El logro de metas en cada ODS tiene un impacto en distintos Objetivos y todos colaboran en el logro de las metas propuestas</a:t>
            </a:r>
          </a:p>
          <a:p>
            <a:pPr>
              <a:buClr>
                <a:srgbClr val="FFC000"/>
              </a:buClr>
            </a:pPr>
            <a:r>
              <a:rPr lang="es-AR" sz="2100" dirty="0"/>
              <a:t>Las políticas orientadas al cumplimiento de los ODS tienen un importante desafío para avanzar en logros concretos a 2030</a:t>
            </a:r>
          </a:p>
        </p:txBody>
      </p:sp>
    </p:spTree>
    <p:extLst>
      <p:ext uri="{BB962C8B-B14F-4D97-AF65-F5344CB8AC3E}">
        <p14:creationId xmlns:p14="http://schemas.microsoft.com/office/powerpoint/2010/main" val="3716101845"/>
      </p:ext>
    </p:extLst>
  </p:cSld>
  <p:clrMapOvr>
    <a:masterClrMapping/>
  </p:clrMapOvr>
  <p:transition>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538CA-E143-6FD7-B660-B9A9985A1000}"/>
              </a:ext>
            </a:extLst>
          </p:cNvPr>
          <p:cNvSpPr>
            <a:spLocks noGrp="1"/>
          </p:cNvSpPr>
          <p:nvPr>
            <p:ph type="title"/>
          </p:nvPr>
        </p:nvSpPr>
        <p:spPr>
          <a:xfrm>
            <a:off x="457200" y="182881"/>
            <a:ext cx="8229600" cy="1143000"/>
          </a:xfrm>
        </p:spPr>
        <p:txBody>
          <a:bodyPr/>
          <a:lstStyle/>
          <a:p>
            <a:r>
              <a:rPr lang="es-AR" b="1" dirty="0">
                <a:solidFill>
                  <a:srgbClr val="FFC000"/>
                </a:solidFill>
              </a:rPr>
              <a:t>ODS 13 acción por el clima</a:t>
            </a:r>
          </a:p>
        </p:txBody>
      </p:sp>
      <p:sp>
        <p:nvSpPr>
          <p:cNvPr id="3" name="Marcador de contenido 2">
            <a:extLst>
              <a:ext uri="{FF2B5EF4-FFF2-40B4-BE49-F238E27FC236}">
                <a16:creationId xmlns:a16="http://schemas.microsoft.com/office/drawing/2014/main" id="{8711AFEC-2688-9BBF-DFCA-9E69B79E43D9}"/>
              </a:ext>
            </a:extLst>
          </p:cNvPr>
          <p:cNvSpPr>
            <a:spLocks noGrp="1"/>
          </p:cNvSpPr>
          <p:nvPr>
            <p:ph idx="1"/>
          </p:nvPr>
        </p:nvSpPr>
        <p:spPr>
          <a:xfrm>
            <a:off x="457200" y="1325881"/>
            <a:ext cx="8229600" cy="5140233"/>
          </a:xfrm>
        </p:spPr>
        <p:txBody>
          <a:bodyPr>
            <a:normAutofit lnSpcReduction="10000"/>
          </a:bodyPr>
          <a:lstStyle/>
          <a:p>
            <a:pPr>
              <a:buClr>
                <a:srgbClr val="FFC000"/>
              </a:buClr>
            </a:pPr>
            <a:r>
              <a:rPr lang="es-MX" dirty="0"/>
              <a:t>Todo ello haciendo eje en el Objetivo 13 acción por el clima. Adoptar medidas urgentes para combatir el cambio climático y sus efectos.</a:t>
            </a:r>
          </a:p>
          <a:p>
            <a:pPr>
              <a:buClr>
                <a:srgbClr val="FFC000"/>
              </a:buClr>
            </a:pPr>
            <a:r>
              <a:rPr lang="es-MX" dirty="0"/>
              <a:t>Metas priorizadas</a:t>
            </a:r>
          </a:p>
          <a:p>
            <a:pPr marL="0" indent="0">
              <a:buClr>
                <a:srgbClr val="FFC000"/>
              </a:buClr>
              <a:buNone/>
            </a:pPr>
            <a:r>
              <a:rPr lang="es-MX" dirty="0">
                <a:solidFill>
                  <a:srgbClr val="FFC000"/>
                </a:solidFill>
              </a:rPr>
              <a:t>	■</a:t>
            </a:r>
            <a:r>
              <a:rPr lang="es-MX" dirty="0"/>
              <a:t> Meta 13.2. Incorporar medidas relativas al cambio climático en las políticas, estrategias y planes nacionales.</a:t>
            </a:r>
          </a:p>
          <a:p>
            <a:pPr>
              <a:buClr>
                <a:srgbClr val="FFC000"/>
              </a:buClr>
            </a:pPr>
            <a:r>
              <a:rPr lang="es-MX" dirty="0"/>
              <a:t> Organismo responsable: Ministerio de Ambiente y Desarrollo Sostenible.</a:t>
            </a:r>
          </a:p>
          <a:p>
            <a:pPr marL="0" indent="0">
              <a:buClr>
                <a:srgbClr val="FFC000"/>
              </a:buClr>
              <a:buNone/>
            </a:pPr>
            <a:r>
              <a:rPr lang="es-MX" dirty="0">
                <a:solidFill>
                  <a:srgbClr val="FFC000"/>
                </a:solidFill>
              </a:rPr>
              <a:t>	■</a:t>
            </a:r>
            <a:r>
              <a:rPr lang="es-MX" dirty="0"/>
              <a:t> Meta 13.b. Promover mecanismos para aumentar la capacidad para la planificación y gestión eficaces en relación con el cambio climático en los países menos adelantados y los pequeños Estados insulares en desarrollo, haciendo particular hincapié en las mujeres, los jóvenes y las comunidades locales y marginadas.</a:t>
            </a:r>
          </a:p>
          <a:p>
            <a:pPr>
              <a:buClr>
                <a:srgbClr val="FFC000"/>
              </a:buClr>
            </a:pPr>
            <a:endParaRPr lang="es-AR" dirty="0"/>
          </a:p>
        </p:txBody>
      </p:sp>
    </p:spTree>
    <p:extLst>
      <p:ext uri="{BB962C8B-B14F-4D97-AF65-F5344CB8AC3E}">
        <p14:creationId xmlns:p14="http://schemas.microsoft.com/office/powerpoint/2010/main" val="1449890462"/>
      </p:ext>
    </p:extLst>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DE783F-5E85-D4C8-0664-BBBD87DC34B7}"/>
              </a:ext>
            </a:extLst>
          </p:cNvPr>
          <p:cNvSpPr>
            <a:spLocks noGrp="1"/>
          </p:cNvSpPr>
          <p:nvPr>
            <p:ph type="title"/>
          </p:nvPr>
        </p:nvSpPr>
        <p:spPr/>
        <p:txBody>
          <a:bodyPr/>
          <a:lstStyle/>
          <a:p>
            <a:r>
              <a:rPr lang="es-AR" b="1" dirty="0"/>
              <a:t>Principales compromisos</a:t>
            </a:r>
          </a:p>
        </p:txBody>
      </p:sp>
      <p:pic>
        <p:nvPicPr>
          <p:cNvPr id="4" name="Marcador de contenido 3">
            <a:extLst>
              <a:ext uri="{FF2B5EF4-FFF2-40B4-BE49-F238E27FC236}">
                <a16:creationId xmlns:a16="http://schemas.microsoft.com/office/drawing/2014/main" id="{4A1D031A-768B-4104-B779-84F0445E61B6}"/>
              </a:ext>
            </a:extLst>
          </p:cNvPr>
          <p:cNvPicPr>
            <a:picLocks noGrp="1" noChangeAspect="1"/>
          </p:cNvPicPr>
          <p:nvPr>
            <p:ph idx="1"/>
          </p:nvPr>
        </p:nvPicPr>
        <p:blipFill>
          <a:blip r:embed="rId2"/>
          <a:stretch>
            <a:fillRect/>
          </a:stretch>
        </p:blipFill>
        <p:spPr>
          <a:xfrm>
            <a:off x="666206" y="1417638"/>
            <a:ext cx="7563394" cy="4354426"/>
          </a:xfrm>
          <a:prstGeom prst="rect">
            <a:avLst/>
          </a:prstGeom>
          <a:solidFill>
            <a:schemeClr val="tx1"/>
          </a:solidFill>
        </p:spPr>
      </p:pic>
    </p:spTree>
    <p:extLst>
      <p:ext uri="{BB962C8B-B14F-4D97-AF65-F5344CB8AC3E}">
        <p14:creationId xmlns:p14="http://schemas.microsoft.com/office/powerpoint/2010/main" val="2266393796"/>
      </p:ext>
    </p:extLst>
  </p:cSld>
  <p:clrMapOvr>
    <a:masterClrMapping/>
  </p:clrMapOvr>
  <p:transition>
    <p:pull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6ACF13-321A-FC76-C616-6797968D97BB}"/>
              </a:ext>
            </a:extLst>
          </p:cNvPr>
          <p:cNvSpPr>
            <a:spLocks noGrp="1"/>
          </p:cNvSpPr>
          <p:nvPr>
            <p:ph type="title"/>
          </p:nvPr>
        </p:nvSpPr>
        <p:spPr/>
        <p:txBody>
          <a:bodyPr>
            <a:normAutofit/>
          </a:bodyPr>
          <a:lstStyle/>
          <a:p>
            <a:r>
              <a:rPr lang="es-MX" b="1" dirty="0"/>
              <a:t>Ley 27.520 de Adaptación y Mitigación al Cambio Climático Global </a:t>
            </a:r>
            <a:endParaRPr lang="es-AR" b="1" dirty="0"/>
          </a:p>
        </p:txBody>
      </p:sp>
      <p:sp>
        <p:nvSpPr>
          <p:cNvPr id="3" name="Marcador de contenido 2">
            <a:extLst>
              <a:ext uri="{FF2B5EF4-FFF2-40B4-BE49-F238E27FC236}">
                <a16:creationId xmlns:a16="http://schemas.microsoft.com/office/drawing/2014/main" id="{351F4BB9-0FB7-3244-B9AE-88625BB6FBA3}"/>
              </a:ext>
            </a:extLst>
          </p:cNvPr>
          <p:cNvSpPr>
            <a:spLocks noGrp="1"/>
          </p:cNvSpPr>
          <p:nvPr>
            <p:ph idx="1"/>
          </p:nvPr>
        </p:nvSpPr>
        <p:spPr>
          <a:xfrm>
            <a:off x="300445" y="1417637"/>
            <a:ext cx="8516983" cy="5113791"/>
          </a:xfrm>
        </p:spPr>
        <p:txBody>
          <a:bodyPr>
            <a:noAutofit/>
          </a:bodyPr>
          <a:lstStyle/>
          <a:p>
            <a:pPr>
              <a:lnSpc>
                <a:spcPct val="170000"/>
              </a:lnSpc>
              <a:buClr>
                <a:srgbClr val="FFC000"/>
              </a:buClr>
            </a:pPr>
            <a:r>
              <a:rPr lang="es-MX" sz="1600" dirty="0"/>
              <a:t>En el ámbito nacional la ley 27520 dictada como ley de presupuestos mínimos sobre adaptación y mitigación al cambio climático global establece la política nacional en la temática y los mínimos a tener en cuenta en el territorio</a:t>
            </a:r>
          </a:p>
          <a:p>
            <a:pPr>
              <a:lnSpc>
                <a:spcPct val="170000"/>
              </a:lnSpc>
              <a:buClr>
                <a:srgbClr val="FFC000"/>
              </a:buClr>
            </a:pPr>
            <a:r>
              <a:rPr lang="es-MX" sz="1600" dirty="0"/>
              <a:t>Art. 2º: “Objetivos. Son objetivos de la presente ley:</a:t>
            </a:r>
          </a:p>
          <a:p>
            <a:pPr>
              <a:lnSpc>
                <a:spcPct val="170000"/>
              </a:lnSpc>
              <a:buClr>
                <a:srgbClr val="FFC000"/>
              </a:buClr>
            </a:pPr>
            <a:r>
              <a:rPr lang="es-MX" sz="1600" dirty="0"/>
              <a:t>a) Establecer las estrategias, medidas, políticas e instrumentos relativos al estudio del impacto, la vulnerabilidad y las actividades de adaptación al cambio climático que puedan garantizar el desarrollo humano y de los ecosistemas.</a:t>
            </a:r>
          </a:p>
          <a:p>
            <a:pPr>
              <a:lnSpc>
                <a:spcPct val="170000"/>
              </a:lnSpc>
              <a:buClr>
                <a:srgbClr val="FFC000"/>
              </a:buClr>
            </a:pPr>
            <a:r>
              <a:rPr lang="es-MX" sz="1600" dirty="0"/>
              <a:t>b) Asistir y promover el desarrollo de estrategias de mitigación y reducción de gases de efecto invernadero en el país.</a:t>
            </a:r>
          </a:p>
          <a:p>
            <a:pPr>
              <a:lnSpc>
                <a:spcPct val="170000"/>
              </a:lnSpc>
              <a:buClr>
                <a:srgbClr val="FFC000"/>
              </a:buClr>
            </a:pPr>
            <a:r>
              <a:rPr lang="es-MX" sz="1600" dirty="0"/>
              <a:t>c) Reducir la vulnerabilidad humana y de los sistemas naturales ante el cambio climático, protegerlos de sus efectos adversos y aprovechar sus beneficios”.</a:t>
            </a:r>
          </a:p>
          <a:p>
            <a:pPr>
              <a:lnSpc>
                <a:spcPct val="170000"/>
              </a:lnSpc>
              <a:buClr>
                <a:srgbClr val="FFC000"/>
              </a:buClr>
            </a:pPr>
            <a:endParaRPr lang="es-AR" sz="1600" dirty="0"/>
          </a:p>
        </p:txBody>
      </p:sp>
    </p:spTree>
    <p:extLst>
      <p:ext uri="{BB962C8B-B14F-4D97-AF65-F5344CB8AC3E}">
        <p14:creationId xmlns:p14="http://schemas.microsoft.com/office/powerpoint/2010/main" val="3974566075"/>
      </p:ext>
    </p:extLst>
  </p:cSld>
  <p:clrMapOvr>
    <a:masterClrMapping/>
  </p:clrMapOvr>
  <p:transition>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85508-1049-F402-CBEC-6CE43A426A21}"/>
              </a:ext>
            </a:extLst>
          </p:cNvPr>
          <p:cNvSpPr>
            <a:spLocks noGrp="1"/>
          </p:cNvSpPr>
          <p:nvPr>
            <p:ph type="title"/>
          </p:nvPr>
        </p:nvSpPr>
        <p:spPr>
          <a:xfrm>
            <a:off x="822960" y="170866"/>
            <a:ext cx="7543800" cy="875470"/>
          </a:xfrm>
        </p:spPr>
        <p:txBody>
          <a:bodyPr/>
          <a:lstStyle/>
          <a:p>
            <a:r>
              <a:rPr lang="es-AR" b="1" dirty="0"/>
              <a:t>Ley 27520</a:t>
            </a:r>
          </a:p>
        </p:txBody>
      </p:sp>
      <p:sp>
        <p:nvSpPr>
          <p:cNvPr id="3" name="Marcador de contenido 2">
            <a:extLst>
              <a:ext uri="{FF2B5EF4-FFF2-40B4-BE49-F238E27FC236}">
                <a16:creationId xmlns:a16="http://schemas.microsoft.com/office/drawing/2014/main" id="{D63CD745-1BB9-F443-433A-5C27AB6147BA}"/>
              </a:ext>
            </a:extLst>
          </p:cNvPr>
          <p:cNvSpPr>
            <a:spLocks noGrp="1"/>
          </p:cNvSpPr>
          <p:nvPr>
            <p:ph idx="1"/>
          </p:nvPr>
        </p:nvSpPr>
        <p:spPr>
          <a:xfrm>
            <a:off x="287384" y="1046336"/>
            <a:ext cx="8300944" cy="5641847"/>
          </a:xfrm>
        </p:spPr>
        <p:txBody>
          <a:bodyPr>
            <a:normAutofit fontScale="92500"/>
          </a:bodyPr>
          <a:lstStyle/>
          <a:p>
            <a:r>
              <a:rPr lang="es-MX" sz="1800" dirty="0"/>
              <a:t>El art. 3º presenta definiciones acerca de: cambio climático, medidas de mitigación, medidas de adaptación, vulnerabilidad y gases de efecto invernadero.</a:t>
            </a:r>
          </a:p>
          <a:p>
            <a:r>
              <a:rPr lang="es-MX" sz="1800" dirty="0"/>
              <a:t>a) Cambio climático: Variación del clima atribuido directa o indirectamente a la actividad humana, que altera la composición de la atmósfera mundial y que se suma a la variabilidad climática natural observada durante períodos de tiempo comparables.</a:t>
            </a:r>
          </a:p>
          <a:p>
            <a:r>
              <a:rPr lang="es-MX" sz="1800" dirty="0"/>
              <a:t> b) Medidas de adaptación: Las políticas, estrategias, acciones, programas y proyectos que puedan prevenir, atenuar o minimizar los daños o impactos asociados al Cambio Climático y explorar y aprovechar las nuevas oportunidades de los eventos climáticos.</a:t>
            </a:r>
          </a:p>
          <a:p>
            <a:r>
              <a:rPr lang="es-MX" sz="1800" dirty="0"/>
              <a:t>c) Medidas de mitigación: Acciones orientadas a reducir las emisiones de gases de efecto invernadero responsables del cambio climático, así como medidas destinadas a potenciar, mantener, crear y mejorar sumideros de carbono.</a:t>
            </a:r>
          </a:p>
          <a:p>
            <a:r>
              <a:rPr lang="es-MX" sz="1800" dirty="0"/>
              <a:t>d) Vulnerabilidad: Sensibilidad o susceptibilidad del medio físico, de los sistemas naturales y de los diversos grupos sociales a sufrir modificaciones negativas que puedan producirse por los efectos del cambio climático, incluida la variabilidad climática y los fenómenos extremos. La vulnerabilidad está en función del carácter, magnitud y velocidad de la variación climática al que se encuentra expuesto un sistema natural o humano, su sensibilidad y su capacidad de adaptación.</a:t>
            </a:r>
          </a:p>
          <a:p>
            <a:endParaRPr lang="es-AR" dirty="0"/>
          </a:p>
        </p:txBody>
      </p:sp>
    </p:spTree>
    <p:extLst>
      <p:ext uri="{BB962C8B-B14F-4D97-AF65-F5344CB8AC3E}">
        <p14:creationId xmlns:p14="http://schemas.microsoft.com/office/powerpoint/2010/main" val="3024260746"/>
      </p:ext>
    </p:extLst>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61D63-AE54-3C71-DA41-C6C87F869570}"/>
              </a:ext>
            </a:extLst>
          </p:cNvPr>
          <p:cNvSpPr>
            <a:spLocks noGrp="1"/>
          </p:cNvSpPr>
          <p:nvPr>
            <p:ph type="title"/>
          </p:nvPr>
        </p:nvSpPr>
        <p:spPr/>
        <p:txBody>
          <a:bodyPr/>
          <a:lstStyle/>
          <a:p>
            <a:r>
              <a:rPr lang="es-AR" b="1" dirty="0"/>
              <a:t>Ley 27520</a:t>
            </a:r>
          </a:p>
        </p:txBody>
      </p:sp>
      <p:sp>
        <p:nvSpPr>
          <p:cNvPr id="3" name="Marcador de contenido 2">
            <a:extLst>
              <a:ext uri="{FF2B5EF4-FFF2-40B4-BE49-F238E27FC236}">
                <a16:creationId xmlns:a16="http://schemas.microsoft.com/office/drawing/2014/main" id="{F2409FF3-DBD7-4C0E-2E3D-8F916981A683}"/>
              </a:ext>
            </a:extLst>
          </p:cNvPr>
          <p:cNvSpPr>
            <a:spLocks noGrp="1"/>
          </p:cNvSpPr>
          <p:nvPr>
            <p:ph idx="1"/>
          </p:nvPr>
        </p:nvSpPr>
        <p:spPr>
          <a:xfrm>
            <a:off x="222069" y="1201783"/>
            <a:ext cx="8464731" cy="5120640"/>
          </a:xfrm>
        </p:spPr>
        <p:txBody>
          <a:bodyPr>
            <a:noAutofit/>
          </a:bodyPr>
          <a:lstStyle/>
          <a:p>
            <a:pPr>
              <a:lnSpc>
                <a:spcPct val="170000"/>
              </a:lnSpc>
            </a:pPr>
            <a:r>
              <a:rPr lang="es-MX" sz="1600" dirty="0"/>
              <a:t>El art. 4º considera algunos principios a tener en cuenta, que se refieren a: responsabilidades comunes pero diferenciadas, transversalidad del cambio climático en las políticas de Estado, prioridad y complementación.</a:t>
            </a:r>
          </a:p>
          <a:p>
            <a:pPr>
              <a:lnSpc>
                <a:spcPct val="170000"/>
              </a:lnSpc>
            </a:pPr>
            <a:r>
              <a:rPr lang="es-MX" sz="1600" dirty="0"/>
              <a:t>La ley crea el Gabinete Nacional de Cambio Climático y el Comité Asesor a partir del cual se articulan las diferentes áreas de gobierno donde se fijan los objetivos a cumplir, la integración y los diferentes aspectos para su funcionamiento (cap. II de la ley). Todo ello debe cumplirse en los territorios.</a:t>
            </a:r>
          </a:p>
          <a:p>
            <a:pPr>
              <a:lnSpc>
                <a:spcPct val="170000"/>
              </a:lnSpc>
            </a:pPr>
            <a:r>
              <a:rPr lang="es-MX" sz="1600" dirty="0"/>
              <a:t>El cap. III de la ley establece el Plan de Adaptación y Mitigación del Cambio Climático, donde se fijan los contenidos mínimos que debe incluir y aquellos aspectos prioritarios para observar: las políticas de adaptación y mitigación; los métodos y herramientas para evaluar el impacto y la vulnerabilidad; el riesgo, su monitoreo y manejo en los planes de políticas; la revaluación y preparación de la sociedad, entre los más importantes.</a:t>
            </a:r>
            <a:endParaRPr lang="es-AR" sz="1600" dirty="0"/>
          </a:p>
        </p:txBody>
      </p:sp>
    </p:spTree>
    <p:extLst>
      <p:ext uri="{BB962C8B-B14F-4D97-AF65-F5344CB8AC3E}">
        <p14:creationId xmlns:p14="http://schemas.microsoft.com/office/powerpoint/2010/main" val="2412847240"/>
      </p:ext>
    </p:extLst>
  </p:cSld>
  <p:clrMapOvr>
    <a:masterClrMapping/>
  </p:clrMapOvr>
  <p:transition>
    <p:pull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439A9-E5DB-E501-ED2A-0C5A4492BACB}"/>
              </a:ext>
            </a:extLst>
          </p:cNvPr>
          <p:cNvSpPr>
            <a:spLocks noGrp="1"/>
          </p:cNvSpPr>
          <p:nvPr>
            <p:ph type="title"/>
          </p:nvPr>
        </p:nvSpPr>
        <p:spPr>
          <a:xfrm>
            <a:off x="849338" y="183928"/>
            <a:ext cx="7543800" cy="950908"/>
          </a:xfrm>
        </p:spPr>
        <p:txBody>
          <a:bodyPr/>
          <a:lstStyle/>
          <a:p>
            <a:r>
              <a:rPr lang="es-AR" b="1" dirty="0"/>
              <a:t>Ley 27520</a:t>
            </a:r>
          </a:p>
        </p:txBody>
      </p:sp>
      <p:sp>
        <p:nvSpPr>
          <p:cNvPr id="3" name="Marcador de contenido 2">
            <a:extLst>
              <a:ext uri="{FF2B5EF4-FFF2-40B4-BE49-F238E27FC236}">
                <a16:creationId xmlns:a16="http://schemas.microsoft.com/office/drawing/2014/main" id="{19323CF7-A51E-DC84-4EB4-9DCB93322D5D}"/>
              </a:ext>
            </a:extLst>
          </p:cNvPr>
          <p:cNvSpPr>
            <a:spLocks noGrp="1"/>
          </p:cNvSpPr>
          <p:nvPr>
            <p:ph idx="1"/>
          </p:nvPr>
        </p:nvSpPr>
        <p:spPr>
          <a:xfrm>
            <a:off x="590844" y="992777"/>
            <a:ext cx="8060788" cy="5617029"/>
          </a:xfrm>
        </p:spPr>
        <p:txBody>
          <a:bodyPr>
            <a:normAutofit fontScale="77500" lnSpcReduction="20000"/>
          </a:bodyPr>
          <a:lstStyle/>
          <a:p>
            <a:r>
              <a:rPr lang="es-MX" dirty="0"/>
              <a:t>El art. 19 se refiere al Plan Nacional de Adaptación y Mitigación al Cambio Climático, que debe contener, como mínimo, las siguientes acciones y medidas, donde se destacan las vinculadas a la temática objeto de estudio: </a:t>
            </a:r>
          </a:p>
          <a:p>
            <a:r>
              <a:rPr lang="es-MX" dirty="0"/>
              <a:t>“a) Análisis de los cambios observados en las distintas variables climáticas y establecimiento de las proyecciones futuras de las mismas. </a:t>
            </a:r>
          </a:p>
          <a:p>
            <a:r>
              <a:rPr lang="es-MX" dirty="0"/>
              <a:t>b) Definición y aplicación de los métodos y herramientas para evaluar los impactos y la capacidad de adaptación de los sistemas sociales y naturales.</a:t>
            </a:r>
          </a:p>
          <a:p>
            <a:r>
              <a:rPr lang="es-MX" dirty="0"/>
              <a:t> c) Determinación de los puntos vulnerables y de medidas de adaptación adecuadas a corto, mediano y largo plazo.</a:t>
            </a:r>
          </a:p>
          <a:p>
            <a:r>
              <a:rPr lang="es-MX" dirty="0"/>
              <a:t> h) Desarrollo de escenarios del clima, vulnerabilidad y tendencias socioeconómicas y ambientales como base para considerar los riesgos climáticos futuros. i) Establecimiento de las líneas de base que se utilizarán para el proceso de seguimiento y evaluación de medición del cambio y eficacia de las estrategias, políticas y medidas adoptadas. j) Fortalecimiento de los sistemas de observación y monitoreo hidrometeorológico, para la medición efectiva de las condiciones de la temperie y el clima, la persistencia, intensidad y frecuencia de eventos extremos y sus implicancias locales</a:t>
            </a:r>
          </a:p>
          <a:p>
            <a:endParaRPr lang="es-AR" dirty="0"/>
          </a:p>
        </p:txBody>
      </p:sp>
    </p:spTree>
    <p:extLst>
      <p:ext uri="{BB962C8B-B14F-4D97-AF65-F5344CB8AC3E}">
        <p14:creationId xmlns:p14="http://schemas.microsoft.com/office/powerpoint/2010/main" val="4252456052"/>
      </p:ext>
    </p:extLst>
  </p:cSld>
  <p:clrMapOvr>
    <a:masterClrMapping/>
  </p:clrMapOvr>
  <p:transition>
    <p:pull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1E38DB-339A-2C26-461A-5268E5073F4D}"/>
              </a:ext>
            </a:extLst>
          </p:cNvPr>
          <p:cNvSpPr>
            <a:spLocks noGrp="1"/>
          </p:cNvSpPr>
          <p:nvPr>
            <p:ph idx="1"/>
          </p:nvPr>
        </p:nvSpPr>
        <p:spPr>
          <a:xfrm>
            <a:off x="362493" y="1143000"/>
            <a:ext cx="8611689" cy="5192486"/>
          </a:xfrm>
        </p:spPr>
        <p:txBody>
          <a:bodyPr>
            <a:noAutofit/>
          </a:bodyPr>
          <a:lstStyle/>
          <a:p>
            <a:pPr>
              <a:lnSpc>
                <a:spcPct val="170000"/>
              </a:lnSpc>
            </a:pPr>
            <a:r>
              <a:rPr lang="es-MX" sz="1600" dirty="0"/>
              <a:t>El art. 20 plantea la información acerca de los planes de respuesta que están vinculados a las acciones y medidas.</a:t>
            </a:r>
          </a:p>
          <a:p>
            <a:pPr>
              <a:lnSpc>
                <a:spcPct val="170000"/>
              </a:lnSpc>
            </a:pPr>
            <a:r>
              <a:rPr lang="es-MX" sz="1600" dirty="0"/>
              <a:t>En el art. 22 se describen las medidas y acciones mínimas que pueden indicar su cumplimiento, donde se destacan: a) desarrollar modelos hidrometeorológicos; b) implementar medidas de prevención; c) gestionar el patrimonio hídrico con un enfoque integral; d) contemplar la gestión integral de riesgos; e) evaluar los impactos sobre la matriz y demanda energética; f ) elaborar cartografía de las zonas más vulnerables; g) ejecutar un programa de manejo costero destinado a proteger los ecosistemas y las poblaciones ubicadas en las áreas más vulnerables; h) planificar un ordenamiento territorial que contemple el uso del suelo de manera ambientalmente sostenible; i) implementar medidas que propendan a la soberanía alimentaria; j) evaluar las alteraciones sufridas por los sistemas glaciares y </a:t>
            </a:r>
            <a:r>
              <a:rPr lang="es-MX" sz="1600" dirty="0" err="1"/>
              <a:t>periglaciares</a:t>
            </a:r>
            <a:r>
              <a:rPr lang="es-MX" sz="1600" dirty="0"/>
              <a:t>, desarrollando mecanismos destinados a su protección.</a:t>
            </a:r>
          </a:p>
          <a:p>
            <a:pPr>
              <a:lnSpc>
                <a:spcPct val="170000"/>
              </a:lnSpc>
            </a:pPr>
            <a:endParaRPr lang="es-AR" sz="1600" dirty="0"/>
          </a:p>
        </p:txBody>
      </p:sp>
      <p:sp>
        <p:nvSpPr>
          <p:cNvPr id="4" name="Título 1">
            <a:extLst>
              <a:ext uri="{FF2B5EF4-FFF2-40B4-BE49-F238E27FC236}">
                <a16:creationId xmlns:a16="http://schemas.microsoft.com/office/drawing/2014/main" id="{DFF61D63-AE54-3C71-DA41-C6C87F869570}"/>
              </a:ext>
            </a:extLst>
          </p:cNvPr>
          <p:cNvSpPr txBox="1">
            <a:spLocks/>
          </p:cNvSpPr>
          <p:nvPr/>
        </p:nvSpPr>
        <p:spPr bwMode="auto">
          <a:xfrm>
            <a:off x="362494"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defTabSz="914400"/>
            <a:r>
              <a:rPr lang="es-AR" b="1" kern="0" dirty="0"/>
              <a:t>Ley 27520</a:t>
            </a:r>
          </a:p>
        </p:txBody>
      </p:sp>
    </p:spTree>
    <p:extLst>
      <p:ext uri="{BB962C8B-B14F-4D97-AF65-F5344CB8AC3E}">
        <p14:creationId xmlns:p14="http://schemas.microsoft.com/office/powerpoint/2010/main" val="1955958252"/>
      </p:ext>
    </p:extLst>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FB9B20D-5F86-21D5-D6CE-1B5803D7C100}"/>
              </a:ext>
            </a:extLst>
          </p:cNvPr>
          <p:cNvSpPr>
            <a:spLocks noGrp="1"/>
          </p:cNvSpPr>
          <p:nvPr>
            <p:ph idx="1"/>
          </p:nvPr>
        </p:nvSpPr>
        <p:spPr>
          <a:xfrm>
            <a:off x="457200" y="1417638"/>
            <a:ext cx="8008034" cy="3299714"/>
          </a:xfrm>
        </p:spPr>
        <p:txBody>
          <a:bodyPr>
            <a:noAutofit/>
          </a:bodyPr>
          <a:lstStyle/>
          <a:p>
            <a:pPr>
              <a:lnSpc>
                <a:spcPct val="170000"/>
              </a:lnSpc>
              <a:buClr>
                <a:srgbClr val="FFC000"/>
              </a:buClr>
            </a:pPr>
            <a:r>
              <a:rPr lang="es-MX" sz="1800" dirty="0"/>
              <a:t>El análisis de las medidas de adaptación y mitigación al cambio climático supone profundizar en un conjunto de elementos que trascienden los </a:t>
            </a:r>
            <a:r>
              <a:rPr lang="es-MX" sz="1800" b="1" dirty="0">
                <a:solidFill>
                  <a:srgbClr val="FFC000"/>
                </a:solidFill>
              </a:rPr>
              <a:t>aspectos puramente técnicos </a:t>
            </a:r>
            <a:r>
              <a:rPr lang="es-MX" sz="1800" dirty="0"/>
              <a:t>y demandan conocer los </a:t>
            </a:r>
            <a:r>
              <a:rPr lang="es-MX" sz="1800" b="1" dirty="0">
                <a:solidFill>
                  <a:srgbClr val="FFC000"/>
                </a:solidFill>
              </a:rPr>
              <a:t>compromisos institucionales</a:t>
            </a:r>
            <a:r>
              <a:rPr lang="es-MX" sz="1800" dirty="0"/>
              <a:t> que se han establecido para </a:t>
            </a:r>
            <a:r>
              <a:rPr lang="es-MX" sz="1800" b="1" dirty="0">
                <a:solidFill>
                  <a:srgbClr val="FFC000"/>
                </a:solidFill>
              </a:rPr>
              <a:t>alcanzar metas u objetivos de desarrollo sostenibles</a:t>
            </a:r>
            <a:r>
              <a:rPr lang="es-MX" sz="1800" dirty="0"/>
              <a:t> y cuáles son las principales </a:t>
            </a:r>
            <a:r>
              <a:rPr lang="es-MX" sz="1800" b="1" dirty="0">
                <a:solidFill>
                  <a:srgbClr val="FFC000"/>
                </a:solidFill>
              </a:rPr>
              <a:t>instituciones</a:t>
            </a:r>
            <a:r>
              <a:rPr lang="es-MX" sz="1800" dirty="0"/>
              <a:t> que desarrollan acciones en la temática objeto de análisis.</a:t>
            </a:r>
          </a:p>
          <a:p>
            <a:pPr>
              <a:lnSpc>
                <a:spcPct val="170000"/>
              </a:lnSpc>
              <a:buClr>
                <a:srgbClr val="FFC000"/>
              </a:buClr>
            </a:pPr>
            <a:r>
              <a:rPr lang="es-MX" sz="1800" dirty="0"/>
              <a:t> Los compromisos institucionales están enmarcados en </a:t>
            </a:r>
            <a:r>
              <a:rPr lang="es-MX" sz="1800" b="1" dirty="0">
                <a:solidFill>
                  <a:srgbClr val="FFC000"/>
                </a:solidFill>
              </a:rPr>
              <a:t>definiciones normativas</a:t>
            </a:r>
            <a:r>
              <a:rPr lang="es-MX" sz="1800" dirty="0"/>
              <a:t> que asignan atribuciones y funciones a los diversos sectores de la </a:t>
            </a:r>
            <a:r>
              <a:rPr lang="es-MX" sz="1800" b="1" dirty="0">
                <a:solidFill>
                  <a:srgbClr val="FFC000"/>
                </a:solidFill>
              </a:rPr>
              <a:t>administración pública nacional, provincial o municipal </a:t>
            </a:r>
            <a:r>
              <a:rPr lang="es-MX" sz="1800" dirty="0"/>
              <a:t>y dependen de las </a:t>
            </a:r>
            <a:r>
              <a:rPr lang="es-MX" sz="1800" b="1" dirty="0">
                <a:solidFill>
                  <a:srgbClr val="FFC000"/>
                </a:solidFill>
              </a:rPr>
              <a:t>políticas públicas </a:t>
            </a:r>
            <a:r>
              <a:rPr lang="es-MX" sz="1800" dirty="0"/>
              <a:t>formuladas en un marco normativo ambiental específico que regula lo relativo a cambio climático.</a:t>
            </a:r>
          </a:p>
          <a:p>
            <a:pPr>
              <a:lnSpc>
                <a:spcPct val="170000"/>
              </a:lnSpc>
              <a:buClr>
                <a:srgbClr val="FFC000"/>
              </a:buClr>
            </a:pPr>
            <a:endParaRPr lang="es-AR" sz="1800" dirty="0"/>
          </a:p>
        </p:txBody>
      </p:sp>
      <p:sp>
        <p:nvSpPr>
          <p:cNvPr id="5" name="Título 4"/>
          <p:cNvSpPr>
            <a:spLocks noGrp="1"/>
          </p:cNvSpPr>
          <p:nvPr>
            <p:ph type="title"/>
          </p:nvPr>
        </p:nvSpPr>
        <p:spPr/>
        <p:txBody>
          <a:bodyPr/>
          <a:lstStyle/>
          <a:p>
            <a:r>
              <a:rPr lang="es-AR" b="1" dirty="0"/>
              <a:t>Los compromisos ante el cambio climático</a:t>
            </a:r>
            <a:endParaRPr lang="en-US" dirty="0"/>
          </a:p>
        </p:txBody>
      </p:sp>
    </p:spTree>
    <p:extLst>
      <p:ext uri="{BB962C8B-B14F-4D97-AF65-F5344CB8AC3E}">
        <p14:creationId xmlns:p14="http://schemas.microsoft.com/office/powerpoint/2010/main" val="3691410542"/>
      </p:ext>
    </p:extLst>
  </p:cSld>
  <p:clrMapOvr>
    <a:masterClrMapping/>
  </p:clrMapOvr>
  <p:transition>
    <p:pull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4B4CA7-A629-3794-7BAE-A5CC50549AB9}"/>
              </a:ext>
            </a:extLst>
          </p:cNvPr>
          <p:cNvSpPr>
            <a:spLocks noGrp="1"/>
          </p:cNvSpPr>
          <p:nvPr>
            <p:ph type="title"/>
          </p:nvPr>
        </p:nvSpPr>
        <p:spPr/>
        <p:txBody>
          <a:bodyPr/>
          <a:lstStyle/>
          <a:p>
            <a:pPr defTabSz="914400"/>
            <a:r>
              <a:rPr lang="es-AR" b="1" dirty="0"/>
              <a:t>Ley 27520</a:t>
            </a:r>
          </a:p>
        </p:txBody>
      </p:sp>
      <p:sp>
        <p:nvSpPr>
          <p:cNvPr id="3" name="Marcador de contenido 2">
            <a:extLst>
              <a:ext uri="{FF2B5EF4-FFF2-40B4-BE49-F238E27FC236}">
                <a16:creationId xmlns:a16="http://schemas.microsoft.com/office/drawing/2014/main" id="{F344CCCE-4358-7A15-BAFB-90EE59358220}"/>
              </a:ext>
            </a:extLst>
          </p:cNvPr>
          <p:cNvSpPr>
            <a:spLocks noGrp="1"/>
          </p:cNvSpPr>
          <p:nvPr>
            <p:ph idx="1"/>
          </p:nvPr>
        </p:nvSpPr>
        <p:spPr>
          <a:xfrm>
            <a:off x="457200" y="1417638"/>
            <a:ext cx="8229600" cy="4996542"/>
          </a:xfrm>
        </p:spPr>
        <p:txBody>
          <a:bodyPr/>
          <a:lstStyle/>
          <a:p>
            <a:pPr>
              <a:lnSpc>
                <a:spcPct val="150000"/>
              </a:lnSpc>
            </a:pPr>
            <a:r>
              <a:rPr lang="es-MX" sz="2000" dirty="0"/>
              <a:t>En el art. 24 se establecen las medidas y acciones de mitigación.</a:t>
            </a:r>
          </a:p>
          <a:p>
            <a:pPr>
              <a:lnSpc>
                <a:spcPct val="150000"/>
              </a:lnSpc>
            </a:pPr>
            <a:r>
              <a:rPr lang="es-MX" sz="2000" dirty="0"/>
              <a:t>En el recorrido resumido sobre la ley encontramos una serie de elementos a partir de los cuales alinear las políticas definidas en la propuesta a establecer dado que responde a los objetivos de la ley, responde a los mínimos que debe alcanzar el plan nacional y forman parte de las acciones mínimas a realizar.</a:t>
            </a:r>
          </a:p>
          <a:p>
            <a:pPr>
              <a:lnSpc>
                <a:spcPct val="150000"/>
              </a:lnSpc>
            </a:pPr>
            <a:r>
              <a:rPr lang="es-MX" sz="2000" dirty="0"/>
              <a:t>Todo ello constituye un mínimo exigible a las provincias en tanto se dictó la ley 27520 como ley de presupuestos mínimos. Es por ello que las provincias deberían cumplir este mínimo y pueden exigir más o avanzar más en las medidas de adaptación o mitigación en sus territorios.</a:t>
            </a:r>
          </a:p>
          <a:p>
            <a:pPr>
              <a:lnSpc>
                <a:spcPct val="150000"/>
              </a:lnSpc>
            </a:pPr>
            <a:endParaRPr lang="es-AR" sz="2800" dirty="0"/>
          </a:p>
        </p:txBody>
      </p:sp>
    </p:spTree>
    <p:extLst>
      <p:ext uri="{BB962C8B-B14F-4D97-AF65-F5344CB8AC3E}">
        <p14:creationId xmlns:p14="http://schemas.microsoft.com/office/powerpoint/2010/main" val="523837363"/>
      </p:ext>
    </p:extLst>
  </p:cSld>
  <p:clrMapOvr>
    <a:masterClrMapping/>
  </p:clrMapOvr>
  <p:transition>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0A98A6-2E5E-3876-F4B6-7197EF99D924}"/>
              </a:ext>
            </a:extLst>
          </p:cNvPr>
          <p:cNvSpPr>
            <a:spLocks noGrp="1"/>
          </p:cNvSpPr>
          <p:nvPr>
            <p:ph type="title"/>
          </p:nvPr>
        </p:nvSpPr>
        <p:spPr/>
        <p:txBody>
          <a:bodyPr/>
          <a:lstStyle/>
          <a:p>
            <a:r>
              <a:rPr lang="es-AR" b="1" dirty="0"/>
              <a:t>Reglamentación de la ley 27.520</a:t>
            </a:r>
          </a:p>
        </p:txBody>
      </p:sp>
      <p:sp>
        <p:nvSpPr>
          <p:cNvPr id="3" name="Marcador de contenido 2">
            <a:extLst>
              <a:ext uri="{FF2B5EF4-FFF2-40B4-BE49-F238E27FC236}">
                <a16:creationId xmlns:a16="http://schemas.microsoft.com/office/drawing/2014/main" id="{27533669-C38C-5772-ACCF-BE3BE2B97D46}"/>
              </a:ext>
            </a:extLst>
          </p:cNvPr>
          <p:cNvSpPr>
            <a:spLocks noGrp="1"/>
          </p:cNvSpPr>
          <p:nvPr>
            <p:ph idx="1"/>
          </p:nvPr>
        </p:nvSpPr>
        <p:spPr>
          <a:xfrm>
            <a:off x="274320" y="1417639"/>
            <a:ext cx="8621486" cy="5218292"/>
          </a:xfrm>
        </p:spPr>
        <p:txBody>
          <a:bodyPr>
            <a:normAutofit fontScale="70000" lnSpcReduction="20000"/>
          </a:bodyPr>
          <a:lstStyle/>
          <a:p>
            <a:pPr>
              <a:lnSpc>
                <a:spcPct val="170000"/>
              </a:lnSpc>
            </a:pPr>
            <a:r>
              <a:rPr lang="es-MX" dirty="0"/>
              <a:t>Esta ley fue reglamentada mediante el Decreto </a:t>
            </a:r>
            <a:r>
              <a:rPr lang="es-MX" dirty="0" err="1"/>
              <a:t>N°</a:t>
            </a:r>
            <a:r>
              <a:rPr lang="es-MX" dirty="0"/>
              <a:t> 1030 en diciembre de 2020. Este decreto instrumenta las herramientas y espacios de trabajo creados por la ley a fin de garantizar el desarrollo e implementación de acciones y estrategias adecuadas para la adaptación y mitigación del cambio climático en todo el territorio nacional.</a:t>
            </a:r>
          </a:p>
          <a:p>
            <a:pPr>
              <a:lnSpc>
                <a:spcPct val="170000"/>
              </a:lnSpc>
            </a:pPr>
            <a:r>
              <a:rPr lang="es-MX" dirty="0"/>
              <a:t>El art.3 contiene un conjunto de definiciones a tener en cuenta.</a:t>
            </a:r>
          </a:p>
          <a:p>
            <a:pPr>
              <a:lnSpc>
                <a:spcPct val="170000"/>
              </a:lnSpc>
            </a:pPr>
            <a:r>
              <a:rPr lang="es-MX" dirty="0"/>
              <a:t>En la reglamentación del art.6 sobre las competencias de la autoridad nacional y se establecen para las jurisdicciones provinciales las siguientes:</a:t>
            </a:r>
          </a:p>
          <a:p>
            <a:pPr>
              <a:lnSpc>
                <a:spcPct val="170000"/>
              </a:lnSpc>
            </a:pPr>
            <a:r>
              <a:rPr lang="es-MX" dirty="0"/>
              <a:t> ARTÍCULO 6°.- Compete a la Autoridad de Aplicación Nacional, conforme con las disposiciones de la ley y del presente reglamento:</a:t>
            </a:r>
          </a:p>
          <a:p>
            <a:pPr>
              <a:lnSpc>
                <a:spcPct val="170000"/>
              </a:lnSpc>
            </a:pPr>
            <a:r>
              <a:rPr lang="es-MX" dirty="0"/>
              <a:t>2. Brindar, a solicitud de las Autoridades de Aplicación Locales, la asistencia técnica necesaria para realizar los Planes de Respuesta jurisdiccionales, como también para su correspondiente seguimiento y actualización.</a:t>
            </a:r>
          </a:p>
          <a:p>
            <a:pPr>
              <a:lnSpc>
                <a:spcPct val="170000"/>
              </a:lnSpc>
            </a:pPr>
            <a:endParaRPr lang="es-AR" dirty="0"/>
          </a:p>
        </p:txBody>
      </p:sp>
    </p:spTree>
    <p:extLst>
      <p:ext uri="{BB962C8B-B14F-4D97-AF65-F5344CB8AC3E}">
        <p14:creationId xmlns:p14="http://schemas.microsoft.com/office/powerpoint/2010/main" val="1155309243"/>
      </p:ext>
    </p:extLst>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4E0C5-0C04-FE37-A03E-FE3B17DA05FA}"/>
              </a:ext>
            </a:extLst>
          </p:cNvPr>
          <p:cNvSpPr>
            <a:spLocks noGrp="1"/>
          </p:cNvSpPr>
          <p:nvPr>
            <p:ph type="title"/>
          </p:nvPr>
        </p:nvSpPr>
        <p:spPr/>
        <p:txBody>
          <a:bodyPr/>
          <a:lstStyle/>
          <a:p>
            <a:r>
              <a:rPr lang="es-AR" b="1" dirty="0"/>
              <a:t>Reglamentación</a:t>
            </a:r>
          </a:p>
        </p:txBody>
      </p:sp>
      <p:sp>
        <p:nvSpPr>
          <p:cNvPr id="3" name="Marcador de contenido 2">
            <a:extLst>
              <a:ext uri="{FF2B5EF4-FFF2-40B4-BE49-F238E27FC236}">
                <a16:creationId xmlns:a16="http://schemas.microsoft.com/office/drawing/2014/main" id="{466E1426-ABEB-A0B2-B8FD-4DC0E170044F}"/>
              </a:ext>
            </a:extLst>
          </p:cNvPr>
          <p:cNvSpPr>
            <a:spLocks noGrp="1"/>
          </p:cNvSpPr>
          <p:nvPr>
            <p:ph idx="1"/>
          </p:nvPr>
        </p:nvSpPr>
        <p:spPr>
          <a:xfrm>
            <a:off x="248194" y="1214846"/>
            <a:ext cx="8118566" cy="5185954"/>
          </a:xfrm>
        </p:spPr>
        <p:txBody>
          <a:bodyPr>
            <a:normAutofit/>
          </a:bodyPr>
          <a:lstStyle/>
          <a:p>
            <a:endParaRPr lang="es-MX" dirty="0"/>
          </a:p>
          <a:p>
            <a:pPr marL="0" indent="0">
              <a:buNone/>
            </a:pPr>
            <a:r>
              <a:rPr lang="es-MX" dirty="0"/>
              <a:t>3. Analizar y, en caso de corresponder, aprobar el Plan Nacional de Adaptación y Mitigación al Cambio Climático elaborado por la Coordinación Técnica Administrativa con insumos de las instancias de trabajo del Gabinete Nacional de Cambio Climático.</a:t>
            </a:r>
          </a:p>
          <a:p>
            <a:pPr marL="0" indent="0">
              <a:buNone/>
            </a:pPr>
            <a:r>
              <a:rPr lang="es-MX" dirty="0"/>
              <a:t>4. Acompañar a las jurisdicciones en el armado de sus Planes de Respuesta y, en caso de corresponder, convalidar los mismos en el cumplimiento de las obligaciones establecidas en la Ley </a:t>
            </a:r>
            <a:r>
              <a:rPr lang="es-MX" dirty="0" err="1"/>
              <a:t>N°</a:t>
            </a:r>
            <a:r>
              <a:rPr lang="es-MX" dirty="0"/>
              <a:t> 27.520 y la presente reglamentación.</a:t>
            </a:r>
          </a:p>
          <a:p>
            <a:pPr marL="0" indent="0">
              <a:buNone/>
            </a:pPr>
            <a:r>
              <a:rPr lang="es-MX" dirty="0"/>
              <a:t>5. Solicitar a las respectivas jurisdicciones la realización de los Planes de Respuesta jurisdiccionales.</a:t>
            </a:r>
          </a:p>
          <a:p>
            <a:endParaRPr lang="es-AR" dirty="0"/>
          </a:p>
        </p:txBody>
      </p:sp>
    </p:spTree>
    <p:extLst>
      <p:ext uri="{BB962C8B-B14F-4D97-AF65-F5344CB8AC3E}">
        <p14:creationId xmlns:p14="http://schemas.microsoft.com/office/powerpoint/2010/main" val="67654968"/>
      </p:ext>
    </p:extLst>
  </p:cSld>
  <p:clrMapOvr>
    <a:masterClrMapping/>
  </p:clrMapOvr>
  <p:transition>
    <p:pull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454498-2F16-DEC4-FE2F-96D48D376421}"/>
              </a:ext>
            </a:extLst>
          </p:cNvPr>
          <p:cNvSpPr>
            <a:spLocks noGrp="1"/>
          </p:cNvSpPr>
          <p:nvPr>
            <p:ph type="title"/>
          </p:nvPr>
        </p:nvSpPr>
        <p:spPr/>
        <p:txBody>
          <a:bodyPr/>
          <a:lstStyle/>
          <a:p>
            <a:r>
              <a:rPr lang="es-AR" b="1" dirty="0"/>
              <a:t>Otras reglamentaciones</a:t>
            </a:r>
          </a:p>
        </p:txBody>
      </p:sp>
      <p:sp>
        <p:nvSpPr>
          <p:cNvPr id="3" name="Marcador de contenido 2">
            <a:extLst>
              <a:ext uri="{FF2B5EF4-FFF2-40B4-BE49-F238E27FC236}">
                <a16:creationId xmlns:a16="http://schemas.microsoft.com/office/drawing/2014/main" id="{5DB40075-1591-9BBE-84B4-157967DFEA3A}"/>
              </a:ext>
            </a:extLst>
          </p:cNvPr>
          <p:cNvSpPr>
            <a:spLocks noGrp="1"/>
          </p:cNvSpPr>
          <p:nvPr>
            <p:ph idx="1"/>
          </p:nvPr>
        </p:nvSpPr>
        <p:spPr>
          <a:xfrm>
            <a:off x="728004" y="1240972"/>
            <a:ext cx="7955279" cy="5277394"/>
          </a:xfrm>
        </p:spPr>
        <p:txBody>
          <a:bodyPr>
            <a:normAutofit fontScale="77500" lnSpcReduction="20000"/>
          </a:bodyPr>
          <a:lstStyle/>
          <a:p>
            <a:r>
              <a:rPr lang="es-MX" dirty="0"/>
              <a:t>-La Resolución Conjunta 1/2021 del Ministerio de Ambiente y Desarrollo Sustentable, la Secretaría de Política Ambiental en Recursos Naturales y la Secretaría de Cambio Climático, desarrollo sostenible e innovación crea el Grupo de Trabajo Conjunto para la elaboración del Plan Regional de Adaptación al Cambio Climático del Delta del Río Paraná.</a:t>
            </a:r>
          </a:p>
          <a:p>
            <a:r>
              <a:rPr lang="es-MX" dirty="0"/>
              <a:t>En el art. 3 determina que “El Plan Regional de Adaptación al Cambio Climático del Delta del Río Paraná (PRACC-DP) tendrá como objetivo general, en base a los lineamientos y recomendaciones acordados en el documento PIECAS 2014, definir un modelo de desarrollo territorial adaptado a los escenarios previstos de cambio climático, sosteniendo los grados de intervención antrópica en niveles compatibles con el mantenimiento de las funciones y servicios ecosistémicos de los humedales.”.</a:t>
            </a:r>
          </a:p>
          <a:p>
            <a:r>
              <a:rPr lang="es-MX" dirty="0"/>
              <a:t>-Resolución 2956/2021 del Ministerio de Salud crea la mesa de trabajo cambio climático y salud.</a:t>
            </a:r>
          </a:p>
          <a:p>
            <a:r>
              <a:rPr lang="es-MX" dirty="0"/>
              <a:t>-Resolución 1/2022 del Ministerio de Ambiente y Desarrollo Sustentable, y la Secretaría de Cambio Climático, desarrollo sostenible e innovación aprueba el reglamento interno del consejo asesor externo del plan nacional de adaptación y mitigación al cambio climático.</a:t>
            </a:r>
          </a:p>
        </p:txBody>
      </p:sp>
    </p:spTree>
    <p:extLst>
      <p:ext uri="{BB962C8B-B14F-4D97-AF65-F5344CB8AC3E}">
        <p14:creationId xmlns:p14="http://schemas.microsoft.com/office/powerpoint/2010/main" val="1707272215"/>
      </p:ext>
    </p:extLst>
  </p:cSld>
  <p:clrMapOvr>
    <a:masterClrMapping/>
  </p:clrMapOvr>
  <p:transition>
    <p:pull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5DDFA9-C71F-AFFF-B958-57613047F27D}"/>
              </a:ext>
            </a:extLst>
          </p:cNvPr>
          <p:cNvSpPr>
            <a:spLocks noGrp="1"/>
          </p:cNvSpPr>
          <p:nvPr>
            <p:ph type="title"/>
          </p:nvPr>
        </p:nvSpPr>
        <p:spPr/>
        <p:txBody>
          <a:bodyPr/>
          <a:lstStyle/>
          <a:p>
            <a:r>
              <a:rPr lang="es-MX" b="1" dirty="0"/>
              <a:t>Otras reglamentaciones</a:t>
            </a:r>
            <a:endParaRPr lang="es-AR" b="1" dirty="0"/>
          </a:p>
        </p:txBody>
      </p:sp>
      <p:sp>
        <p:nvSpPr>
          <p:cNvPr id="3" name="Marcador de contenido 2">
            <a:extLst>
              <a:ext uri="{FF2B5EF4-FFF2-40B4-BE49-F238E27FC236}">
                <a16:creationId xmlns:a16="http://schemas.microsoft.com/office/drawing/2014/main" id="{58489119-8108-9CEF-EA6F-B83F23F160F2}"/>
              </a:ext>
            </a:extLst>
          </p:cNvPr>
          <p:cNvSpPr>
            <a:spLocks noGrp="1"/>
          </p:cNvSpPr>
          <p:nvPr>
            <p:ph idx="1"/>
          </p:nvPr>
        </p:nvSpPr>
        <p:spPr/>
        <p:txBody>
          <a:bodyPr>
            <a:normAutofit fontScale="85000" lnSpcReduction="20000"/>
          </a:bodyPr>
          <a:lstStyle/>
          <a:p>
            <a:r>
              <a:rPr lang="es-MX" dirty="0"/>
              <a:t>El Consejo Asesor, de carácter consultivo y permanente, realizará, a requerimiento de la Coordinación Técnica Administrativa, recomendaciones o propuestas al Plan Nacional de Adaptación y Mitigación al Cambio Climático, como así también recomendaciones o propuestas adicionales, conforme lo estipulado en el artículo 12 de la Ley </a:t>
            </a:r>
            <a:r>
              <a:rPr lang="es-MX" dirty="0" err="1"/>
              <a:t>N°</a:t>
            </a:r>
            <a:r>
              <a:rPr lang="es-MX" dirty="0"/>
              <a:t> 27.520 y su Decreto Reglamentario </a:t>
            </a:r>
            <a:r>
              <a:rPr lang="es-MX" dirty="0" err="1"/>
              <a:t>N°</a:t>
            </a:r>
            <a:r>
              <a:rPr lang="es-MX" dirty="0"/>
              <a:t> 1030/2020. (art.2 del reglamento)</a:t>
            </a:r>
          </a:p>
          <a:p>
            <a:r>
              <a:rPr lang="es-MX" dirty="0"/>
              <a:t>-Decisión Administrativa 1013/2022 aprueba el reglamento de funcionamiento del gabinete nacional de cambio climático. </a:t>
            </a:r>
          </a:p>
          <a:p>
            <a:r>
              <a:rPr lang="es-MX" dirty="0"/>
              <a:t>Nos parece interesante destacar la composición de la Mesa de Articulación Provincial, la que estará compuesta por quienes integran la Comisión de Cambio Climático del COFEMA de cada una de las Provincias del país y de la Ciudad Autónoma de Buenos Aires, o en su defecto, las personas que se establezcan en plenario la Asamblea del COFEMA, según lo establecido en el Artículo 8º Decreto Reglamentario N°1030/2020.  Es un ámbito de intercambio técnico, de accione entre las distintas jurisdicciones.</a:t>
            </a:r>
          </a:p>
          <a:p>
            <a:endParaRPr lang="es-AR" dirty="0"/>
          </a:p>
        </p:txBody>
      </p:sp>
    </p:spTree>
    <p:extLst>
      <p:ext uri="{BB962C8B-B14F-4D97-AF65-F5344CB8AC3E}">
        <p14:creationId xmlns:p14="http://schemas.microsoft.com/office/powerpoint/2010/main" val="2155876290"/>
      </p:ext>
    </p:extLst>
  </p:cSld>
  <p:clrMapOvr>
    <a:masterClrMapping/>
  </p:clrMapOvr>
  <p:transition>
    <p:pull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CBD83-E175-2C39-F594-F5E050AAF56E}"/>
              </a:ext>
            </a:extLst>
          </p:cNvPr>
          <p:cNvSpPr>
            <a:spLocks noGrp="1"/>
          </p:cNvSpPr>
          <p:nvPr>
            <p:ph type="title"/>
          </p:nvPr>
        </p:nvSpPr>
        <p:spPr/>
        <p:txBody>
          <a:bodyPr/>
          <a:lstStyle/>
          <a:p>
            <a:r>
              <a:rPr lang="es-AR" b="1" dirty="0"/>
              <a:t>Marco institucional nacional</a:t>
            </a:r>
          </a:p>
        </p:txBody>
      </p:sp>
      <p:pic>
        <p:nvPicPr>
          <p:cNvPr id="5" name="Marcador de contenido 4">
            <a:extLst>
              <a:ext uri="{FF2B5EF4-FFF2-40B4-BE49-F238E27FC236}">
                <a16:creationId xmlns:a16="http://schemas.microsoft.com/office/drawing/2014/main" id="{9497B679-B187-AF9A-032C-42FA10A3C8F2}"/>
              </a:ext>
            </a:extLst>
          </p:cNvPr>
          <p:cNvPicPr>
            <a:picLocks noGrp="1" noChangeAspect="1"/>
          </p:cNvPicPr>
          <p:nvPr>
            <p:ph idx="1"/>
          </p:nvPr>
        </p:nvPicPr>
        <p:blipFill>
          <a:blip r:embed="rId2"/>
          <a:stretch>
            <a:fillRect/>
          </a:stretch>
        </p:blipFill>
        <p:spPr>
          <a:xfrm>
            <a:off x="0" y="2029165"/>
            <a:ext cx="9144000" cy="3966686"/>
          </a:xfrm>
          <a:prstGeom prst="rect">
            <a:avLst/>
          </a:prstGeom>
          <a:solidFill>
            <a:schemeClr val="tx1"/>
          </a:solidFill>
        </p:spPr>
      </p:pic>
    </p:spTree>
    <p:extLst>
      <p:ext uri="{BB962C8B-B14F-4D97-AF65-F5344CB8AC3E}">
        <p14:creationId xmlns:p14="http://schemas.microsoft.com/office/powerpoint/2010/main" val="3922530839"/>
      </p:ext>
    </p:extLst>
  </p:cSld>
  <p:clrMapOvr>
    <a:masterClrMapping/>
  </p:clrMapOvr>
  <p:transition>
    <p:pull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A888A-3EE2-DAF6-D118-898321A56658}"/>
              </a:ext>
            </a:extLst>
          </p:cNvPr>
          <p:cNvSpPr>
            <a:spLocks noGrp="1"/>
          </p:cNvSpPr>
          <p:nvPr>
            <p:ph type="title"/>
          </p:nvPr>
        </p:nvSpPr>
        <p:spPr/>
        <p:txBody>
          <a:bodyPr/>
          <a:lstStyle/>
          <a:p>
            <a:r>
              <a:rPr lang="es-AR" b="1" dirty="0"/>
              <a:t>Líneas prioritarias vinculadas </a:t>
            </a:r>
          </a:p>
        </p:txBody>
      </p:sp>
      <p:sp>
        <p:nvSpPr>
          <p:cNvPr id="3" name="Marcador de contenido 2">
            <a:extLst>
              <a:ext uri="{FF2B5EF4-FFF2-40B4-BE49-F238E27FC236}">
                <a16:creationId xmlns:a16="http://schemas.microsoft.com/office/drawing/2014/main" id="{0C766A5C-562E-B3B8-0D89-C75507E6FFC4}"/>
              </a:ext>
            </a:extLst>
          </p:cNvPr>
          <p:cNvSpPr>
            <a:spLocks noGrp="1"/>
          </p:cNvSpPr>
          <p:nvPr>
            <p:ph idx="1"/>
          </p:nvPr>
        </p:nvSpPr>
        <p:spPr>
          <a:xfrm>
            <a:off x="287383" y="1214845"/>
            <a:ext cx="8399417" cy="5199017"/>
          </a:xfrm>
        </p:spPr>
        <p:txBody>
          <a:bodyPr>
            <a:normAutofit fontScale="77500" lnSpcReduction="20000"/>
          </a:bodyPr>
          <a:lstStyle/>
          <a:p>
            <a:r>
              <a:rPr lang="es-MX" dirty="0"/>
              <a:t>En el punto 5.5 línea de acción estratégica sobre territorios sostenibles y resilientes, las líneas de acción directamente vinculadas son las siguientes:</a:t>
            </a:r>
          </a:p>
          <a:p>
            <a:r>
              <a:rPr lang="es-MX" dirty="0"/>
              <a:t>“A. Gestión integral de recursos hídricos: ante la necesidad de administrar y gestionar los recursos hídricos de manera holística, bajo esta línea de acción se desarrollarán medidas como planes integrales de recursos hídricos y conservación de ecosistemas, certificación del uso eficiente del agua y el reúso de aguas residuales para la producción, proyectos pilotos de tratamiento de efluentes cloacales, utilización de espacios verdes y parques como superficies filtrantes. Todo esto ha de ser realizado adoptando consideraciones de cambio climático.</a:t>
            </a:r>
          </a:p>
          <a:p>
            <a:r>
              <a:rPr lang="es-MX" dirty="0"/>
              <a:t>Por otra parte, también se encuentran incorporadas a esta línea acciones de robustecimiento de los comités de cuencas hídricas interjurisdiccionales, capacitación en uso de software para análisis de riesgos hídricos a corto y largo plazo, fortalecimiento de laboratorio de calidad de aguas y capacitación para gobiernos subnacionales y locales en planes de gestión hídrica.</a:t>
            </a:r>
          </a:p>
          <a:p>
            <a:r>
              <a:rPr lang="es-MX" dirty="0"/>
              <a:t>Por último, dentro de esta línea se han vinculado planes nacionales existentes en materia de agua y saneamiento y proyectos de ampliación de redes de servicios de infraestructura, considerando su aporte a la reducción de la vulnerabilidad social frente a desastres</a:t>
            </a:r>
          </a:p>
          <a:p>
            <a:endParaRPr lang="es-AR" dirty="0"/>
          </a:p>
        </p:txBody>
      </p:sp>
    </p:spTree>
    <p:extLst>
      <p:ext uri="{BB962C8B-B14F-4D97-AF65-F5344CB8AC3E}">
        <p14:creationId xmlns:p14="http://schemas.microsoft.com/office/powerpoint/2010/main" val="3834851100"/>
      </p:ext>
    </p:extLst>
  </p:cSld>
  <p:clrMapOvr>
    <a:masterClrMapping/>
  </p:clrMapOvr>
  <p:transition>
    <p:pull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02B40-4F5F-346B-F060-78A9F67006C1}"/>
              </a:ext>
            </a:extLst>
          </p:cNvPr>
          <p:cNvSpPr>
            <a:spLocks noGrp="1"/>
          </p:cNvSpPr>
          <p:nvPr>
            <p:ph type="title"/>
          </p:nvPr>
        </p:nvSpPr>
        <p:spPr/>
        <p:txBody>
          <a:bodyPr/>
          <a:lstStyle/>
          <a:p>
            <a:r>
              <a:rPr lang="es-AR" b="1" dirty="0"/>
              <a:t>Líneas prioritarias estratégicas</a:t>
            </a:r>
          </a:p>
        </p:txBody>
      </p:sp>
      <p:sp>
        <p:nvSpPr>
          <p:cNvPr id="3" name="Marcador de contenido 2">
            <a:extLst>
              <a:ext uri="{FF2B5EF4-FFF2-40B4-BE49-F238E27FC236}">
                <a16:creationId xmlns:a16="http://schemas.microsoft.com/office/drawing/2014/main" id="{1DE84DE1-260B-1AE2-D148-C170E4B9D8DF}"/>
              </a:ext>
            </a:extLst>
          </p:cNvPr>
          <p:cNvSpPr>
            <a:spLocks noGrp="1"/>
          </p:cNvSpPr>
          <p:nvPr>
            <p:ph idx="1"/>
          </p:nvPr>
        </p:nvSpPr>
        <p:spPr>
          <a:xfrm>
            <a:off x="822960" y="1214845"/>
            <a:ext cx="7543800" cy="5499463"/>
          </a:xfrm>
        </p:spPr>
        <p:txBody>
          <a:bodyPr>
            <a:normAutofit fontScale="92500" lnSpcReduction="10000"/>
          </a:bodyPr>
          <a:lstStyle/>
          <a:p>
            <a:endParaRPr lang="es-MX" dirty="0"/>
          </a:p>
          <a:p>
            <a:r>
              <a:rPr lang="es-MX" dirty="0"/>
              <a:t>B. Prevención y contingencia de eventos extremos: dentro de los territorios resulta fundamental fortalecer las políticas para la prevención y contingencia de eventos </a:t>
            </a:r>
            <a:r>
              <a:rPr lang="es-MX" dirty="0" err="1"/>
              <a:t>hidroclimáticos</a:t>
            </a:r>
            <a:r>
              <a:rPr lang="es-MX" dirty="0"/>
              <a:t> adversos. Por consiguiente, dentro de esta línea se han incluido medidas como la ampliación de redes de monitoreo meteorológico e hidrológico y el continuo desarrollo de modelos numéricos hidrometeorológicos que permitan mejorar la eficacia del sistema de alerta temprana, el uso de modelos de simulación de calidad de fuentes de agua, el monitoreo de calidad en distintos cuerpos de agua y el desarrollo de indicadores, así como un mapa observatorio de la obra pública, donde se cuente con acceso a la información de manera clara y concisa.” (Gabinete de cambio climático, Informe borrado 2022)</a:t>
            </a:r>
            <a:endParaRPr lang="es-AR" dirty="0"/>
          </a:p>
        </p:txBody>
      </p:sp>
    </p:spTree>
    <p:extLst>
      <p:ext uri="{BB962C8B-B14F-4D97-AF65-F5344CB8AC3E}">
        <p14:creationId xmlns:p14="http://schemas.microsoft.com/office/powerpoint/2010/main" val="632132285"/>
      </p:ext>
    </p:extLst>
  </p:cSld>
  <p:clrMapOvr>
    <a:masterClrMapping/>
  </p:clrMapOvr>
  <p:transition>
    <p:pull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4A93F-53D4-286B-3065-013E3076AEC1}"/>
              </a:ext>
            </a:extLst>
          </p:cNvPr>
          <p:cNvSpPr>
            <a:spLocks noGrp="1"/>
          </p:cNvSpPr>
          <p:nvPr>
            <p:ph type="title"/>
          </p:nvPr>
        </p:nvSpPr>
        <p:spPr/>
        <p:txBody>
          <a:bodyPr/>
          <a:lstStyle/>
          <a:p>
            <a:r>
              <a:rPr lang="es-AR" b="1" dirty="0"/>
              <a:t>La provincia de Córdoba</a:t>
            </a:r>
          </a:p>
        </p:txBody>
      </p:sp>
      <p:sp>
        <p:nvSpPr>
          <p:cNvPr id="3" name="Marcador de contenido 2">
            <a:extLst>
              <a:ext uri="{FF2B5EF4-FFF2-40B4-BE49-F238E27FC236}">
                <a16:creationId xmlns:a16="http://schemas.microsoft.com/office/drawing/2014/main" id="{FB9933E6-07B6-9B65-7466-2E494458F8DC}"/>
              </a:ext>
            </a:extLst>
          </p:cNvPr>
          <p:cNvSpPr>
            <a:spLocks noGrp="1"/>
          </p:cNvSpPr>
          <p:nvPr>
            <p:ph idx="1"/>
          </p:nvPr>
        </p:nvSpPr>
        <p:spPr>
          <a:xfrm>
            <a:off x="822960" y="1417637"/>
            <a:ext cx="7543800" cy="5113791"/>
          </a:xfrm>
        </p:spPr>
        <p:txBody>
          <a:bodyPr>
            <a:normAutofit fontScale="70000" lnSpcReduction="20000"/>
          </a:bodyPr>
          <a:lstStyle/>
          <a:p>
            <a:r>
              <a:rPr lang="es-MX" dirty="0"/>
              <a:t>La problemática del cambio climático, en el marco de la organización de la administración pública de la provincia de Córdoba, se encuentra atendida desde dos áreas principales y las distintas interacciones que pueden desarrollarse en el resto del esquema gubernamental.</a:t>
            </a:r>
          </a:p>
          <a:p>
            <a:r>
              <a:rPr lang="es-MX" dirty="0"/>
              <a:t>La modalidad de la gestión ambiental y de la gestión de los recursos hídricos de la provincia posiciona la ejecución de las políticas en materia de cambio climático abordada desde lo ambiental por un parte y la problemática del cambio climático abordada desde los recursos hídricos, así nos encontramos con dos sectores que ejecutan políticas y acciones climáticas.</a:t>
            </a:r>
          </a:p>
          <a:p>
            <a:r>
              <a:rPr lang="es-MX" dirty="0"/>
              <a:t>En el ámbito del </a:t>
            </a:r>
            <a:r>
              <a:rPr lang="es-MX" b="1" i="1" dirty="0"/>
              <a:t>Ministerio de Coordinación </a:t>
            </a:r>
            <a:r>
              <a:rPr lang="es-MX" dirty="0"/>
              <a:t>del gobierno de la provincia de Córdoba se encuentra la Secretaría de Ambiente de la provincia a la que le compete: “llevar a cabo políticas públicas tendientes a prevenir el daño ambiental, a proteger el ambiente y a contribuir al desarrollo sostenible”. En el marco de las funciones que debe cumplir se destaca la de: -</a:t>
            </a:r>
            <a:r>
              <a:rPr lang="es-MX" b="1" dirty="0"/>
              <a:t>Crear políticas para la mitigación y adaptación al cambio climático dentro del territorio de la provincia. </a:t>
            </a:r>
          </a:p>
          <a:p>
            <a:r>
              <a:rPr lang="es-MX" dirty="0"/>
              <a:t>En el ámbito del </a:t>
            </a:r>
            <a:r>
              <a:rPr lang="es-MX" b="1" i="1" dirty="0"/>
              <a:t>Ministerio de Servicios Públicos</a:t>
            </a:r>
            <a:r>
              <a:rPr lang="es-MX" dirty="0"/>
              <a:t> encontramos la Administración Provincial de Recursos Hídricos (APRHI) que entre sus funciones aparece la de </a:t>
            </a:r>
            <a:r>
              <a:rPr lang="es-MX" b="1" dirty="0"/>
              <a:t>-Abordar el cambio climático con una visión integral, promoviendo iniciativas de adaptación y mitigación, analizando la vulnerabilidad en la sociedad, trabajando en conjunto con otros Entes Gubernamentales.</a:t>
            </a:r>
          </a:p>
          <a:p>
            <a:endParaRPr lang="es-AR" dirty="0"/>
          </a:p>
        </p:txBody>
      </p:sp>
    </p:spTree>
    <p:extLst>
      <p:ext uri="{BB962C8B-B14F-4D97-AF65-F5344CB8AC3E}">
        <p14:creationId xmlns:p14="http://schemas.microsoft.com/office/powerpoint/2010/main" val="3361199202"/>
      </p:ext>
    </p:extLst>
  </p:cSld>
  <p:clrMapOvr>
    <a:masterClrMapping/>
  </p:clrMapOvr>
  <p:transition>
    <p:pull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149564-EB3C-D5F1-13C3-6E58FFD0FEFF}"/>
              </a:ext>
            </a:extLst>
          </p:cNvPr>
          <p:cNvSpPr>
            <a:spLocks noGrp="1"/>
          </p:cNvSpPr>
          <p:nvPr>
            <p:ph type="title"/>
          </p:nvPr>
        </p:nvSpPr>
        <p:spPr/>
        <p:txBody>
          <a:bodyPr/>
          <a:lstStyle/>
          <a:p>
            <a:r>
              <a:rPr lang="es-MX" b="1" dirty="0"/>
              <a:t>Provincia de Córdoba</a:t>
            </a:r>
            <a:endParaRPr lang="es-AR" b="1" dirty="0"/>
          </a:p>
        </p:txBody>
      </p:sp>
      <p:pic>
        <p:nvPicPr>
          <p:cNvPr id="4" name="Marcador de contenido 3">
            <a:extLst>
              <a:ext uri="{FF2B5EF4-FFF2-40B4-BE49-F238E27FC236}">
                <a16:creationId xmlns:a16="http://schemas.microsoft.com/office/drawing/2014/main" id="{4572AB2D-CEAF-700B-47AC-0F3011A80197}"/>
              </a:ext>
            </a:extLst>
          </p:cNvPr>
          <p:cNvPicPr>
            <a:picLocks noGrp="1" noChangeAspect="1"/>
          </p:cNvPicPr>
          <p:nvPr>
            <p:ph idx="1"/>
          </p:nvPr>
        </p:nvPicPr>
        <p:blipFill>
          <a:blip r:embed="rId2"/>
          <a:stretch>
            <a:fillRect/>
          </a:stretch>
        </p:blipFill>
        <p:spPr>
          <a:xfrm>
            <a:off x="970672" y="2260503"/>
            <a:ext cx="7153421" cy="3080825"/>
          </a:xfrm>
          <a:prstGeom prst="rect">
            <a:avLst/>
          </a:prstGeom>
          <a:solidFill>
            <a:schemeClr val="tx1"/>
          </a:solidFill>
        </p:spPr>
      </p:pic>
    </p:spTree>
    <p:extLst>
      <p:ext uri="{BB962C8B-B14F-4D97-AF65-F5344CB8AC3E}">
        <p14:creationId xmlns:p14="http://schemas.microsoft.com/office/powerpoint/2010/main" val="4068071680"/>
      </p:ext>
    </p:extLst>
  </p:cSld>
  <p:clrMapOvr>
    <a:masterClrMapping/>
  </p:clrMapOvr>
  <p:transition>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464BA-6E03-0530-1558-427CED7FD97B}"/>
              </a:ext>
            </a:extLst>
          </p:cNvPr>
          <p:cNvSpPr txBox="1">
            <a:spLocks/>
          </p:cNvSpPr>
          <p:nvPr/>
        </p:nvSpPr>
        <p:spPr>
          <a:xfrm>
            <a:off x="709010" y="1223020"/>
            <a:ext cx="7763256" cy="1088068"/>
          </a:xfrm>
          <a:prstGeom prst="rect">
            <a:avLst/>
          </a:prstGeom>
        </p:spPr>
        <p:txBody>
          <a:bodyPr>
            <a:normAutofit fontScale="97500"/>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defTabSz="914400"/>
            <a:r>
              <a:rPr lang="es-AR" b="1" kern="0" dirty="0"/>
              <a:t>Los compromisos ante el cambio climático</a:t>
            </a:r>
          </a:p>
        </p:txBody>
      </p:sp>
      <p:graphicFrame>
        <p:nvGraphicFramePr>
          <p:cNvPr id="3" name="Diagrama 2">
            <a:extLst>
              <a:ext uri="{FF2B5EF4-FFF2-40B4-BE49-F238E27FC236}">
                <a16:creationId xmlns:a16="http://schemas.microsoft.com/office/drawing/2014/main" id="{DAD522AB-20A6-3961-CA77-A3A28C802D4A}"/>
              </a:ext>
            </a:extLst>
          </p:cNvPr>
          <p:cNvGraphicFramePr/>
          <p:nvPr>
            <p:extLst>
              <p:ext uri="{D42A27DB-BD31-4B8C-83A1-F6EECF244321}">
                <p14:modId xmlns:p14="http://schemas.microsoft.com/office/powerpoint/2010/main" val="2783085036"/>
              </p:ext>
            </p:extLst>
          </p:nvPr>
        </p:nvGraphicFramePr>
        <p:xfrm>
          <a:off x="503548" y="2958934"/>
          <a:ext cx="8174181" cy="1568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149734"/>
      </p:ext>
    </p:extLst>
  </p:cSld>
  <p:clrMapOvr>
    <a:masterClrMapping/>
  </p:clrMapOvr>
  <p:transition>
    <p:pull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ChangeArrowheads="1"/>
          </p:cNvSpPr>
          <p:nvPr/>
        </p:nvSpPr>
        <p:spPr bwMode="auto">
          <a:xfrm>
            <a:off x="144463" y="311150"/>
            <a:ext cx="8639175" cy="412750"/>
          </a:xfrm>
          <a:prstGeom prst="rect">
            <a:avLst/>
          </a:prstGeom>
          <a:solidFill>
            <a:srgbClr val="FFFFFF">
              <a:alpha val="29019"/>
            </a:srgb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s-AR" altLang="es-ES" sz="1350"/>
          </a:p>
        </p:txBody>
      </p:sp>
      <p:sp>
        <p:nvSpPr>
          <p:cNvPr id="134150" name="Rectangle 19"/>
          <p:cNvSpPr>
            <a:spLocks noChangeArrowheads="1"/>
          </p:cNvSpPr>
          <p:nvPr/>
        </p:nvSpPr>
        <p:spPr bwMode="auto">
          <a:xfrm>
            <a:off x="0" y="857250"/>
            <a:ext cx="9144000" cy="114300"/>
          </a:xfrm>
          <a:prstGeom prst="rect">
            <a:avLst/>
          </a:prstGeom>
          <a:solidFill>
            <a:srgbClr val="36525C"/>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s-AR" altLang="es-ES" sz="1350"/>
          </a:p>
        </p:txBody>
      </p:sp>
      <p:sp>
        <p:nvSpPr>
          <p:cNvPr id="134151" name="Rectangle 20"/>
          <p:cNvSpPr>
            <a:spLocks noChangeArrowheads="1"/>
          </p:cNvSpPr>
          <p:nvPr/>
        </p:nvSpPr>
        <p:spPr bwMode="auto">
          <a:xfrm>
            <a:off x="0" y="971550"/>
            <a:ext cx="9144000" cy="26988"/>
          </a:xfrm>
          <a:prstGeom prst="rect">
            <a:avLst/>
          </a:prstGeom>
          <a:solidFill>
            <a:srgbClr val="FFFFFF"/>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s-AR" altLang="es-ES" sz="1350"/>
          </a:p>
        </p:txBody>
      </p:sp>
      <p:sp>
        <p:nvSpPr>
          <p:cNvPr id="134154" name="Rectangle 24"/>
          <p:cNvSpPr>
            <a:spLocks noChangeArrowheads="1"/>
          </p:cNvSpPr>
          <p:nvPr/>
        </p:nvSpPr>
        <p:spPr bwMode="auto">
          <a:xfrm>
            <a:off x="0" y="706438"/>
            <a:ext cx="184150" cy="301625"/>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s-AR" altLang="es-ES" sz="1350"/>
          </a:p>
        </p:txBody>
      </p:sp>
      <p:sp>
        <p:nvSpPr>
          <p:cNvPr id="134155" name="Rectangle 25"/>
          <p:cNvSpPr>
            <a:spLocks noChangeArrowheads="1"/>
          </p:cNvSpPr>
          <p:nvPr/>
        </p:nvSpPr>
        <p:spPr bwMode="auto">
          <a:xfrm>
            <a:off x="0" y="706438"/>
            <a:ext cx="184150" cy="301625"/>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s-AR" altLang="es-ES" sz="1350"/>
          </a:p>
        </p:txBody>
      </p:sp>
      <p:sp>
        <p:nvSpPr>
          <p:cNvPr id="134156" name="Rectangle 26"/>
          <p:cNvSpPr>
            <a:spLocks noChangeArrowheads="1"/>
          </p:cNvSpPr>
          <p:nvPr/>
        </p:nvSpPr>
        <p:spPr bwMode="auto">
          <a:xfrm>
            <a:off x="0" y="706438"/>
            <a:ext cx="184150" cy="301625"/>
          </a:xfrm>
          <a:prstGeom prst="rect">
            <a:avLst/>
          </a:prstGeom>
          <a:noFill/>
          <a:ln>
            <a:noFill/>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s-AR" altLang="es-ES" sz="1350"/>
          </a:p>
        </p:txBody>
      </p:sp>
      <p:sp>
        <p:nvSpPr>
          <p:cNvPr id="134157" name="Text Box 30"/>
          <p:cNvSpPr txBox="1">
            <a:spLocks noChangeArrowheads="1"/>
          </p:cNvSpPr>
          <p:nvPr/>
        </p:nvSpPr>
        <p:spPr bwMode="auto">
          <a:xfrm>
            <a:off x="287338" y="257175"/>
            <a:ext cx="8569325" cy="40322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s-AR" altLang="es-ES" sz="2025" b="1" dirty="0">
                <a:solidFill>
                  <a:srgbClr val="FFFF00"/>
                </a:solidFill>
                <a:latin typeface="Tahoma" panose="020B0604030504040204" pitchFamily="34" charset="0"/>
              </a:rPr>
              <a:t>Algunas Consideraciones</a:t>
            </a:r>
            <a:endParaRPr lang="en-US" altLang="es-ES" sz="2025" b="1" dirty="0">
              <a:solidFill>
                <a:srgbClr val="FFFF00"/>
              </a:solidFill>
              <a:latin typeface="Tahoma" panose="020B0604030504040204" pitchFamily="34" charset="0"/>
            </a:endParaRPr>
          </a:p>
        </p:txBody>
      </p:sp>
      <p:sp>
        <p:nvSpPr>
          <p:cNvPr id="122889" name="22 CuadroTexto"/>
          <p:cNvSpPr txBox="1">
            <a:spLocks noChangeArrowheads="1"/>
          </p:cNvSpPr>
          <p:nvPr/>
        </p:nvSpPr>
        <p:spPr bwMode="auto">
          <a:xfrm>
            <a:off x="468313" y="1236663"/>
            <a:ext cx="799147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450"/>
              </a:spcAft>
              <a:buFontTx/>
              <a:buNone/>
            </a:pPr>
            <a:r>
              <a:rPr lang="es-ES" altLang="es-ES" sz="2400" dirty="0">
                <a:solidFill>
                  <a:srgbClr val="FFFF00"/>
                </a:solidFill>
              </a:rPr>
              <a:t>El cambio climático es algo serio. </a:t>
            </a:r>
          </a:p>
          <a:p>
            <a:pPr algn="just" eaLnBrk="1" hangingPunct="1">
              <a:spcBef>
                <a:spcPct val="0"/>
              </a:spcBef>
              <a:spcAft>
                <a:spcPts val="450"/>
              </a:spcAft>
              <a:buFontTx/>
              <a:buNone/>
            </a:pPr>
            <a:endParaRPr lang="es-ES" altLang="es-ES" sz="2400" dirty="0"/>
          </a:p>
          <a:p>
            <a:pPr algn="just" eaLnBrk="1" hangingPunct="1">
              <a:spcBef>
                <a:spcPct val="0"/>
              </a:spcBef>
              <a:spcAft>
                <a:spcPts val="450"/>
              </a:spcAft>
              <a:buFontTx/>
              <a:buNone/>
            </a:pPr>
            <a:r>
              <a:rPr lang="es-ES" altLang="es-ES" sz="2400" dirty="0">
                <a:solidFill>
                  <a:srgbClr val="FFFF00"/>
                </a:solidFill>
              </a:rPr>
              <a:t>El aumento medio de la temperatura de la Tierra tiene efectos concretos; éste es uno</a:t>
            </a:r>
            <a:r>
              <a:rPr lang="es-ES" altLang="es-ES" sz="2400" dirty="0"/>
              <a:t>. </a:t>
            </a:r>
          </a:p>
          <a:p>
            <a:pPr algn="just" eaLnBrk="1" hangingPunct="1">
              <a:spcBef>
                <a:spcPct val="0"/>
              </a:spcBef>
              <a:spcAft>
                <a:spcPts val="450"/>
              </a:spcAft>
              <a:buFontTx/>
              <a:buNone/>
            </a:pPr>
            <a:endParaRPr lang="es-ES" altLang="es-ES" sz="2400" dirty="0">
              <a:solidFill>
                <a:schemeClr val="bg1"/>
              </a:solidFill>
            </a:endParaRPr>
          </a:p>
          <a:p>
            <a:pPr algn="just" eaLnBrk="1" hangingPunct="1">
              <a:spcBef>
                <a:spcPct val="0"/>
              </a:spcBef>
              <a:spcAft>
                <a:spcPts val="450"/>
              </a:spcAft>
              <a:buFontTx/>
              <a:buNone/>
            </a:pPr>
            <a:r>
              <a:rPr lang="es-ES" altLang="es-ES" sz="2400" dirty="0">
                <a:solidFill>
                  <a:schemeClr val="bg1"/>
                </a:solidFill>
              </a:rPr>
              <a:t>Nuestro país debe aportar su cuota para </a:t>
            </a:r>
            <a:r>
              <a:rPr lang="es-ES" altLang="es-ES" sz="2400" dirty="0">
                <a:solidFill>
                  <a:srgbClr val="FFFF00"/>
                </a:solidFill>
              </a:rPr>
              <a:t>evitar las emisiones de gases invernadero</a:t>
            </a:r>
            <a:r>
              <a:rPr lang="es-ES" altLang="es-ES" sz="2400" dirty="0">
                <a:solidFill>
                  <a:schemeClr val="bg1"/>
                </a:solidFill>
              </a:rPr>
              <a:t>, por lo menos </a:t>
            </a:r>
            <a:r>
              <a:rPr lang="es-ES" altLang="es-ES" sz="2400" dirty="0">
                <a:solidFill>
                  <a:srgbClr val="FFFF00"/>
                </a:solidFill>
              </a:rPr>
              <a:t>desarrollando sus fuentes de </a:t>
            </a:r>
            <a:r>
              <a:rPr lang="es-ES" altLang="es-ES" sz="2400" b="1" dirty="0">
                <a:solidFill>
                  <a:srgbClr val="FFFF00"/>
                </a:solidFill>
              </a:rPr>
              <a:t>energía renovable</a:t>
            </a:r>
            <a:r>
              <a:rPr lang="es-ES" altLang="es-ES" sz="2400" dirty="0">
                <a:solidFill>
                  <a:schemeClr val="bg1"/>
                </a:solidFill>
              </a:rPr>
              <a:t>, abundantísimas, y, al mismo tiempo, ahorrando ingentes recursos que se pierden importando combustibles fósiles, que no tenemos. </a:t>
            </a:r>
          </a:p>
        </p:txBody>
      </p:sp>
    </p:spTree>
    <p:extLst>
      <p:ext uri="{BB962C8B-B14F-4D97-AF65-F5344CB8AC3E}">
        <p14:creationId xmlns:p14="http://schemas.microsoft.com/office/powerpoint/2010/main" val="36994996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922" name="5 Grupo"/>
          <p:cNvGrpSpPr>
            <a:grpSpLocks/>
          </p:cNvGrpSpPr>
          <p:nvPr/>
        </p:nvGrpSpPr>
        <p:grpSpPr bwMode="auto">
          <a:xfrm>
            <a:off x="0" y="-26988"/>
            <a:ext cx="9144000" cy="6921501"/>
            <a:chOff x="0" y="-26988"/>
            <a:chExt cx="9144000" cy="6921501"/>
          </a:xfrm>
        </p:grpSpPr>
        <p:sp>
          <p:nvSpPr>
            <p:cNvPr id="209925" name="Rectangle 3"/>
            <p:cNvSpPr>
              <a:spLocks noChangeArrowheads="1"/>
            </p:cNvSpPr>
            <p:nvPr/>
          </p:nvSpPr>
          <p:spPr bwMode="auto">
            <a:xfrm>
              <a:off x="214313" y="285751"/>
              <a:ext cx="8640762" cy="622970"/>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09926" name="Line 5"/>
            <p:cNvSpPr>
              <a:spLocks noChangeShapeType="1"/>
            </p:cNvSpPr>
            <p:nvPr/>
          </p:nvSpPr>
          <p:spPr bwMode="auto">
            <a:xfrm>
              <a:off x="903605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27" name="Line 7"/>
            <p:cNvSpPr>
              <a:spLocks noChangeShapeType="1"/>
            </p:cNvSpPr>
            <p:nvPr/>
          </p:nvSpPr>
          <p:spPr bwMode="auto">
            <a:xfrm>
              <a:off x="21590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28" name="Rectangle 19"/>
            <p:cNvSpPr>
              <a:spLocks noChangeArrowheads="1"/>
            </p:cNvSpPr>
            <p:nvPr/>
          </p:nvSpPr>
          <p:spPr bwMode="auto">
            <a:xfrm>
              <a:off x="0" y="0"/>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09929" name="Rectangle 21"/>
            <p:cNvSpPr>
              <a:spLocks noChangeArrowheads="1"/>
            </p:cNvSpPr>
            <p:nvPr/>
          </p:nvSpPr>
          <p:spPr bwMode="auto">
            <a:xfrm>
              <a:off x="0" y="6742113"/>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09930" name="Rectangle 22"/>
            <p:cNvSpPr>
              <a:spLocks noChangeArrowheads="1"/>
            </p:cNvSpPr>
            <p:nvPr/>
          </p:nvSpPr>
          <p:spPr bwMode="auto">
            <a:xfrm>
              <a:off x="0" y="6705600"/>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
        <p:nvSpPr>
          <p:cNvPr id="209923" name="10 Título"/>
          <p:cNvSpPr>
            <a:spLocks noGrp="1" noChangeArrowheads="1"/>
          </p:cNvSpPr>
          <p:nvPr>
            <p:ph type="ctrTitle"/>
          </p:nvPr>
        </p:nvSpPr>
        <p:spPr>
          <a:xfrm>
            <a:off x="685800" y="115888"/>
            <a:ext cx="7772400" cy="936625"/>
          </a:xfrm>
        </p:spPr>
        <p:txBody>
          <a:bodyPr/>
          <a:lstStyle/>
          <a:p>
            <a:pPr eaLnBrk="1" hangingPunct="1"/>
            <a:r>
              <a:rPr lang="es-AR" altLang="en-US" sz="2600">
                <a:solidFill>
                  <a:srgbClr val="FFFF00"/>
                </a:solidFill>
              </a:rPr>
              <a:t>Conclusiones</a:t>
            </a:r>
          </a:p>
        </p:txBody>
      </p:sp>
      <p:sp>
        <p:nvSpPr>
          <p:cNvPr id="209924" name="11 Subtítulo"/>
          <p:cNvSpPr>
            <a:spLocks noGrp="1" noChangeArrowheads="1"/>
          </p:cNvSpPr>
          <p:nvPr>
            <p:ph type="subTitle" idx="1"/>
          </p:nvPr>
        </p:nvSpPr>
        <p:spPr>
          <a:xfrm>
            <a:off x="539750" y="1412875"/>
            <a:ext cx="8208963" cy="5184775"/>
          </a:xfrm>
        </p:spPr>
        <p:txBody>
          <a:bodyPr/>
          <a:lstStyle/>
          <a:p>
            <a:pPr eaLnBrk="1" hangingPunct="1">
              <a:lnSpc>
                <a:spcPct val="150000"/>
              </a:lnSpc>
            </a:pPr>
            <a:r>
              <a:rPr lang="es-AR" altLang="en-US" sz="2600" dirty="0">
                <a:solidFill>
                  <a:srgbClr val="FFFF00"/>
                </a:solidFill>
              </a:rPr>
              <a:t>El crecimiento económico y el desarrollo social no pueden ser sostenibles si continuamos con los patrones de consumo y producción actuales. </a:t>
            </a:r>
          </a:p>
          <a:p>
            <a:pPr eaLnBrk="1" hangingPunct="1">
              <a:lnSpc>
                <a:spcPct val="150000"/>
              </a:lnSpc>
            </a:pPr>
            <a:r>
              <a:rPr lang="es-AR" altLang="en-US" sz="2600" b="1" dirty="0">
                <a:solidFill>
                  <a:srgbClr val="92D050"/>
                </a:solidFill>
              </a:rPr>
              <a:t>Mientras que en todo el mundo se extraen más recursos para producir bienes y servicios de los que el planeta puede reponer, una gran parte de la población todavía lucha por satisfacer sus necesidades básicas.</a:t>
            </a:r>
          </a:p>
        </p:txBody>
      </p:sp>
    </p:spTree>
    <p:extLst>
      <p:ext uri="{BB962C8B-B14F-4D97-AF65-F5344CB8AC3E}">
        <p14:creationId xmlns:p14="http://schemas.microsoft.com/office/powerpoint/2010/main" val="2682799679"/>
      </p:ext>
    </p:extLst>
  </p:cSld>
  <p:clrMapOvr>
    <a:masterClrMapping/>
  </p:clrMapOvr>
  <p:transition>
    <p:pull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5 Grupo"/>
          <p:cNvGrpSpPr>
            <a:grpSpLocks/>
          </p:cNvGrpSpPr>
          <p:nvPr/>
        </p:nvGrpSpPr>
        <p:grpSpPr bwMode="auto">
          <a:xfrm>
            <a:off x="0" y="-26988"/>
            <a:ext cx="9144000" cy="6921501"/>
            <a:chOff x="0" y="-26988"/>
            <a:chExt cx="9144000" cy="6921501"/>
          </a:xfrm>
        </p:grpSpPr>
        <p:sp>
          <p:nvSpPr>
            <p:cNvPr id="210949" name="Rectangle 3"/>
            <p:cNvSpPr>
              <a:spLocks noChangeArrowheads="1"/>
            </p:cNvSpPr>
            <p:nvPr/>
          </p:nvSpPr>
          <p:spPr bwMode="auto">
            <a:xfrm>
              <a:off x="214313" y="285751"/>
              <a:ext cx="8640762" cy="622970"/>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0950" name="Line 5"/>
            <p:cNvSpPr>
              <a:spLocks noChangeShapeType="1"/>
            </p:cNvSpPr>
            <p:nvPr/>
          </p:nvSpPr>
          <p:spPr bwMode="auto">
            <a:xfrm>
              <a:off x="903605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51" name="Line 7"/>
            <p:cNvSpPr>
              <a:spLocks noChangeShapeType="1"/>
            </p:cNvSpPr>
            <p:nvPr/>
          </p:nvSpPr>
          <p:spPr bwMode="auto">
            <a:xfrm>
              <a:off x="21590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52" name="Rectangle 19"/>
            <p:cNvSpPr>
              <a:spLocks noChangeArrowheads="1"/>
            </p:cNvSpPr>
            <p:nvPr/>
          </p:nvSpPr>
          <p:spPr bwMode="auto">
            <a:xfrm>
              <a:off x="0" y="0"/>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0953" name="Rectangle 21"/>
            <p:cNvSpPr>
              <a:spLocks noChangeArrowheads="1"/>
            </p:cNvSpPr>
            <p:nvPr/>
          </p:nvSpPr>
          <p:spPr bwMode="auto">
            <a:xfrm>
              <a:off x="0" y="6742113"/>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0954" name="Rectangle 22"/>
            <p:cNvSpPr>
              <a:spLocks noChangeArrowheads="1"/>
            </p:cNvSpPr>
            <p:nvPr/>
          </p:nvSpPr>
          <p:spPr bwMode="auto">
            <a:xfrm>
              <a:off x="0" y="6705600"/>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
        <p:nvSpPr>
          <p:cNvPr id="210947" name="10 Título"/>
          <p:cNvSpPr>
            <a:spLocks noGrp="1" noChangeArrowheads="1"/>
          </p:cNvSpPr>
          <p:nvPr>
            <p:ph type="ctrTitle"/>
          </p:nvPr>
        </p:nvSpPr>
        <p:spPr>
          <a:xfrm>
            <a:off x="685800" y="115888"/>
            <a:ext cx="7772400" cy="936625"/>
          </a:xfrm>
        </p:spPr>
        <p:txBody>
          <a:bodyPr/>
          <a:lstStyle/>
          <a:p>
            <a:pPr eaLnBrk="1" hangingPunct="1"/>
            <a:r>
              <a:rPr lang="es-AR" altLang="en-US" sz="2600">
                <a:solidFill>
                  <a:srgbClr val="FFFF00"/>
                </a:solidFill>
              </a:rPr>
              <a:t>Conclusiones</a:t>
            </a:r>
          </a:p>
        </p:txBody>
      </p:sp>
      <p:sp>
        <p:nvSpPr>
          <p:cNvPr id="210948" name="11 Subtítulo"/>
          <p:cNvSpPr>
            <a:spLocks noGrp="1" noChangeArrowheads="1"/>
          </p:cNvSpPr>
          <p:nvPr>
            <p:ph type="subTitle" idx="1"/>
          </p:nvPr>
        </p:nvSpPr>
        <p:spPr>
          <a:xfrm>
            <a:off x="396875" y="908050"/>
            <a:ext cx="8496300" cy="5184775"/>
          </a:xfrm>
        </p:spPr>
        <p:txBody>
          <a:bodyPr/>
          <a:lstStyle/>
          <a:p>
            <a:pPr defTabSz="912813" eaLnBrk="1" hangingPunct="1">
              <a:lnSpc>
                <a:spcPct val="150000"/>
              </a:lnSpc>
            </a:pPr>
            <a:r>
              <a:rPr lang="es-AR" altLang="en-US" sz="2600" dirty="0">
                <a:solidFill>
                  <a:schemeClr val="bg1"/>
                </a:solidFill>
              </a:rPr>
              <a:t>A través de la </a:t>
            </a:r>
            <a:r>
              <a:rPr lang="es-AR" altLang="en-US" sz="2600" b="1" dirty="0">
                <a:solidFill>
                  <a:srgbClr val="92D050"/>
                </a:solidFill>
              </a:rPr>
              <a:t>eficiencia</a:t>
            </a:r>
            <a:r>
              <a:rPr lang="es-AR" altLang="en-US" sz="2600" dirty="0">
                <a:solidFill>
                  <a:schemeClr val="bg1"/>
                </a:solidFill>
              </a:rPr>
              <a:t> en el uso de los recursos se ofrece una  oportunidad clave para revertir esta tendencia insostenible, ¿cómo?: </a:t>
            </a:r>
            <a:r>
              <a:rPr lang="es-AR" altLang="en-US" sz="2600" i="1" dirty="0">
                <a:solidFill>
                  <a:srgbClr val="FFFF00"/>
                </a:solidFill>
              </a:rPr>
              <a:t>creando  economías verdes donde el crecimiento económico se desvincule  del daño al medio ambiente</a:t>
            </a:r>
            <a:r>
              <a:rPr lang="es-AR" altLang="en-US" sz="2600" dirty="0"/>
              <a:t>. </a:t>
            </a:r>
          </a:p>
          <a:p>
            <a:pPr defTabSz="912813" eaLnBrk="1" hangingPunct="1">
              <a:lnSpc>
                <a:spcPct val="150000"/>
              </a:lnSpc>
            </a:pPr>
            <a:r>
              <a:rPr lang="es-AR" altLang="en-US" sz="2600" dirty="0">
                <a:solidFill>
                  <a:schemeClr val="bg1"/>
                </a:solidFill>
              </a:rPr>
              <a:t>Si se </a:t>
            </a:r>
            <a:r>
              <a:rPr lang="es-AR" altLang="en-US" sz="2600" dirty="0">
                <a:solidFill>
                  <a:srgbClr val="FFFF00"/>
                </a:solidFill>
              </a:rPr>
              <a:t>promueve el diseño y la  producción de bienes y servicios de bajo impacto</a:t>
            </a:r>
            <a:r>
              <a:rPr lang="es-AR" altLang="en-US" sz="2600" dirty="0">
                <a:solidFill>
                  <a:schemeClr val="bg1"/>
                </a:solidFill>
              </a:rPr>
              <a:t>, la  </a:t>
            </a:r>
            <a:r>
              <a:rPr lang="es-AR" altLang="en-US" sz="2600" dirty="0">
                <a:solidFill>
                  <a:srgbClr val="FFFF00"/>
                </a:solidFill>
              </a:rPr>
              <a:t>eficiencia en el uso de los recursos</a:t>
            </a:r>
            <a:r>
              <a:rPr lang="es-AR" altLang="en-US" sz="2600" dirty="0"/>
              <a:t> </a:t>
            </a:r>
            <a:r>
              <a:rPr lang="es-AR" altLang="en-US" sz="2600" dirty="0">
                <a:solidFill>
                  <a:schemeClr val="bg1"/>
                </a:solidFill>
              </a:rPr>
              <a:t>contribuye a satisfacer las  necesidades humanas </a:t>
            </a:r>
            <a:r>
              <a:rPr lang="es-AR" altLang="en-US" sz="2600" dirty="0">
                <a:solidFill>
                  <a:srgbClr val="FFFF00"/>
                </a:solidFill>
              </a:rPr>
              <a:t>respetando la capacidad de carga del planeta</a:t>
            </a:r>
            <a:r>
              <a:rPr lang="es-AR" altLang="en-US" sz="2600" dirty="0"/>
              <a:t>.</a:t>
            </a:r>
          </a:p>
        </p:txBody>
      </p:sp>
    </p:spTree>
    <p:extLst>
      <p:ext uri="{BB962C8B-B14F-4D97-AF65-F5344CB8AC3E}">
        <p14:creationId xmlns:p14="http://schemas.microsoft.com/office/powerpoint/2010/main" val="1330536932"/>
      </p:ext>
    </p:extLst>
  </p:cSld>
  <p:clrMapOvr>
    <a:masterClrMapping/>
  </p:clrMapOvr>
  <p:transition>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970" name="5 Grupo"/>
          <p:cNvGrpSpPr>
            <a:grpSpLocks/>
          </p:cNvGrpSpPr>
          <p:nvPr/>
        </p:nvGrpSpPr>
        <p:grpSpPr bwMode="auto">
          <a:xfrm>
            <a:off x="0" y="-26988"/>
            <a:ext cx="9144000" cy="6921501"/>
            <a:chOff x="0" y="-26988"/>
            <a:chExt cx="9144000" cy="6921501"/>
          </a:xfrm>
        </p:grpSpPr>
        <p:sp>
          <p:nvSpPr>
            <p:cNvPr id="211973" name="Rectangle 3"/>
            <p:cNvSpPr>
              <a:spLocks noChangeArrowheads="1"/>
            </p:cNvSpPr>
            <p:nvPr/>
          </p:nvSpPr>
          <p:spPr bwMode="auto">
            <a:xfrm>
              <a:off x="214313" y="285751"/>
              <a:ext cx="8640762" cy="622970"/>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1974" name="Line 5"/>
            <p:cNvSpPr>
              <a:spLocks noChangeShapeType="1"/>
            </p:cNvSpPr>
            <p:nvPr/>
          </p:nvSpPr>
          <p:spPr bwMode="auto">
            <a:xfrm>
              <a:off x="903605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75" name="Line 7"/>
            <p:cNvSpPr>
              <a:spLocks noChangeShapeType="1"/>
            </p:cNvSpPr>
            <p:nvPr/>
          </p:nvSpPr>
          <p:spPr bwMode="auto">
            <a:xfrm>
              <a:off x="21590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76" name="Rectangle 19"/>
            <p:cNvSpPr>
              <a:spLocks noChangeArrowheads="1"/>
            </p:cNvSpPr>
            <p:nvPr/>
          </p:nvSpPr>
          <p:spPr bwMode="auto">
            <a:xfrm>
              <a:off x="0" y="0"/>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1977" name="Rectangle 21"/>
            <p:cNvSpPr>
              <a:spLocks noChangeArrowheads="1"/>
            </p:cNvSpPr>
            <p:nvPr/>
          </p:nvSpPr>
          <p:spPr bwMode="auto">
            <a:xfrm>
              <a:off x="0" y="6742113"/>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1978" name="Rectangle 22"/>
            <p:cNvSpPr>
              <a:spLocks noChangeArrowheads="1"/>
            </p:cNvSpPr>
            <p:nvPr/>
          </p:nvSpPr>
          <p:spPr bwMode="auto">
            <a:xfrm>
              <a:off x="0" y="6705600"/>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
        <p:nvSpPr>
          <p:cNvPr id="211971" name="10 Título"/>
          <p:cNvSpPr>
            <a:spLocks noGrp="1" noChangeArrowheads="1"/>
          </p:cNvSpPr>
          <p:nvPr>
            <p:ph type="ctrTitle"/>
          </p:nvPr>
        </p:nvSpPr>
        <p:spPr>
          <a:xfrm>
            <a:off x="685800" y="115888"/>
            <a:ext cx="7772400" cy="936625"/>
          </a:xfrm>
        </p:spPr>
        <p:txBody>
          <a:bodyPr/>
          <a:lstStyle/>
          <a:p>
            <a:pPr eaLnBrk="1" hangingPunct="1"/>
            <a:r>
              <a:rPr lang="es-AR" altLang="en-US" sz="2600">
                <a:solidFill>
                  <a:srgbClr val="FFFF00"/>
                </a:solidFill>
              </a:rPr>
              <a:t>Conclusiones</a:t>
            </a:r>
          </a:p>
        </p:txBody>
      </p:sp>
      <p:sp>
        <p:nvSpPr>
          <p:cNvPr id="211972" name="11 Subtítulo"/>
          <p:cNvSpPr>
            <a:spLocks noGrp="1" noChangeArrowheads="1"/>
          </p:cNvSpPr>
          <p:nvPr>
            <p:ph type="subTitle" idx="1"/>
          </p:nvPr>
        </p:nvSpPr>
        <p:spPr>
          <a:xfrm>
            <a:off x="431800" y="1089025"/>
            <a:ext cx="8461375" cy="4824413"/>
          </a:xfrm>
        </p:spPr>
        <p:txBody>
          <a:bodyPr/>
          <a:lstStyle/>
          <a:p>
            <a:pPr defTabSz="912813" eaLnBrk="1" hangingPunct="1">
              <a:lnSpc>
                <a:spcPct val="150000"/>
              </a:lnSpc>
            </a:pPr>
            <a:r>
              <a:rPr lang="es-ES" altLang="en-US" sz="2500">
                <a:solidFill>
                  <a:srgbClr val="FFFF00"/>
                </a:solidFill>
              </a:rPr>
              <a:t>Eficiencia es equidad en el ahora y equidad intergeneracional. </a:t>
            </a:r>
          </a:p>
          <a:p>
            <a:pPr defTabSz="912813" eaLnBrk="1" hangingPunct="1">
              <a:lnSpc>
                <a:spcPct val="150000"/>
              </a:lnSpc>
            </a:pPr>
            <a:r>
              <a:rPr lang="es-ES" altLang="en-US" sz="2500">
                <a:solidFill>
                  <a:schemeClr val="bg1"/>
                </a:solidFill>
              </a:rPr>
              <a:t>Es pensar tanto en las generaciones presentes como en las futuras. </a:t>
            </a:r>
          </a:p>
          <a:p>
            <a:pPr defTabSz="912813" eaLnBrk="1" hangingPunct="1">
              <a:lnSpc>
                <a:spcPct val="150000"/>
              </a:lnSpc>
            </a:pPr>
            <a:r>
              <a:rPr lang="es-ES" altLang="en-US" sz="2500">
                <a:solidFill>
                  <a:schemeClr val="bg1"/>
                </a:solidFill>
              </a:rPr>
              <a:t>Es entender que la falsa disyuntiva desarrollo versus ambiente tiene una salida que es el desarrollo sustentable. </a:t>
            </a:r>
          </a:p>
          <a:p>
            <a:pPr defTabSz="912813" eaLnBrk="1" hangingPunct="1">
              <a:lnSpc>
                <a:spcPct val="150000"/>
              </a:lnSpc>
            </a:pPr>
            <a:r>
              <a:rPr lang="es-ES" altLang="en-US" sz="2500">
                <a:solidFill>
                  <a:schemeClr val="bg1"/>
                </a:solidFill>
              </a:rPr>
              <a:t>Es entender que </a:t>
            </a:r>
            <a:r>
              <a:rPr lang="es-ES" altLang="en-US" sz="2500">
                <a:solidFill>
                  <a:srgbClr val="FFFF00"/>
                </a:solidFill>
              </a:rPr>
              <a:t>nada tiene que ver el derroche con la calidad de vida.</a:t>
            </a:r>
            <a:endParaRPr lang="es-AR" altLang="en-US" sz="2500">
              <a:solidFill>
                <a:srgbClr val="FFFF00"/>
              </a:solidFill>
            </a:endParaRPr>
          </a:p>
        </p:txBody>
      </p:sp>
    </p:spTree>
    <p:extLst>
      <p:ext uri="{BB962C8B-B14F-4D97-AF65-F5344CB8AC3E}">
        <p14:creationId xmlns:p14="http://schemas.microsoft.com/office/powerpoint/2010/main" val="467339754"/>
      </p:ext>
    </p:extLst>
  </p:cSld>
  <p:clrMapOvr>
    <a:masterClrMapping/>
  </p:clrMapOvr>
  <p:transition>
    <p:pull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4" name="5 Grupo"/>
          <p:cNvGrpSpPr>
            <a:grpSpLocks/>
          </p:cNvGrpSpPr>
          <p:nvPr/>
        </p:nvGrpSpPr>
        <p:grpSpPr bwMode="auto">
          <a:xfrm>
            <a:off x="0" y="-26988"/>
            <a:ext cx="9144000" cy="6921501"/>
            <a:chOff x="0" y="-26988"/>
            <a:chExt cx="9144000" cy="6921501"/>
          </a:xfrm>
        </p:grpSpPr>
        <p:sp>
          <p:nvSpPr>
            <p:cNvPr id="212997" name="Rectangle 3"/>
            <p:cNvSpPr>
              <a:spLocks noChangeArrowheads="1"/>
            </p:cNvSpPr>
            <p:nvPr/>
          </p:nvSpPr>
          <p:spPr bwMode="auto">
            <a:xfrm>
              <a:off x="214313" y="285751"/>
              <a:ext cx="8640762" cy="622970"/>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2998" name="Line 5"/>
            <p:cNvSpPr>
              <a:spLocks noChangeShapeType="1"/>
            </p:cNvSpPr>
            <p:nvPr/>
          </p:nvSpPr>
          <p:spPr bwMode="auto">
            <a:xfrm>
              <a:off x="903605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99" name="Line 7"/>
            <p:cNvSpPr>
              <a:spLocks noChangeShapeType="1"/>
            </p:cNvSpPr>
            <p:nvPr/>
          </p:nvSpPr>
          <p:spPr bwMode="auto">
            <a:xfrm>
              <a:off x="21590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00" name="Rectangle 19"/>
            <p:cNvSpPr>
              <a:spLocks noChangeArrowheads="1"/>
            </p:cNvSpPr>
            <p:nvPr/>
          </p:nvSpPr>
          <p:spPr bwMode="auto">
            <a:xfrm>
              <a:off x="0" y="0"/>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3001" name="Rectangle 21"/>
            <p:cNvSpPr>
              <a:spLocks noChangeArrowheads="1"/>
            </p:cNvSpPr>
            <p:nvPr/>
          </p:nvSpPr>
          <p:spPr bwMode="auto">
            <a:xfrm>
              <a:off x="0" y="6742113"/>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3002" name="Rectangle 22"/>
            <p:cNvSpPr>
              <a:spLocks noChangeArrowheads="1"/>
            </p:cNvSpPr>
            <p:nvPr/>
          </p:nvSpPr>
          <p:spPr bwMode="auto">
            <a:xfrm>
              <a:off x="0" y="6705600"/>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
        <p:nvSpPr>
          <p:cNvPr id="212995" name="10 Título"/>
          <p:cNvSpPr>
            <a:spLocks noGrp="1" noChangeArrowheads="1"/>
          </p:cNvSpPr>
          <p:nvPr>
            <p:ph type="ctrTitle"/>
          </p:nvPr>
        </p:nvSpPr>
        <p:spPr>
          <a:xfrm>
            <a:off x="685800" y="115888"/>
            <a:ext cx="7772400" cy="936625"/>
          </a:xfrm>
        </p:spPr>
        <p:txBody>
          <a:bodyPr/>
          <a:lstStyle/>
          <a:p>
            <a:pPr eaLnBrk="1" hangingPunct="1"/>
            <a:r>
              <a:rPr lang="es-AR" altLang="en-US" sz="2600">
                <a:solidFill>
                  <a:srgbClr val="FFFF00"/>
                </a:solidFill>
              </a:rPr>
              <a:t>Conclusiones</a:t>
            </a:r>
          </a:p>
        </p:txBody>
      </p:sp>
      <p:sp>
        <p:nvSpPr>
          <p:cNvPr id="212996" name="11 Subtítulo"/>
          <p:cNvSpPr>
            <a:spLocks noGrp="1" noChangeArrowheads="1"/>
          </p:cNvSpPr>
          <p:nvPr>
            <p:ph type="subTitle" idx="1"/>
          </p:nvPr>
        </p:nvSpPr>
        <p:spPr>
          <a:xfrm>
            <a:off x="468313" y="268288"/>
            <a:ext cx="8207375" cy="3960812"/>
          </a:xfrm>
        </p:spPr>
        <p:txBody>
          <a:bodyPr/>
          <a:lstStyle/>
          <a:p>
            <a:pPr defTabSz="912813" eaLnBrk="1" hangingPunct="1">
              <a:lnSpc>
                <a:spcPct val="200000"/>
              </a:lnSpc>
            </a:pPr>
            <a:endParaRPr lang="es-ES" altLang="en-US" sz="2600" dirty="0">
              <a:solidFill>
                <a:srgbClr val="FFFF00"/>
              </a:solidFill>
            </a:endParaRPr>
          </a:p>
          <a:p>
            <a:pPr defTabSz="912813" eaLnBrk="1" hangingPunct="1">
              <a:lnSpc>
                <a:spcPct val="200000"/>
              </a:lnSpc>
            </a:pPr>
            <a:r>
              <a:rPr lang="es-ES" altLang="en-US" sz="2600" dirty="0">
                <a:solidFill>
                  <a:srgbClr val="FFFF00"/>
                </a:solidFill>
              </a:rPr>
              <a:t>Agregar el adjetivo “eficiente” a energía, con la seriedad de los académicos, es pensar en el futuro de las siguientes generaciones, acabando con falsos dilemas que nuestra sociedad y la normativa que quiso como propia han dejado ya en el olvido.</a:t>
            </a:r>
            <a:endParaRPr lang="es-AR" altLang="en-US" sz="2600" dirty="0">
              <a:solidFill>
                <a:srgbClr val="FFFF00"/>
              </a:solidFill>
            </a:endParaRPr>
          </a:p>
        </p:txBody>
      </p:sp>
    </p:spTree>
    <p:extLst>
      <p:ext uri="{BB962C8B-B14F-4D97-AF65-F5344CB8AC3E}">
        <p14:creationId xmlns:p14="http://schemas.microsoft.com/office/powerpoint/2010/main" val="1366456262"/>
      </p:ext>
    </p:extLst>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4" name="5 Grupo"/>
          <p:cNvGrpSpPr>
            <a:grpSpLocks/>
          </p:cNvGrpSpPr>
          <p:nvPr/>
        </p:nvGrpSpPr>
        <p:grpSpPr bwMode="auto">
          <a:xfrm>
            <a:off x="0" y="-26988"/>
            <a:ext cx="9144000" cy="6921501"/>
            <a:chOff x="0" y="-26988"/>
            <a:chExt cx="9144000" cy="6921501"/>
          </a:xfrm>
        </p:grpSpPr>
        <p:sp>
          <p:nvSpPr>
            <p:cNvPr id="212997" name="Rectangle 3"/>
            <p:cNvSpPr>
              <a:spLocks noChangeArrowheads="1"/>
            </p:cNvSpPr>
            <p:nvPr/>
          </p:nvSpPr>
          <p:spPr bwMode="auto">
            <a:xfrm>
              <a:off x="214313" y="285751"/>
              <a:ext cx="8640762" cy="622970"/>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2998" name="Line 5"/>
            <p:cNvSpPr>
              <a:spLocks noChangeShapeType="1"/>
            </p:cNvSpPr>
            <p:nvPr/>
          </p:nvSpPr>
          <p:spPr bwMode="auto">
            <a:xfrm>
              <a:off x="903605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99" name="Line 7"/>
            <p:cNvSpPr>
              <a:spLocks noChangeShapeType="1"/>
            </p:cNvSpPr>
            <p:nvPr/>
          </p:nvSpPr>
          <p:spPr bwMode="auto">
            <a:xfrm>
              <a:off x="21590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00" name="Rectangle 19"/>
            <p:cNvSpPr>
              <a:spLocks noChangeArrowheads="1"/>
            </p:cNvSpPr>
            <p:nvPr/>
          </p:nvSpPr>
          <p:spPr bwMode="auto">
            <a:xfrm>
              <a:off x="0" y="0"/>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3001" name="Rectangle 21"/>
            <p:cNvSpPr>
              <a:spLocks noChangeArrowheads="1"/>
            </p:cNvSpPr>
            <p:nvPr/>
          </p:nvSpPr>
          <p:spPr bwMode="auto">
            <a:xfrm>
              <a:off x="0" y="6742113"/>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3002" name="Rectangle 22"/>
            <p:cNvSpPr>
              <a:spLocks noChangeArrowheads="1"/>
            </p:cNvSpPr>
            <p:nvPr/>
          </p:nvSpPr>
          <p:spPr bwMode="auto">
            <a:xfrm>
              <a:off x="0" y="6705600"/>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
        <p:nvSpPr>
          <p:cNvPr id="212995" name="10 Título"/>
          <p:cNvSpPr>
            <a:spLocks noGrp="1" noChangeArrowheads="1"/>
          </p:cNvSpPr>
          <p:nvPr>
            <p:ph type="ctrTitle"/>
          </p:nvPr>
        </p:nvSpPr>
        <p:spPr>
          <a:xfrm>
            <a:off x="685800" y="115888"/>
            <a:ext cx="7772400" cy="936625"/>
          </a:xfrm>
        </p:spPr>
        <p:txBody>
          <a:bodyPr/>
          <a:lstStyle/>
          <a:p>
            <a:pPr eaLnBrk="1" hangingPunct="1"/>
            <a:r>
              <a:rPr lang="es-AR" altLang="en-US" sz="2600">
                <a:solidFill>
                  <a:srgbClr val="FFFF00"/>
                </a:solidFill>
              </a:rPr>
              <a:t>Conclusiones</a:t>
            </a:r>
          </a:p>
        </p:txBody>
      </p:sp>
      <p:sp>
        <p:nvSpPr>
          <p:cNvPr id="2" name="Rectángulo 1"/>
          <p:cNvSpPr/>
          <p:nvPr/>
        </p:nvSpPr>
        <p:spPr>
          <a:xfrm>
            <a:off x="414338" y="861278"/>
            <a:ext cx="8423274" cy="5755422"/>
          </a:xfrm>
          <a:prstGeom prst="rect">
            <a:avLst/>
          </a:prstGeom>
        </p:spPr>
        <p:txBody>
          <a:bodyPr wrap="square">
            <a:spAutoFit/>
          </a:bodyPr>
          <a:lstStyle/>
          <a:p>
            <a:pPr algn="ctr" defTabSz="912813">
              <a:lnSpc>
                <a:spcPct val="200000"/>
              </a:lnSpc>
            </a:pPr>
            <a:r>
              <a:rPr lang="es-ES" sz="2400" dirty="0"/>
              <a:t>El análisis de medidas de adaptación y mitigación al cambio climático involucra aspectos más allá de lo técnico, incluyendo compromisos institucionales y políticas públicas.</a:t>
            </a:r>
          </a:p>
          <a:p>
            <a:pPr algn="ctr" defTabSz="912813">
              <a:lnSpc>
                <a:spcPct val="200000"/>
              </a:lnSpc>
            </a:pPr>
            <a:r>
              <a:rPr lang="es-ES" altLang="en-US" sz="2800" dirty="0">
                <a:solidFill>
                  <a:srgbClr val="FFFF00"/>
                </a:solidFill>
              </a:rPr>
              <a:t>Los compromisos institucionales se basan en definiciones normativas que asignan roles y responsabilidades a distintos niveles de gobierno, tanto nacional, provincial como municipal.</a:t>
            </a:r>
            <a:endParaRPr lang="es-AR" altLang="en-US" sz="2800" dirty="0">
              <a:solidFill>
                <a:srgbClr val="FFFF00"/>
              </a:solidFill>
            </a:endParaRPr>
          </a:p>
        </p:txBody>
      </p:sp>
    </p:spTree>
    <p:extLst>
      <p:ext uri="{BB962C8B-B14F-4D97-AF65-F5344CB8AC3E}">
        <p14:creationId xmlns:p14="http://schemas.microsoft.com/office/powerpoint/2010/main" val="1718603718"/>
      </p:ext>
    </p:extLst>
  </p:cSld>
  <p:clrMapOvr>
    <a:masterClrMapping/>
  </p:clrMapOvr>
  <p:transition>
    <p:pull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4" name="5 Grupo"/>
          <p:cNvGrpSpPr>
            <a:grpSpLocks/>
          </p:cNvGrpSpPr>
          <p:nvPr/>
        </p:nvGrpSpPr>
        <p:grpSpPr bwMode="auto">
          <a:xfrm>
            <a:off x="0" y="-26988"/>
            <a:ext cx="9144000" cy="6921501"/>
            <a:chOff x="0" y="-26988"/>
            <a:chExt cx="9144000" cy="6921501"/>
          </a:xfrm>
        </p:grpSpPr>
        <p:sp>
          <p:nvSpPr>
            <p:cNvPr id="212997" name="Rectangle 3"/>
            <p:cNvSpPr>
              <a:spLocks noChangeArrowheads="1"/>
            </p:cNvSpPr>
            <p:nvPr/>
          </p:nvSpPr>
          <p:spPr bwMode="auto">
            <a:xfrm>
              <a:off x="214313" y="285751"/>
              <a:ext cx="8640762" cy="622970"/>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2998" name="Line 5"/>
            <p:cNvSpPr>
              <a:spLocks noChangeShapeType="1"/>
            </p:cNvSpPr>
            <p:nvPr/>
          </p:nvSpPr>
          <p:spPr bwMode="auto">
            <a:xfrm>
              <a:off x="903605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99" name="Line 7"/>
            <p:cNvSpPr>
              <a:spLocks noChangeShapeType="1"/>
            </p:cNvSpPr>
            <p:nvPr/>
          </p:nvSpPr>
          <p:spPr bwMode="auto">
            <a:xfrm>
              <a:off x="21590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00" name="Rectangle 19"/>
            <p:cNvSpPr>
              <a:spLocks noChangeArrowheads="1"/>
            </p:cNvSpPr>
            <p:nvPr/>
          </p:nvSpPr>
          <p:spPr bwMode="auto">
            <a:xfrm>
              <a:off x="0" y="0"/>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3001" name="Rectangle 21"/>
            <p:cNvSpPr>
              <a:spLocks noChangeArrowheads="1"/>
            </p:cNvSpPr>
            <p:nvPr/>
          </p:nvSpPr>
          <p:spPr bwMode="auto">
            <a:xfrm>
              <a:off x="0" y="6742113"/>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3002" name="Rectangle 22"/>
            <p:cNvSpPr>
              <a:spLocks noChangeArrowheads="1"/>
            </p:cNvSpPr>
            <p:nvPr/>
          </p:nvSpPr>
          <p:spPr bwMode="auto">
            <a:xfrm>
              <a:off x="0" y="6705600"/>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
        <p:nvSpPr>
          <p:cNvPr id="212995" name="10 Título"/>
          <p:cNvSpPr>
            <a:spLocks noGrp="1" noChangeArrowheads="1"/>
          </p:cNvSpPr>
          <p:nvPr>
            <p:ph type="ctrTitle"/>
          </p:nvPr>
        </p:nvSpPr>
        <p:spPr>
          <a:xfrm>
            <a:off x="685800" y="115888"/>
            <a:ext cx="7772400" cy="936625"/>
          </a:xfrm>
        </p:spPr>
        <p:txBody>
          <a:bodyPr/>
          <a:lstStyle/>
          <a:p>
            <a:pPr eaLnBrk="1" hangingPunct="1"/>
            <a:r>
              <a:rPr lang="es-AR" altLang="en-US" sz="2600">
                <a:solidFill>
                  <a:srgbClr val="FFFF00"/>
                </a:solidFill>
              </a:rPr>
              <a:t>Conclusiones</a:t>
            </a:r>
          </a:p>
        </p:txBody>
      </p:sp>
      <p:sp>
        <p:nvSpPr>
          <p:cNvPr id="2" name="Rectángulo 1"/>
          <p:cNvSpPr/>
          <p:nvPr/>
        </p:nvSpPr>
        <p:spPr>
          <a:xfrm>
            <a:off x="541338" y="1042072"/>
            <a:ext cx="8169275" cy="4524315"/>
          </a:xfrm>
          <a:prstGeom prst="rect">
            <a:avLst/>
          </a:prstGeom>
        </p:spPr>
        <p:txBody>
          <a:bodyPr wrap="square">
            <a:spAutoFit/>
          </a:bodyPr>
          <a:lstStyle/>
          <a:p>
            <a:pPr algn="ctr" defTabSz="912813">
              <a:lnSpc>
                <a:spcPct val="200000"/>
              </a:lnSpc>
            </a:pPr>
            <a:r>
              <a:rPr lang="es-ES" sz="2400" dirty="0"/>
              <a:t>Estos compromisos y acciones están respaldados por un marco legal y administrativo complejo que incluye decretos, resoluciones y disposiciones.</a:t>
            </a:r>
          </a:p>
          <a:p>
            <a:pPr algn="ctr" defTabSz="912813">
              <a:lnSpc>
                <a:spcPct val="200000"/>
              </a:lnSpc>
            </a:pPr>
            <a:r>
              <a:rPr lang="es-ES" sz="2400" dirty="0"/>
              <a:t>Argentina tiene la responsabilidad de implementar medidas sólidas contra el cambio climático, aprovechando recursos como la energía solar y eólica.</a:t>
            </a:r>
            <a:endParaRPr lang="en-US" sz="2400" dirty="0"/>
          </a:p>
        </p:txBody>
      </p:sp>
    </p:spTree>
    <p:extLst>
      <p:ext uri="{BB962C8B-B14F-4D97-AF65-F5344CB8AC3E}">
        <p14:creationId xmlns:p14="http://schemas.microsoft.com/office/powerpoint/2010/main" val="4240595371"/>
      </p:ext>
    </p:extLst>
  </p:cSld>
  <p:clrMapOvr>
    <a:masterClrMapping/>
  </p:clrMapOvr>
  <p:transition>
    <p:pull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4" name="5 Grupo"/>
          <p:cNvGrpSpPr>
            <a:grpSpLocks/>
          </p:cNvGrpSpPr>
          <p:nvPr/>
        </p:nvGrpSpPr>
        <p:grpSpPr bwMode="auto">
          <a:xfrm>
            <a:off x="0" y="-26988"/>
            <a:ext cx="9144000" cy="6921501"/>
            <a:chOff x="0" y="-26988"/>
            <a:chExt cx="9144000" cy="6921501"/>
          </a:xfrm>
        </p:grpSpPr>
        <p:sp>
          <p:nvSpPr>
            <p:cNvPr id="212997" name="Rectangle 3"/>
            <p:cNvSpPr>
              <a:spLocks noChangeArrowheads="1"/>
            </p:cNvSpPr>
            <p:nvPr/>
          </p:nvSpPr>
          <p:spPr bwMode="auto">
            <a:xfrm>
              <a:off x="214313" y="285751"/>
              <a:ext cx="8640762" cy="622970"/>
            </a:xfrm>
            <a:prstGeom prst="rect">
              <a:avLst/>
            </a:prstGeom>
            <a:solidFill>
              <a:srgbClr val="FFFFFF">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2998" name="Line 5"/>
            <p:cNvSpPr>
              <a:spLocks noChangeShapeType="1"/>
            </p:cNvSpPr>
            <p:nvPr/>
          </p:nvSpPr>
          <p:spPr bwMode="auto">
            <a:xfrm>
              <a:off x="903605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99" name="Line 7"/>
            <p:cNvSpPr>
              <a:spLocks noChangeShapeType="1"/>
            </p:cNvSpPr>
            <p:nvPr/>
          </p:nvSpPr>
          <p:spPr bwMode="auto">
            <a:xfrm>
              <a:off x="215900" y="-26988"/>
              <a:ext cx="0" cy="685800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000" name="Rectangle 19"/>
            <p:cNvSpPr>
              <a:spLocks noChangeArrowheads="1"/>
            </p:cNvSpPr>
            <p:nvPr/>
          </p:nvSpPr>
          <p:spPr bwMode="auto">
            <a:xfrm>
              <a:off x="0" y="0"/>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3001" name="Rectangle 21"/>
            <p:cNvSpPr>
              <a:spLocks noChangeArrowheads="1"/>
            </p:cNvSpPr>
            <p:nvPr/>
          </p:nvSpPr>
          <p:spPr bwMode="auto">
            <a:xfrm>
              <a:off x="0" y="6742113"/>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13002" name="Rectangle 22"/>
            <p:cNvSpPr>
              <a:spLocks noChangeArrowheads="1"/>
            </p:cNvSpPr>
            <p:nvPr/>
          </p:nvSpPr>
          <p:spPr bwMode="auto">
            <a:xfrm>
              <a:off x="0" y="6705600"/>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
        <p:nvSpPr>
          <p:cNvPr id="212995" name="10 Título"/>
          <p:cNvSpPr>
            <a:spLocks noGrp="1" noChangeArrowheads="1"/>
          </p:cNvSpPr>
          <p:nvPr>
            <p:ph type="ctrTitle"/>
          </p:nvPr>
        </p:nvSpPr>
        <p:spPr>
          <a:xfrm>
            <a:off x="685800" y="115888"/>
            <a:ext cx="7772400" cy="936625"/>
          </a:xfrm>
        </p:spPr>
        <p:txBody>
          <a:bodyPr/>
          <a:lstStyle/>
          <a:p>
            <a:pPr eaLnBrk="1" hangingPunct="1"/>
            <a:r>
              <a:rPr lang="es-AR" altLang="en-US" sz="2600">
                <a:solidFill>
                  <a:srgbClr val="FFFF00"/>
                </a:solidFill>
              </a:rPr>
              <a:t>Conclusiones</a:t>
            </a:r>
          </a:p>
        </p:txBody>
      </p:sp>
      <p:sp>
        <p:nvSpPr>
          <p:cNvPr id="2" name="Rectángulo 1"/>
          <p:cNvSpPr/>
          <p:nvPr/>
        </p:nvSpPr>
        <p:spPr>
          <a:xfrm>
            <a:off x="541338" y="1042072"/>
            <a:ext cx="8169275" cy="4524315"/>
          </a:xfrm>
          <a:prstGeom prst="rect">
            <a:avLst/>
          </a:prstGeom>
        </p:spPr>
        <p:txBody>
          <a:bodyPr wrap="square">
            <a:spAutoFit/>
          </a:bodyPr>
          <a:lstStyle/>
          <a:p>
            <a:pPr algn="ctr" defTabSz="912813">
              <a:lnSpc>
                <a:spcPct val="200000"/>
              </a:lnSpc>
            </a:pPr>
            <a:r>
              <a:rPr lang="es-ES" sz="2400" dirty="0"/>
              <a:t>La provincia de Córdoba puede desempeñar un rol importante en la transición hacia una economía con bajas emisiones de carbono.</a:t>
            </a:r>
          </a:p>
          <a:p>
            <a:pPr algn="ctr" defTabSz="912813">
              <a:lnSpc>
                <a:spcPct val="200000"/>
              </a:lnSpc>
            </a:pPr>
            <a:endParaRPr lang="es-ES" sz="2400" dirty="0"/>
          </a:p>
          <a:p>
            <a:pPr algn="ctr" defTabSz="912813">
              <a:lnSpc>
                <a:spcPct val="200000"/>
              </a:lnSpc>
            </a:pPr>
            <a:r>
              <a:rPr lang="es-ES" sz="2400" dirty="0"/>
              <a:t>La colaboración y el enfoque son esenciales para abordar la crisis climática y construir un futuro sostenible.</a:t>
            </a:r>
            <a:endParaRPr lang="en-US" sz="2400" dirty="0"/>
          </a:p>
        </p:txBody>
      </p:sp>
    </p:spTree>
    <p:extLst>
      <p:ext uri="{BB962C8B-B14F-4D97-AF65-F5344CB8AC3E}">
        <p14:creationId xmlns:p14="http://schemas.microsoft.com/office/powerpoint/2010/main" val="1064564001"/>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FE5DC-EC1C-8BBA-0F44-785D63ED10A6}"/>
              </a:ext>
            </a:extLst>
          </p:cNvPr>
          <p:cNvSpPr>
            <a:spLocks noGrp="1"/>
          </p:cNvSpPr>
          <p:nvPr>
            <p:ph type="title"/>
          </p:nvPr>
        </p:nvSpPr>
        <p:spPr/>
        <p:txBody>
          <a:bodyPr/>
          <a:lstStyle/>
          <a:p>
            <a:r>
              <a:rPr lang="es-AR" b="1" dirty="0"/>
              <a:t>Compromisos internacionales </a:t>
            </a:r>
          </a:p>
        </p:txBody>
      </p:sp>
      <p:graphicFrame>
        <p:nvGraphicFramePr>
          <p:cNvPr id="4" name="Marcador de contenido 3">
            <a:extLst>
              <a:ext uri="{FF2B5EF4-FFF2-40B4-BE49-F238E27FC236}">
                <a16:creationId xmlns:a16="http://schemas.microsoft.com/office/drawing/2014/main" id="{F8B98CEC-D0DD-EB38-91AF-65669484FBD1}"/>
              </a:ext>
            </a:extLst>
          </p:cNvPr>
          <p:cNvGraphicFramePr>
            <a:graphicFrameLocks noGrp="1"/>
          </p:cNvGraphicFramePr>
          <p:nvPr>
            <p:ph idx="1"/>
            <p:extLst>
              <p:ext uri="{D42A27DB-BD31-4B8C-83A1-F6EECF244321}">
                <p14:modId xmlns:p14="http://schemas.microsoft.com/office/powerpoint/2010/main" val="2750428826"/>
              </p:ext>
            </p:extLst>
          </p:nvPr>
        </p:nvGraphicFramePr>
        <p:xfrm>
          <a:off x="457201" y="1417638"/>
          <a:ext cx="8368144" cy="4622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214177"/>
      </p:ext>
    </p:extLst>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AD4498-7B81-D842-C4CA-8E06A9102E98}"/>
              </a:ext>
            </a:extLst>
          </p:cNvPr>
          <p:cNvSpPr>
            <a:spLocks noGrp="1"/>
          </p:cNvSpPr>
          <p:nvPr>
            <p:ph type="title"/>
          </p:nvPr>
        </p:nvSpPr>
        <p:spPr>
          <a:xfrm>
            <a:off x="457200" y="274638"/>
            <a:ext cx="8229600" cy="695180"/>
          </a:xfrm>
        </p:spPr>
        <p:txBody>
          <a:bodyPr/>
          <a:lstStyle/>
          <a:p>
            <a:r>
              <a:rPr lang="es-AR" b="1" dirty="0"/>
              <a:t>Los objetivos de desarrollo sostenible</a:t>
            </a:r>
          </a:p>
        </p:txBody>
      </p:sp>
      <p:sp>
        <p:nvSpPr>
          <p:cNvPr id="3" name="Marcador de contenido 2">
            <a:extLst>
              <a:ext uri="{FF2B5EF4-FFF2-40B4-BE49-F238E27FC236}">
                <a16:creationId xmlns:a16="http://schemas.microsoft.com/office/drawing/2014/main" id="{60E4177A-04D4-0525-EC6B-0F5D8D453BCA}"/>
              </a:ext>
            </a:extLst>
          </p:cNvPr>
          <p:cNvSpPr>
            <a:spLocks noGrp="1"/>
          </p:cNvSpPr>
          <p:nvPr>
            <p:ph idx="1"/>
          </p:nvPr>
        </p:nvSpPr>
        <p:spPr>
          <a:xfrm>
            <a:off x="457200" y="1246909"/>
            <a:ext cx="8229600" cy="5389418"/>
          </a:xfrm>
        </p:spPr>
        <p:txBody>
          <a:bodyPr>
            <a:normAutofit/>
          </a:bodyPr>
          <a:lstStyle/>
          <a:p>
            <a:pPr marL="0" indent="0" algn="ctr">
              <a:lnSpc>
                <a:spcPct val="120000"/>
              </a:lnSpc>
              <a:buNone/>
            </a:pPr>
            <a:r>
              <a:rPr lang="es-MX" dirty="0"/>
              <a:t>Los </a:t>
            </a:r>
            <a:r>
              <a:rPr lang="es-MX" b="1" dirty="0">
                <a:solidFill>
                  <a:srgbClr val="FFC000"/>
                </a:solidFill>
              </a:rPr>
              <a:t>objetivos de desarrollo sostenible (ODS) </a:t>
            </a:r>
            <a:r>
              <a:rPr lang="es-MX" dirty="0"/>
              <a:t>son 17 objetivos establecidos por </a:t>
            </a:r>
            <a:r>
              <a:rPr lang="es-MX" b="1" dirty="0">
                <a:solidFill>
                  <a:srgbClr val="FFC000"/>
                </a:solidFill>
              </a:rPr>
              <a:t>Naciones Unidas </a:t>
            </a:r>
            <a:r>
              <a:rPr lang="es-MX" dirty="0"/>
              <a:t>para transformar nuestro mundo. El 25 de septiembre de </a:t>
            </a:r>
            <a:r>
              <a:rPr lang="es-MX" b="1" dirty="0">
                <a:solidFill>
                  <a:srgbClr val="FFC000"/>
                </a:solidFill>
              </a:rPr>
              <a:t>2015</a:t>
            </a:r>
            <a:r>
              <a:rPr lang="es-MX" dirty="0"/>
              <a:t>, los líderes mundiales adoptaron un conjunto de objetivos globales para </a:t>
            </a:r>
            <a:r>
              <a:rPr lang="es-MX" b="1" dirty="0">
                <a:solidFill>
                  <a:srgbClr val="FFC000"/>
                </a:solidFill>
              </a:rPr>
              <a:t>erradicar la pobreza</a:t>
            </a:r>
            <a:r>
              <a:rPr lang="es-MX" dirty="0"/>
              <a:t>, </a:t>
            </a:r>
            <a:r>
              <a:rPr lang="es-MX" b="1" dirty="0">
                <a:solidFill>
                  <a:srgbClr val="FFC000"/>
                </a:solidFill>
              </a:rPr>
              <a:t>proteger el planeta </a:t>
            </a:r>
            <a:r>
              <a:rPr lang="es-MX" dirty="0"/>
              <a:t>y </a:t>
            </a:r>
            <a:r>
              <a:rPr lang="es-MX" b="1" dirty="0">
                <a:solidFill>
                  <a:srgbClr val="FFC000"/>
                </a:solidFill>
              </a:rPr>
              <a:t>asegurar la prosperidad</a:t>
            </a:r>
            <a:r>
              <a:rPr lang="es-MX" dirty="0"/>
              <a:t> para todos como parte de una nueva </a:t>
            </a:r>
            <a:r>
              <a:rPr lang="es-MX" b="1" dirty="0">
                <a:solidFill>
                  <a:srgbClr val="FFC000"/>
                </a:solidFill>
              </a:rPr>
              <a:t>agenda de desarrollo sostenible</a:t>
            </a:r>
            <a:r>
              <a:rPr lang="es-MX" dirty="0"/>
              <a:t>. Cada objetivo tiene metas específicas que deben </a:t>
            </a:r>
            <a:r>
              <a:rPr lang="es-MX" b="1" dirty="0">
                <a:solidFill>
                  <a:srgbClr val="FFC000"/>
                </a:solidFill>
              </a:rPr>
              <a:t>alcanzarse en los próximos 15 años. </a:t>
            </a:r>
            <a:r>
              <a:rPr lang="es-MX" dirty="0"/>
              <a:t>Para alcanzar estas metas, todo el mundo tiene que hacer su parte: los gobiernos, el sector privado, la sociedad civil.</a:t>
            </a:r>
          </a:p>
        </p:txBody>
      </p:sp>
    </p:spTree>
    <p:extLst>
      <p:ext uri="{BB962C8B-B14F-4D97-AF65-F5344CB8AC3E}">
        <p14:creationId xmlns:p14="http://schemas.microsoft.com/office/powerpoint/2010/main" val="2888832104"/>
      </p:ext>
    </p:extLst>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o hay ninguna descripción de la foto disponibl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8926" y="3024043"/>
            <a:ext cx="4371686" cy="4371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06581" y="1277385"/>
            <a:ext cx="7744691" cy="3074624"/>
          </a:xfrm>
          <a:prstGeom prst="rect">
            <a:avLst/>
          </a:prstGeom>
        </p:spPr>
        <p:txBody>
          <a:bodyPr wrap="square">
            <a:spAutoFit/>
          </a:bodyPr>
          <a:lstStyle/>
          <a:p>
            <a:pPr>
              <a:lnSpc>
                <a:spcPct val="200000"/>
              </a:lnSpc>
            </a:pPr>
            <a:r>
              <a:rPr lang="es-MX" sz="2000" dirty="0"/>
              <a:t>La nueva </a:t>
            </a:r>
            <a:r>
              <a:rPr lang="es-MX" sz="2000" b="1" dirty="0">
                <a:solidFill>
                  <a:srgbClr val="FFC000"/>
                </a:solidFill>
              </a:rPr>
              <a:t>agenda 2030</a:t>
            </a:r>
            <a:r>
              <a:rPr lang="es-MX" sz="2000" dirty="0"/>
              <a:t> generó un compromiso por parte de los Estados de formular, desarrollar y ejecutar políticas tendentes a cumplir los ODS, situación que tendrá múltiples manifestaciones en las diferentes temáticas que comprende y en las relaciones que existen entre los diversos objetivos.</a:t>
            </a:r>
            <a:endParaRPr lang="es-AR" sz="2000" dirty="0"/>
          </a:p>
        </p:txBody>
      </p:sp>
      <p:sp>
        <p:nvSpPr>
          <p:cNvPr id="5" name="Título 1">
            <a:extLst>
              <a:ext uri="{FF2B5EF4-FFF2-40B4-BE49-F238E27FC236}">
                <a16:creationId xmlns:a16="http://schemas.microsoft.com/office/drawing/2014/main" id="{6DAD4498-7B81-D842-C4CA-8E06A9102E98}"/>
              </a:ext>
            </a:extLst>
          </p:cNvPr>
          <p:cNvSpPr txBox="1">
            <a:spLocks/>
          </p:cNvSpPr>
          <p:nvPr/>
        </p:nvSpPr>
        <p:spPr>
          <a:xfrm>
            <a:off x="464126" y="582205"/>
            <a:ext cx="8229600" cy="69518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defTabSz="914400"/>
            <a:r>
              <a:rPr lang="es-AR" b="1" kern="0" dirty="0"/>
              <a:t>Los objetivos de desarrollo sostenible</a:t>
            </a:r>
          </a:p>
        </p:txBody>
      </p:sp>
    </p:spTree>
    <p:extLst>
      <p:ext uri="{BB962C8B-B14F-4D97-AF65-F5344CB8AC3E}">
        <p14:creationId xmlns:p14="http://schemas.microsoft.com/office/powerpoint/2010/main" val="3494867334"/>
      </p:ext>
    </p:extLst>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é es la Agenda 2030 para el Desarrollo Sostenible? - Iberdr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84" y="192953"/>
            <a:ext cx="8863734" cy="497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249954"/>
      </p:ext>
    </p:extLst>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Asamblea General adopta la Agenda 2030 para el Desarrollo Sostenible – Desarrollo  Sostenible">
            <a:extLst>
              <a:ext uri="{FF2B5EF4-FFF2-40B4-BE49-F238E27FC236}">
                <a16:creationId xmlns:a16="http://schemas.microsoft.com/office/drawing/2014/main" id="{E7B1F120-847E-49B5-B2B0-0BBC5448E8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75" b="18321"/>
          <a:stretch/>
        </p:blipFill>
        <p:spPr bwMode="auto">
          <a:xfrm>
            <a:off x="307975" y="1011382"/>
            <a:ext cx="8517370" cy="47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528151"/>
      </p:ext>
    </p:extLst>
  </p:cSld>
  <p:clrMapOvr>
    <a:masterClrMapping/>
  </p:clrMapOvr>
  <p:transition>
    <p:pull dir="rd"/>
  </p:transition>
</p:sld>
</file>

<file path=ppt/theme/theme1.xml><?xml version="1.0" encoding="utf-8"?>
<a:theme xmlns:a="http://schemas.openxmlformats.org/drawingml/2006/main" name="1_Presentación7">
  <a:themeElements>
    <a:clrScheme name="Personalizado 2">
      <a:dk1>
        <a:srgbClr val="FFFFFF"/>
      </a:dk1>
      <a:lt1>
        <a:sysClr val="window" lastClr="FFFFFF"/>
      </a:lt1>
      <a:dk2>
        <a:srgbClr val="FFC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TotalTime>
  <Words>4099</Words>
  <Application>Microsoft Office PowerPoint</Application>
  <PresentationFormat>Presentación en pantalla (4:3)</PresentationFormat>
  <Paragraphs>181</Paragraphs>
  <Slides>47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47</vt:i4>
      </vt:variant>
    </vt:vector>
  </HeadingPairs>
  <TitlesOfParts>
    <vt:vector size="53" baseType="lpstr">
      <vt:lpstr>Arial</vt:lpstr>
      <vt:lpstr>Bebas Neue</vt:lpstr>
      <vt:lpstr>Calibri</vt:lpstr>
      <vt:lpstr>Tahoma</vt:lpstr>
      <vt:lpstr>Verdana</vt:lpstr>
      <vt:lpstr>1_Presentación7</vt:lpstr>
      <vt:lpstr> “CAMBIO CLIMÁTICO” Adaptarse y mitigar efectos ASPECTOS NORMATIVOS</vt:lpstr>
      <vt:lpstr>Las preocupaciones </vt:lpstr>
      <vt:lpstr>Los compromisos ante el cambio climático</vt:lpstr>
      <vt:lpstr>Presentación de PowerPoint</vt:lpstr>
      <vt:lpstr>Compromisos internacionales </vt:lpstr>
      <vt:lpstr>Los objetivos de desarrollo sostenible</vt:lpstr>
      <vt:lpstr>Presentación de PowerPoint</vt:lpstr>
      <vt:lpstr>Presentación de PowerPoint</vt:lpstr>
      <vt:lpstr>Presentación de PowerPoint</vt:lpstr>
      <vt:lpstr>Presentación de PowerPoint</vt:lpstr>
      <vt:lpstr>¿Cómo estamos hoy con respecto a este ODS?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políticas en Argentina</vt:lpstr>
      <vt:lpstr>Funcionamiento, implementación y seguimiento de las políticas en Argentina </vt:lpstr>
      <vt:lpstr>Consejo Federal</vt:lpstr>
      <vt:lpstr>   Los ODS: algunas consideraciones para el    análisis</vt:lpstr>
      <vt:lpstr>ODS 13 acción por el clima</vt:lpstr>
      <vt:lpstr>Principales compromisos</vt:lpstr>
      <vt:lpstr>Ley 27.520 de Adaptación y Mitigación al Cambio Climático Global </vt:lpstr>
      <vt:lpstr>Ley 27520</vt:lpstr>
      <vt:lpstr>Ley 27520</vt:lpstr>
      <vt:lpstr>Ley 27520</vt:lpstr>
      <vt:lpstr>Presentación de PowerPoint</vt:lpstr>
      <vt:lpstr>Ley 27520</vt:lpstr>
      <vt:lpstr>Reglamentación de la ley 27.520</vt:lpstr>
      <vt:lpstr>Reglamentación</vt:lpstr>
      <vt:lpstr>Otras reglamentaciones</vt:lpstr>
      <vt:lpstr>Otras reglamentaciones</vt:lpstr>
      <vt:lpstr>Marco institucional nacional</vt:lpstr>
      <vt:lpstr>Líneas prioritarias vinculadas </vt:lpstr>
      <vt:lpstr>Líneas prioritarias estratégicas</vt:lpstr>
      <vt:lpstr>La provincia de Córdoba</vt:lpstr>
      <vt:lpstr>Provincia de Córdoba</vt:lpstr>
      <vt:lpstr>Presentación de PowerPoint</vt:lpstr>
      <vt:lpstr>Conclusiones</vt:lpstr>
      <vt:lpstr>Conclusiones</vt:lpstr>
      <vt:lpstr>Conclusiones</vt:lpstr>
      <vt:lpstr>Conclusiones</vt:lpstr>
      <vt:lpstr>Conclusiones</vt:lpstr>
      <vt:lpstr>Conclusiones</vt:lpstr>
      <vt:lpstr>Conclusiones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sobre: “ el contexto de análisis del cambio climático en Argentina y en la provincia de Córdoba”</dc:title>
  <dc:creator>user</dc:creator>
  <cp:lastModifiedBy>Santiago</cp:lastModifiedBy>
  <cp:revision>12</cp:revision>
  <dcterms:created xsi:type="dcterms:W3CDTF">2023-02-14T13:06:20Z</dcterms:created>
  <dcterms:modified xsi:type="dcterms:W3CDTF">2023-08-14T14:41:01Z</dcterms:modified>
</cp:coreProperties>
</file>