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65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701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31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840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13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0126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33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24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873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940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2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056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798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333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903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350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F7A4DA-DA9E-4FC2-BA95-53FB54B1AA02}" type="datetimeFigureOut">
              <a:rPr lang="es-AR" smtClean="0"/>
              <a:t>10/10/2022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298A45-02B2-4520-8755-10DB1E13596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5954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ipleytu.blogspot.com/2015/05/que-significa-ser-un-ciudadano-culto-y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tasistemas.com.br/blog/2021/01/24/como-trabalhar-os-17-objetivos-de-desenvolvimento-sustentavel-da-onu-em-sala-de-aul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17ods-peuuji.com/portfolio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Escudo_heraldico_de_Cordoba_(Argentina)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frutandodelviaje.com/cordoba-inicio-de-nuestro-proyecto-comun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pas.org.sv/2019/06/dia-mundial-del-medio-ambient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oritmolegal.com/e-business-empresa-digital/cumplimiento-de-contratos-durante-la-pandemia-del-covid-1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F60B927-3353-3081-5CE3-CA359E26A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13F031-43B0-253C-CD5F-50C411ED9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>
            <a:normAutofit/>
          </a:bodyPr>
          <a:lstStyle/>
          <a:p>
            <a:r>
              <a:rPr lang="es-AR"/>
              <a:t>El contrato de obra pública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A4FB97-105C-F67F-B2AF-32B3DF494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>
            <a:normAutofit/>
          </a:bodyPr>
          <a:lstStyle/>
          <a:p>
            <a:r>
              <a:rPr lang="es-AR" b="1" i="1"/>
              <a:t>Profesor Doctor José Luis Palazzo – EAE 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1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6F76B8E-2C5F-2F97-5041-2D84475F2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" y="502921"/>
            <a:ext cx="10652760" cy="53035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EBE615-3088-0AE6-15F1-C50FE0B1EBE6}"/>
              </a:ext>
            </a:extLst>
          </p:cNvPr>
          <p:cNvSpPr txBox="1"/>
          <p:nvPr/>
        </p:nvSpPr>
        <p:spPr>
          <a:xfrm>
            <a:off x="9852660" y="10104119"/>
            <a:ext cx="16002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>
                <a:hlinkClick r:id="rId3" tooltip="https://mipleytu.blogspot.com/2015/05/que-significa-ser-un-ciudadano-culto-y.html"/>
              </a:rPr>
              <a:t>Esta foto</a:t>
            </a:r>
            <a:r>
              <a:rPr lang="es-AR" sz="900"/>
              <a:t> de Autor desconocido está bajo licencia </a:t>
            </a:r>
            <a:r>
              <a:rPr lang="es-AR" sz="900">
                <a:hlinkClick r:id="rId4" tooltip="https://creativecommons.org/licenses/by-nc/3.0/"/>
              </a:rPr>
              <a:t>CC BY-NC</a:t>
            </a:r>
            <a:endParaRPr lang="es-AR" sz="9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62CB98-733A-0AEA-A984-3EA0D798A807}"/>
              </a:ext>
            </a:extLst>
          </p:cNvPr>
          <p:cNvSpPr txBox="1"/>
          <p:nvPr/>
        </p:nvSpPr>
        <p:spPr>
          <a:xfrm>
            <a:off x="4059382" y="5806440"/>
            <a:ext cx="3435927" cy="92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                                                                 </a:t>
            </a:r>
            <a:r>
              <a:rPr lang="es-AR" sz="3600" dirty="0"/>
              <a:t>CIUDADANOS</a:t>
            </a:r>
          </a:p>
        </p:txBody>
      </p:sp>
    </p:spTree>
    <p:extLst>
      <p:ext uri="{BB962C8B-B14F-4D97-AF65-F5344CB8AC3E}">
        <p14:creationId xmlns:p14="http://schemas.microsoft.com/office/powerpoint/2010/main" val="414260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8777B48D-7BF2-470D-876B-50CD5CC8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359D93-984C-E04E-2C0A-CA22E663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478114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            FIN DE LA PRESENTACIÓN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FE3FD0-7314-DE64-8BD3-300DE525B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4816572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/>
              <a:t>MUCHAS GRACIAS !!!!!!!!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CB891225-756E-4CE8-A47D-F31BC3FA33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r="6716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5" name="Group 21">
            <a:extLst>
              <a:ext uri="{FF2B5EF4-FFF2-40B4-BE49-F238E27FC236}">
                <a16:creationId xmlns:a16="http://schemas.microsoft.com/office/drawing/2014/main" id="{83DA8283-3FF4-47B3-9266-60768C743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EB65FF-EAD9-4242-80AE-A3FC7EB1E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8B5500-48F2-41FA-BD8C-3C2400F62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47B2E66-9934-4251-A5B0-A180C0CC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CDA1666-64EC-4838-B0E1-4D545ECE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CC99E35-6C12-4F89-8CDA-9FD8B3CEE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19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BB8525-4B21-8199-6D4C-F96781219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926" y="3311236"/>
            <a:ext cx="5902037" cy="26514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B917C1B-8523-679B-FF2F-871849FC9C5A}"/>
              </a:ext>
            </a:extLst>
          </p:cNvPr>
          <p:cNvSpPr txBox="1"/>
          <p:nvPr/>
        </p:nvSpPr>
        <p:spPr>
          <a:xfrm>
            <a:off x="387927" y="5962650"/>
            <a:ext cx="5902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900">
                <a:hlinkClick r:id="rId3" tooltip="https://www.setasistemas.com.br/blog/2021/01/24/como-trabalhar-os-17-objetivos-de-desenvolvimento-sustentavel-da-onu-em-sala-de-aula/"/>
              </a:rPr>
              <a:t>Esta foto</a:t>
            </a:r>
            <a:r>
              <a:rPr lang="es-AR" sz="900"/>
              <a:t> de Autor desconocido está bajo licencia </a:t>
            </a:r>
            <a:r>
              <a:rPr lang="es-AR" sz="900">
                <a:hlinkClick r:id="rId4" tooltip="https://creativecommons.org/licenses/by-nc-sa/3.0/"/>
              </a:rPr>
              <a:t>CC BY-SA-NC</a:t>
            </a:r>
            <a:endParaRPr lang="es-AR" sz="9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A0759F-D8EB-CF4C-4368-DC641078D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1" y="582211"/>
            <a:ext cx="6568116" cy="2064008"/>
          </a:xfrm>
          <a:prstGeom prst="rect">
            <a:avLst/>
          </a:prstGeom>
        </p:spPr>
      </p:pic>
      <p:sp>
        <p:nvSpPr>
          <p:cNvPr id="8" name="Flecha: curvada hacia la izquierda 7">
            <a:extLst>
              <a:ext uri="{FF2B5EF4-FFF2-40B4-BE49-F238E27FC236}">
                <a16:creationId xmlns:a16="http://schemas.microsoft.com/office/drawing/2014/main" id="{700010DA-E2E8-FE1C-194C-0CEEC546C0F0}"/>
              </a:ext>
            </a:extLst>
          </p:cNvPr>
          <p:cNvSpPr/>
          <p:nvPr/>
        </p:nvSpPr>
        <p:spPr>
          <a:xfrm flipV="1">
            <a:off x="6289963" y="2757055"/>
            <a:ext cx="731520" cy="2008908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9B3418-C255-9738-C49C-E9588431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239481"/>
            <a:ext cx="10584873" cy="62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7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C08805-671B-001E-DFC8-CBFC2A23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429491"/>
            <a:ext cx="10806545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7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136CAE-B130-78D2-EB17-1EBD28E1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90" y="443346"/>
            <a:ext cx="10821009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3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146C6-7343-571C-4071-8BB7E8E4785A}"/>
              </a:ext>
            </a:extLst>
          </p:cNvPr>
          <p:cNvSpPr txBox="1"/>
          <p:nvPr/>
        </p:nvSpPr>
        <p:spPr>
          <a:xfrm>
            <a:off x="4946073" y="983673"/>
            <a:ext cx="6206836" cy="493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671527-1AD3-6801-BBA8-7968475409AE}"/>
              </a:ext>
            </a:extLst>
          </p:cNvPr>
          <p:cNvSpPr txBox="1"/>
          <p:nvPr/>
        </p:nvSpPr>
        <p:spPr>
          <a:xfrm>
            <a:off x="4946074" y="525780"/>
            <a:ext cx="62068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Ley </a:t>
            </a:r>
            <a:r>
              <a:rPr lang="es-MX" sz="2400" dirty="0" err="1"/>
              <a:t>Nº</a:t>
            </a:r>
            <a:r>
              <a:rPr lang="es-MX" sz="2400" dirty="0"/>
              <a:t> 8614 (art. 2º inc. h), obliga al </a:t>
            </a:r>
            <a:r>
              <a:rPr lang="es-MX" sz="2400" b="1" dirty="0"/>
              <a:t>órgano rector del régimen de contrataciones a desarrollar mecanismos que promuevan la adecuada y efectiva instrumentación de contrataciones públicas sustentables</a:t>
            </a:r>
            <a:r>
              <a:rPr lang="es-MX" sz="2400" dirty="0"/>
              <a:t>, la utilización de los medios informáticos para aumentar la eficiencia, eficacia y economía de los procesos (art. 4° bis de la Ley </a:t>
            </a:r>
            <a:r>
              <a:rPr lang="es-MX" sz="2400" dirty="0" err="1"/>
              <a:t>N°</a:t>
            </a:r>
            <a:r>
              <a:rPr lang="es-MX" sz="2400" dirty="0"/>
              <a:t> 8614) y, finalmente, la difusión pública de información relativa a procedimientos de contratación, a los fines, entre otras cosas, de prevenir la corrupción (art. 4º ter de la Ley </a:t>
            </a:r>
            <a:r>
              <a:rPr lang="es-MX" sz="2400" dirty="0" err="1"/>
              <a:t>N°</a:t>
            </a:r>
            <a:r>
              <a:rPr lang="es-MX" sz="2400" dirty="0"/>
              <a:t> 8614)</a:t>
            </a:r>
            <a:endParaRPr lang="es-AR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A3BB490-981E-57B3-8891-89A06D50A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40" y="714201"/>
            <a:ext cx="3931920" cy="52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74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3" name="Rectangle 81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torre de un edificio&#10;&#10;Descripción generada automáticamente">
            <a:extLst>
              <a:ext uri="{FF2B5EF4-FFF2-40B4-BE49-F238E27FC236}">
                <a16:creationId xmlns:a16="http://schemas.microsoft.com/office/drawing/2014/main" id="{09F855A8-66D8-497B-7179-FAA361D1A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6" r="3082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B1C3BD-832A-CC6A-F89C-1DCB6B0C0C2C}"/>
              </a:ext>
            </a:extLst>
          </p:cNvPr>
          <p:cNvSpPr txBox="1"/>
          <p:nvPr/>
        </p:nvSpPr>
        <p:spPr>
          <a:xfrm>
            <a:off x="7532710" y="955964"/>
            <a:ext cx="3479419" cy="39367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200" dirty="0"/>
              <a:t>CARTA ORGÁNICA DE LA MUNICIPALIDAD DE CÓRDOBA: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200" dirty="0" err="1"/>
              <a:t>contiene</a:t>
            </a:r>
            <a:r>
              <a:rPr lang="en-US" sz="1200" dirty="0"/>
              <a:t> inclusive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b="1" dirty="0" err="1"/>
              <a:t>Preámbulo</a:t>
            </a:r>
            <a:r>
              <a:rPr lang="en-US" sz="1200" dirty="0"/>
              <a:t> </a:t>
            </a:r>
            <a:r>
              <a:rPr lang="en-US" sz="1200" dirty="0" err="1"/>
              <a:t>disposiciones</a:t>
            </a:r>
            <a:r>
              <a:rPr lang="en-US" sz="1200" dirty="0"/>
              <a:t> </a:t>
            </a:r>
            <a:r>
              <a:rPr lang="en-US" sz="1200" dirty="0" err="1"/>
              <a:t>específicas</a:t>
            </a:r>
            <a:r>
              <a:rPr lang="en-US" sz="1200" dirty="0"/>
              <a:t>, “ …</a:t>
            </a:r>
            <a:r>
              <a:rPr lang="en-US" sz="1200" dirty="0" err="1"/>
              <a:t>enaltecer</a:t>
            </a:r>
            <a:r>
              <a:rPr lang="en-US" sz="1200" dirty="0"/>
              <a:t> la </a:t>
            </a:r>
            <a:r>
              <a:rPr lang="en-US" sz="1200" dirty="0" err="1"/>
              <a:t>fuerza</a:t>
            </a:r>
            <a:r>
              <a:rPr lang="en-US" sz="1200" dirty="0"/>
              <a:t> </a:t>
            </a:r>
            <a:r>
              <a:rPr lang="en-US" sz="1200" dirty="0" err="1"/>
              <a:t>dignificante</a:t>
            </a:r>
            <a:r>
              <a:rPr lang="en-US" sz="1200" dirty="0"/>
              <a:t> del </a:t>
            </a:r>
            <a:r>
              <a:rPr lang="en-US" sz="1200" dirty="0" err="1"/>
              <a:t>trabajo</a:t>
            </a:r>
            <a:r>
              <a:rPr lang="en-US" sz="1200" dirty="0"/>
              <a:t>, </a:t>
            </a:r>
            <a:r>
              <a:rPr lang="en-US" sz="1200" dirty="0" err="1"/>
              <a:t>promover</a:t>
            </a:r>
            <a:r>
              <a:rPr lang="en-US" sz="1200" dirty="0"/>
              <a:t> </a:t>
            </a:r>
            <a:r>
              <a:rPr lang="en-US" sz="1200" dirty="0" err="1"/>
              <a:t>mejor</a:t>
            </a:r>
            <a:r>
              <a:rPr lang="en-US" sz="1200" dirty="0"/>
              <a:t> </a:t>
            </a:r>
            <a:r>
              <a:rPr lang="en-US" sz="1200" dirty="0" err="1"/>
              <a:t>calidad</a:t>
            </a:r>
            <a:r>
              <a:rPr lang="en-US" sz="1200" dirty="0"/>
              <a:t> de </a:t>
            </a:r>
            <a:r>
              <a:rPr lang="en-US" sz="1200" dirty="0" err="1"/>
              <a:t>vida</a:t>
            </a:r>
            <a:r>
              <a:rPr lang="en-US" sz="1200" dirty="0"/>
              <a:t> y </a:t>
            </a:r>
            <a:r>
              <a:rPr lang="en-US" sz="1200" dirty="0" err="1"/>
              <a:t>preservar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ambiente</a:t>
            </a:r>
            <a:r>
              <a:rPr lang="en-US" sz="1200" dirty="0"/>
              <a:t>….y la </a:t>
            </a:r>
            <a:r>
              <a:rPr lang="en-US" sz="1200" dirty="0" err="1"/>
              <a:t>participación</a:t>
            </a:r>
            <a:r>
              <a:rPr lang="en-US" sz="1200" dirty="0"/>
              <a:t> social ( </a:t>
            </a:r>
            <a:r>
              <a:rPr lang="en-US" sz="1200" dirty="0" err="1"/>
              <a:t>elemento</a:t>
            </a:r>
            <a:r>
              <a:rPr lang="en-US" sz="1200" dirty="0"/>
              <a:t> de la </a:t>
            </a:r>
            <a:r>
              <a:rPr lang="en-US" sz="1200" dirty="0" err="1"/>
              <a:t>nuevas</a:t>
            </a:r>
            <a:r>
              <a:rPr lang="en-US" sz="1200" dirty="0"/>
              <a:t> </a:t>
            </a:r>
            <a:r>
              <a:rPr lang="en-US" sz="1200" dirty="0" err="1"/>
              <a:t>tendencias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contratación</a:t>
            </a:r>
            <a:r>
              <a:rPr lang="en-US" sz="1200" dirty="0"/>
              <a:t> de la </a:t>
            </a:r>
            <a:r>
              <a:rPr lang="en-US" sz="1200" dirty="0" err="1"/>
              <a:t>obra</a:t>
            </a:r>
            <a:r>
              <a:rPr lang="en-US" sz="1200" dirty="0"/>
              <a:t> </a:t>
            </a:r>
            <a:r>
              <a:rPr lang="en-US" sz="1200" dirty="0" err="1"/>
              <a:t>pública</a:t>
            </a:r>
            <a:r>
              <a:rPr lang="en-US" sz="1200" dirty="0"/>
              <a:t> </a:t>
            </a:r>
            <a:r>
              <a:rPr lang="en-US" sz="1200" dirty="0" err="1"/>
              <a:t>llamado</a:t>
            </a:r>
            <a:r>
              <a:rPr lang="en-US" sz="1200" dirty="0"/>
              <a:t> </a:t>
            </a:r>
            <a:r>
              <a:rPr lang="en-US" sz="1200" dirty="0" err="1"/>
              <a:t>enforque</a:t>
            </a:r>
            <a:r>
              <a:rPr lang="en-US" sz="1200" dirty="0"/>
              <a:t> </a:t>
            </a:r>
            <a:r>
              <a:rPr lang="en-US" sz="1200" dirty="0" err="1"/>
              <a:t>estratégico</a:t>
            </a:r>
            <a:r>
              <a:rPr lang="en-US" sz="1200" dirty="0"/>
              <a:t>).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el</a:t>
            </a:r>
            <a:r>
              <a:rPr lang="en-US" sz="1200" b="1" dirty="0"/>
              <a:t> art.9 </a:t>
            </a:r>
            <a:r>
              <a:rPr lang="en-US" sz="1200" dirty="0"/>
              <a:t>, derecho al </a:t>
            </a:r>
            <a:r>
              <a:rPr lang="en-US" sz="1200" dirty="0" err="1"/>
              <a:t>ambiente</a:t>
            </a:r>
            <a:r>
              <a:rPr lang="en-US" sz="1200" dirty="0"/>
              <a:t> </a:t>
            </a:r>
            <a:r>
              <a:rPr lang="en-US" sz="1200" dirty="0" err="1"/>
              <a:t>sano</a:t>
            </a:r>
            <a:r>
              <a:rPr lang="en-US" sz="1200" dirty="0"/>
              <a:t>, </a:t>
            </a:r>
            <a:r>
              <a:rPr lang="en-US" sz="1200" dirty="0" err="1"/>
              <a:t>peticionar</a:t>
            </a:r>
            <a:r>
              <a:rPr lang="en-US" sz="1200" dirty="0"/>
              <a:t> a las </a:t>
            </a:r>
            <a:r>
              <a:rPr lang="en-US" sz="1200" dirty="0" err="1"/>
              <a:t>autoridades</a:t>
            </a:r>
            <a:r>
              <a:rPr lang="en-US" sz="1200" dirty="0"/>
              <a:t> y </a:t>
            </a:r>
            <a:r>
              <a:rPr lang="en-US" sz="1200" dirty="0" err="1"/>
              <a:t>exigir</a:t>
            </a:r>
            <a:r>
              <a:rPr lang="en-US" sz="1200" dirty="0"/>
              <a:t> </a:t>
            </a:r>
            <a:r>
              <a:rPr lang="en-US" sz="1200" dirty="0" err="1"/>
              <a:t>motivación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actos</a:t>
            </a:r>
            <a:r>
              <a:rPr lang="en-US" sz="1200" dirty="0"/>
              <a:t> </a:t>
            </a:r>
            <a:r>
              <a:rPr lang="en-US" sz="1200" dirty="0" err="1"/>
              <a:t>administrativos</a:t>
            </a:r>
            <a:r>
              <a:rPr lang="en-US" sz="1200" dirty="0"/>
              <a:t>, </a:t>
            </a:r>
            <a:r>
              <a:rPr lang="en-US" sz="1200" dirty="0" err="1"/>
              <a:t>informarse</a:t>
            </a:r>
            <a:r>
              <a:rPr lang="en-US" sz="1200" dirty="0"/>
              <a:t> y ser </a:t>
            </a:r>
            <a:r>
              <a:rPr lang="en-US" sz="1200" dirty="0" err="1"/>
              <a:t>informados</a:t>
            </a:r>
            <a:r>
              <a:rPr lang="en-US" sz="1200" dirty="0"/>
              <a:t>, </a:t>
            </a:r>
            <a:r>
              <a:rPr lang="en-US" sz="1200" dirty="0" err="1"/>
              <a:t>participar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control y </a:t>
            </a:r>
            <a:r>
              <a:rPr lang="en-US" sz="1200" dirty="0" err="1"/>
              <a:t>gestión</a:t>
            </a:r>
            <a:r>
              <a:rPr lang="en-US" sz="1200" dirty="0"/>
              <a:t>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servicios</a:t>
            </a:r>
            <a:r>
              <a:rPr lang="en-US" sz="1200" dirty="0"/>
              <a:t> </a:t>
            </a:r>
            <a:r>
              <a:rPr lang="en-US" sz="1200" dirty="0" err="1"/>
              <a:t>públicos</a:t>
            </a:r>
            <a:r>
              <a:rPr lang="en-US" sz="1200" dirty="0"/>
              <a:t>, </a:t>
            </a:r>
            <a:r>
              <a:rPr lang="en-US" sz="1200" b="1" dirty="0"/>
              <a:t>art.16 </a:t>
            </a:r>
            <a:r>
              <a:rPr lang="en-US" sz="1200" dirty="0"/>
              <a:t>participación,</a:t>
            </a:r>
            <a:r>
              <a:rPr lang="en-US" sz="1200" b="1" dirty="0"/>
              <a:t>art.28 </a:t>
            </a:r>
            <a:r>
              <a:rPr lang="en-US" sz="1200" dirty="0" err="1"/>
              <a:t>ambiente</a:t>
            </a:r>
            <a:r>
              <a:rPr lang="en-US" sz="1200" dirty="0"/>
              <a:t> </a:t>
            </a:r>
            <a:r>
              <a:rPr lang="en-US" sz="1200" dirty="0" err="1"/>
              <a:t>sano</a:t>
            </a:r>
            <a:r>
              <a:rPr lang="en-US" sz="1200" dirty="0"/>
              <a:t> y </a:t>
            </a:r>
            <a:r>
              <a:rPr lang="en-US" sz="1200" dirty="0" err="1"/>
              <a:t>equilibrado</a:t>
            </a:r>
            <a:r>
              <a:rPr lang="en-US" sz="1200" dirty="0"/>
              <a:t>, </a:t>
            </a:r>
            <a:r>
              <a:rPr lang="en-US" sz="1200" dirty="0" err="1"/>
              <a:t>evaluación</a:t>
            </a:r>
            <a:r>
              <a:rPr lang="en-US" sz="1200" dirty="0"/>
              <a:t> de </a:t>
            </a:r>
            <a:r>
              <a:rPr lang="en-US" sz="1200" dirty="0" err="1"/>
              <a:t>impacto</a:t>
            </a:r>
            <a:r>
              <a:rPr lang="en-US" sz="1200" dirty="0"/>
              <a:t> </a:t>
            </a:r>
            <a:r>
              <a:rPr lang="en-US" sz="1200" dirty="0" err="1"/>
              <a:t>ambiental</a:t>
            </a:r>
            <a:r>
              <a:rPr lang="en-US" sz="1200" dirty="0"/>
              <a:t> y social de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proyectos</a:t>
            </a:r>
            <a:r>
              <a:rPr lang="en-US" sz="1200" dirty="0"/>
              <a:t> </a:t>
            </a:r>
            <a:r>
              <a:rPr lang="en-US" sz="1200" dirty="0" err="1"/>
              <a:t>públicos</a:t>
            </a:r>
            <a:r>
              <a:rPr lang="en-US" sz="1200" dirty="0"/>
              <a:t> y privados, </a:t>
            </a:r>
            <a:r>
              <a:rPr lang="en-US" sz="1200" dirty="0" err="1"/>
              <a:t>limite</a:t>
            </a:r>
            <a:r>
              <a:rPr lang="en-US" sz="1200" dirty="0"/>
              <a:t> a las </a:t>
            </a:r>
            <a:r>
              <a:rPr lang="en-US" sz="1200" dirty="0" err="1"/>
              <a:t>obras</a:t>
            </a:r>
            <a:r>
              <a:rPr lang="en-US" sz="1200" dirty="0"/>
              <a:t> que lo </a:t>
            </a:r>
            <a:r>
              <a:rPr lang="en-US" sz="1200" dirty="0" err="1"/>
              <a:t>afecten</a:t>
            </a:r>
            <a:r>
              <a:rPr lang="en-US" sz="1200" dirty="0"/>
              <a:t>, </a:t>
            </a:r>
            <a:r>
              <a:rPr lang="en-US" sz="1200" dirty="0" err="1"/>
              <a:t>preservar</a:t>
            </a:r>
            <a:r>
              <a:rPr lang="en-US" sz="1200" dirty="0"/>
              <a:t> con </a:t>
            </a:r>
            <a:r>
              <a:rPr lang="en-US" sz="1200" dirty="0" err="1"/>
              <a:t>carácter</a:t>
            </a:r>
            <a:r>
              <a:rPr lang="en-US" sz="1200" dirty="0"/>
              <a:t> primordial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espacios</a:t>
            </a:r>
            <a:r>
              <a:rPr lang="en-US" sz="1200" dirty="0"/>
              <a:t> que </a:t>
            </a:r>
            <a:r>
              <a:rPr lang="en-US" sz="1200" dirty="0" err="1"/>
              <a:t>contribuyan</a:t>
            </a:r>
            <a:r>
              <a:rPr lang="en-US" sz="1200" dirty="0"/>
              <a:t> a </a:t>
            </a:r>
            <a:r>
              <a:rPr lang="en-US" sz="1200" dirty="0" err="1"/>
              <a:t>mantener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equilibrio</a:t>
            </a:r>
            <a:r>
              <a:rPr lang="en-US" sz="1200" dirty="0"/>
              <a:t> </a:t>
            </a:r>
            <a:r>
              <a:rPr lang="en-US" sz="1200" dirty="0" err="1"/>
              <a:t>ecológico</a:t>
            </a:r>
            <a:r>
              <a:rPr lang="en-US" sz="1200" dirty="0"/>
              <a:t> de la Ciudad</a:t>
            </a:r>
            <a:r>
              <a:rPr lang="en-US" sz="1200" b="1" dirty="0"/>
              <a:t>, </a:t>
            </a:r>
            <a:r>
              <a:rPr lang="en-US" sz="1200" b="1" dirty="0" err="1"/>
              <a:t>el</a:t>
            </a:r>
            <a:r>
              <a:rPr lang="en-US" sz="1200" b="1" dirty="0"/>
              <a:t> art. 48</a:t>
            </a:r>
            <a:r>
              <a:rPr lang="en-US" sz="1200" dirty="0"/>
              <a:t> se </a:t>
            </a:r>
            <a:r>
              <a:rPr lang="en-US" sz="1200" dirty="0" err="1"/>
              <a:t>refiere</a:t>
            </a:r>
            <a:r>
              <a:rPr lang="en-US" sz="1200" dirty="0"/>
              <a:t> a las </a:t>
            </a:r>
            <a:r>
              <a:rPr lang="en-US" sz="1200" dirty="0" err="1"/>
              <a:t>contrataciones</a:t>
            </a:r>
            <a:r>
              <a:rPr lang="en-US" sz="1200" dirty="0"/>
              <a:t> e </a:t>
            </a:r>
            <a:r>
              <a:rPr lang="en-US" sz="1200" dirty="0" err="1"/>
              <a:t>impone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</a:t>
            </a:r>
            <a:r>
              <a:rPr lang="en-US" sz="1200" dirty="0" err="1"/>
              <a:t>procedimiento</a:t>
            </a:r>
            <a:r>
              <a:rPr lang="en-US" sz="1200" dirty="0"/>
              <a:t> de </a:t>
            </a:r>
            <a:r>
              <a:rPr lang="en-US" sz="1200" dirty="0" err="1"/>
              <a:t>selección</a:t>
            </a:r>
            <a:r>
              <a:rPr lang="en-US" sz="1200" dirty="0"/>
              <a:t> que </a:t>
            </a:r>
            <a:r>
              <a:rPr lang="en-US" sz="1200" dirty="0" err="1"/>
              <a:t>garantice</a:t>
            </a:r>
            <a:r>
              <a:rPr lang="en-US" sz="1200" dirty="0"/>
              <a:t> la </a:t>
            </a:r>
            <a:r>
              <a:rPr lang="en-US" sz="1200" dirty="0" err="1"/>
              <a:t>imparcialidad</a:t>
            </a:r>
            <a:r>
              <a:rPr lang="en-US" sz="1200" dirty="0"/>
              <a:t> de la </a:t>
            </a:r>
            <a:r>
              <a:rPr lang="en-US" sz="1200" dirty="0" err="1"/>
              <a:t>administración</a:t>
            </a:r>
            <a:r>
              <a:rPr lang="en-US" sz="1200" dirty="0"/>
              <a:t> y la </a:t>
            </a:r>
            <a:r>
              <a:rPr lang="en-US" sz="1200" dirty="0" err="1"/>
              <a:t>igualdad</a:t>
            </a:r>
            <a:r>
              <a:rPr lang="en-US" sz="1200" dirty="0"/>
              <a:t> de </a:t>
            </a:r>
            <a:r>
              <a:rPr lang="en-US" sz="1200" dirty="0" err="1"/>
              <a:t>oportunidades</a:t>
            </a:r>
            <a:r>
              <a:rPr lang="en-US" sz="1200" dirty="0"/>
              <a:t> para </a:t>
            </a:r>
            <a:r>
              <a:rPr lang="en-US" sz="1200" dirty="0" err="1"/>
              <a:t>los</a:t>
            </a:r>
            <a:r>
              <a:rPr lang="en-US" sz="1200" dirty="0"/>
              <a:t> </a:t>
            </a:r>
            <a:r>
              <a:rPr lang="en-US" sz="1200" dirty="0" err="1"/>
              <a:t>interesados</a:t>
            </a:r>
            <a:endParaRPr lang="en-US" sz="120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69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146C6-7343-571C-4071-8BB7E8E4785A}"/>
              </a:ext>
            </a:extLst>
          </p:cNvPr>
          <p:cNvSpPr txBox="1"/>
          <p:nvPr/>
        </p:nvSpPr>
        <p:spPr>
          <a:xfrm>
            <a:off x="4946073" y="983673"/>
            <a:ext cx="6206836" cy="493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671527-1AD3-6801-BBA8-7968475409AE}"/>
              </a:ext>
            </a:extLst>
          </p:cNvPr>
          <p:cNvSpPr txBox="1"/>
          <p:nvPr/>
        </p:nvSpPr>
        <p:spPr>
          <a:xfrm>
            <a:off x="5098473" y="1136073"/>
            <a:ext cx="6206836" cy="493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E267BE-F7BC-17DC-74AA-ED75C902FA25}"/>
              </a:ext>
            </a:extLst>
          </p:cNvPr>
          <p:cNvSpPr txBox="1"/>
          <p:nvPr/>
        </p:nvSpPr>
        <p:spPr>
          <a:xfrm>
            <a:off x="4777740" y="1554480"/>
            <a:ext cx="672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600" dirty="0"/>
              <a:t>Ley de Contrataciones </a:t>
            </a:r>
            <a:r>
              <a:rPr lang="es-MX" sz="2600" dirty="0" err="1"/>
              <a:t>N°</a:t>
            </a:r>
            <a:r>
              <a:rPr lang="es-MX" sz="2600" dirty="0"/>
              <a:t> 10.155 ordena </a:t>
            </a:r>
            <a:r>
              <a:rPr lang="es-MX" sz="2600" i="1" dirty="0"/>
              <a:t>“Las contrataciones comprendidas en este régimen procurarán propiciar la incorporación de </a:t>
            </a:r>
            <a:r>
              <a:rPr lang="es-MX" sz="2600" b="1" i="1" dirty="0"/>
              <a:t>criterios de sustentabilidad que permitan mejorar la eficiencia económica y ambiental del gasto público</a:t>
            </a:r>
            <a:r>
              <a:rPr lang="es-MX" sz="2600" i="1" dirty="0"/>
              <a:t>, y promover en los proveedores del Estado Provincial cambios hacia patrones de consumo y producción socialmente responsables</a:t>
            </a:r>
            <a:endParaRPr lang="es-AR" sz="2600" i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9FEC8C-DC8A-7207-0229-65F65577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420" y="1210091"/>
            <a:ext cx="3891049" cy="443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5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7CBEC-B6F4-85D7-0CB5-D5622F987A63}"/>
              </a:ext>
            </a:extLst>
          </p:cNvPr>
          <p:cNvSpPr txBox="1"/>
          <p:nvPr/>
        </p:nvSpPr>
        <p:spPr>
          <a:xfrm>
            <a:off x="914400" y="112014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LAS BASES DEMOCRÁTICAS DE LA CONTRATACIÓN PÚBLICA </a:t>
            </a:r>
          </a:p>
          <a:p>
            <a:endParaRPr lang="es-AR" sz="3200" dirty="0"/>
          </a:p>
          <a:p>
            <a:r>
              <a:rPr lang="es-AR" sz="3200" dirty="0"/>
              <a:t>Y LOS PRINCIPIOS GENERALES DEL DERECHO, LA TRANSPARENCIA Y LA IGUADAD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3C35FC-F578-80A8-A9C0-44072CCF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1" y="777240"/>
            <a:ext cx="5000624" cy="535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2096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455</TotalTime>
  <Words>391</Words>
  <Application>Microsoft Office PowerPoint</Application>
  <PresentationFormat>Panorámica</PresentationFormat>
  <Paragraphs>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Sector</vt:lpstr>
      <vt:lpstr>El contrato de obra pública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FIN DE LA PRESENTACIÓN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Fabiana Josefa</dc:creator>
  <cp:lastModifiedBy>Fabiana Josefa</cp:lastModifiedBy>
  <cp:revision>11</cp:revision>
  <dcterms:created xsi:type="dcterms:W3CDTF">2022-10-06T09:30:58Z</dcterms:created>
  <dcterms:modified xsi:type="dcterms:W3CDTF">2022-10-10T22:52:42Z</dcterms:modified>
</cp:coreProperties>
</file>