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3" r:id="rId4"/>
    <p:sldId id="258" r:id="rId5"/>
    <p:sldId id="259" r:id="rId6"/>
    <p:sldId id="260" r:id="rId7"/>
    <p:sldId id="261" r:id="rId8"/>
    <p:sldId id="262" r:id="rId9"/>
    <p:sldId id="264" r:id="rId10"/>
    <p:sldId id="265" r:id="rId11"/>
    <p:sldId id="266" r:id="rId12"/>
    <p:sldId id="267" r:id="rId13"/>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5" name="Date Placeholder 14"/>
          <p:cNvSpPr>
            <a:spLocks noGrp="1"/>
          </p:cNvSpPr>
          <p:nvPr>
            <p:ph type="dt" sz="half" idx="10"/>
          </p:nvPr>
        </p:nvSpPr>
        <p:spPr/>
        <p:txBody>
          <a:bodyPr/>
          <a:lstStyle/>
          <a:p>
            <a:fld id="{3CF75DEB-2A6A-4591-AAA6-5C0CD0F5C2F7}" type="datetimeFigureOut">
              <a:rPr lang="es-AR" smtClean="0"/>
              <a:t>24/05/2022</a:t>
            </a:fld>
            <a:endParaRPr lang="es-AR"/>
          </a:p>
        </p:txBody>
      </p:sp>
      <p:sp>
        <p:nvSpPr>
          <p:cNvPr id="16" name="Slide Number Placeholder 15"/>
          <p:cNvSpPr>
            <a:spLocks noGrp="1"/>
          </p:cNvSpPr>
          <p:nvPr>
            <p:ph type="sldNum" sz="quarter" idx="11"/>
          </p:nvPr>
        </p:nvSpPr>
        <p:spPr/>
        <p:txBody>
          <a:bodyPr/>
          <a:lstStyle/>
          <a:p>
            <a:fld id="{8CCD493B-5731-4A1A-9294-476ADF01B443}" type="slidenum">
              <a:rPr lang="es-AR" smtClean="0"/>
              <a:t>‹Nº›</a:t>
            </a:fld>
            <a:endParaRPr lang="es-AR"/>
          </a:p>
        </p:txBody>
      </p:sp>
      <p:sp>
        <p:nvSpPr>
          <p:cNvPr id="17" name="Footer Placeholder 16"/>
          <p:cNvSpPr>
            <a:spLocks noGrp="1"/>
          </p:cNvSpPr>
          <p:nvPr>
            <p:ph type="ftr" sz="quarter" idx="12"/>
          </p:nvPr>
        </p:nvSpPr>
        <p:spPr/>
        <p:txBody>
          <a:bodyPr/>
          <a:lstStyle/>
          <a:p>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CF75DEB-2A6A-4591-AAA6-5C0CD0F5C2F7}" type="datetimeFigureOut">
              <a:rPr lang="es-AR" smtClean="0"/>
              <a:t>24/05/2022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8CCD493B-5731-4A1A-9294-476ADF01B443}"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CF75DEB-2A6A-4591-AAA6-5C0CD0F5C2F7}" type="datetimeFigureOut">
              <a:rPr lang="es-AR" smtClean="0"/>
              <a:t>24/05/2022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8CCD493B-5731-4A1A-9294-476ADF01B443}"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Title 12"/>
          <p:cNvSpPr>
            <a:spLocks noGrp="1"/>
          </p:cNvSpPr>
          <p:nvPr>
            <p:ph type="title"/>
          </p:nvPr>
        </p:nvSpPr>
        <p:spPr/>
        <p:txBody>
          <a:bodyPr/>
          <a:lstStyle/>
          <a:p>
            <a:r>
              <a:rPr lang="es-ES" smtClean="0"/>
              <a:t>Haga clic para modificar el estilo de título del patrón</a:t>
            </a:r>
            <a:endParaRPr lang="en-US"/>
          </a:p>
        </p:txBody>
      </p:sp>
      <p:sp>
        <p:nvSpPr>
          <p:cNvPr id="14" name="Date Placeholder 13"/>
          <p:cNvSpPr>
            <a:spLocks noGrp="1"/>
          </p:cNvSpPr>
          <p:nvPr>
            <p:ph type="dt" sz="half" idx="10"/>
          </p:nvPr>
        </p:nvSpPr>
        <p:spPr/>
        <p:txBody>
          <a:bodyPr/>
          <a:lstStyle/>
          <a:p>
            <a:fld id="{3CF75DEB-2A6A-4591-AAA6-5C0CD0F5C2F7}" type="datetimeFigureOut">
              <a:rPr lang="es-AR" smtClean="0"/>
              <a:t>24/05/2022</a:t>
            </a:fld>
            <a:endParaRPr lang="es-AR"/>
          </a:p>
        </p:txBody>
      </p:sp>
      <p:sp>
        <p:nvSpPr>
          <p:cNvPr id="15" name="Slide Number Placeholder 14"/>
          <p:cNvSpPr>
            <a:spLocks noGrp="1"/>
          </p:cNvSpPr>
          <p:nvPr>
            <p:ph type="sldNum" sz="quarter" idx="11"/>
          </p:nvPr>
        </p:nvSpPr>
        <p:spPr/>
        <p:txBody>
          <a:bodyPr/>
          <a:lstStyle/>
          <a:p>
            <a:fld id="{8CCD493B-5731-4A1A-9294-476ADF01B443}" type="slidenum">
              <a:rPr lang="es-AR" smtClean="0"/>
              <a:t>‹Nº›</a:t>
            </a:fld>
            <a:endParaRPr lang="es-AR"/>
          </a:p>
        </p:txBody>
      </p:sp>
      <p:sp>
        <p:nvSpPr>
          <p:cNvPr id="16" name="Footer Placeholder 15"/>
          <p:cNvSpPr>
            <a:spLocks noGrp="1"/>
          </p:cNvSpPr>
          <p:nvPr>
            <p:ph type="ftr" sz="quarter" idx="12"/>
          </p:nvPr>
        </p:nvSpPr>
        <p:spPr/>
        <p:txBody>
          <a:bodyPr/>
          <a:lstStyle/>
          <a:p>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2" name="Date Placeholder 11"/>
          <p:cNvSpPr>
            <a:spLocks noGrp="1"/>
          </p:cNvSpPr>
          <p:nvPr>
            <p:ph type="dt" sz="half" idx="10"/>
          </p:nvPr>
        </p:nvSpPr>
        <p:spPr/>
        <p:txBody>
          <a:bodyPr/>
          <a:lstStyle/>
          <a:p>
            <a:fld id="{3CF75DEB-2A6A-4591-AAA6-5C0CD0F5C2F7}" type="datetimeFigureOut">
              <a:rPr lang="es-AR" smtClean="0"/>
              <a:t>24/05/2022</a:t>
            </a:fld>
            <a:endParaRPr lang="es-AR"/>
          </a:p>
        </p:txBody>
      </p:sp>
      <p:sp>
        <p:nvSpPr>
          <p:cNvPr id="13" name="Slide Number Placeholder 12"/>
          <p:cNvSpPr>
            <a:spLocks noGrp="1"/>
          </p:cNvSpPr>
          <p:nvPr>
            <p:ph type="sldNum" sz="quarter" idx="11"/>
          </p:nvPr>
        </p:nvSpPr>
        <p:spPr/>
        <p:txBody>
          <a:bodyPr/>
          <a:lstStyle/>
          <a:p>
            <a:fld id="{8CCD493B-5731-4A1A-9294-476ADF01B443}" type="slidenum">
              <a:rPr lang="es-AR" smtClean="0"/>
              <a:t>‹Nº›</a:t>
            </a:fld>
            <a:endParaRPr lang="es-AR"/>
          </a:p>
        </p:txBody>
      </p:sp>
      <p:sp>
        <p:nvSpPr>
          <p:cNvPr id="14" name="Footer Placeholder 13"/>
          <p:cNvSpPr>
            <a:spLocks noGrp="1"/>
          </p:cNvSpPr>
          <p:nvPr>
            <p:ph type="ftr" sz="quarter" idx="12"/>
          </p:nvPr>
        </p:nvSpPr>
        <p:spPr/>
        <p:txBody>
          <a:bodyPr/>
          <a:lstStyle/>
          <a:p>
            <a:endParaRPr lang="es-A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s-ES" smtClean="0"/>
              <a:t>Haga clic para modificar el estilo de título del patrón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3CF75DEB-2A6A-4591-AAA6-5C0CD0F5C2F7}" type="datetimeFigureOut">
              <a:rPr lang="es-AR" smtClean="0"/>
              <a:t>24/05/2022</a:t>
            </a:fld>
            <a:endParaRPr lang="es-AR"/>
          </a:p>
        </p:txBody>
      </p:sp>
      <p:sp>
        <p:nvSpPr>
          <p:cNvPr id="9" name="Slide Number Placeholder 8"/>
          <p:cNvSpPr>
            <a:spLocks noGrp="1"/>
          </p:cNvSpPr>
          <p:nvPr>
            <p:ph type="sldNum" sz="quarter" idx="11"/>
          </p:nvPr>
        </p:nvSpPr>
        <p:spPr/>
        <p:txBody>
          <a:bodyPr/>
          <a:lstStyle/>
          <a:p>
            <a:fld id="{8CCD493B-5731-4A1A-9294-476ADF01B443}" type="slidenum">
              <a:rPr lang="es-AR" smtClean="0"/>
              <a:t>‹Nº›</a:t>
            </a:fld>
            <a:endParaRPr lang="es-AR"/>
          </a:p>
        </p:txBody>
      </p:sp>
      <p:sp>
        <p:nvSpPr>
          <p:cNvPr id="10" name="Footer Placeholder 9"/>
          <p:cNvSpPr>
            <a:spLocks noGrp="1"/>
          </p:cNvSpPr>
          <p:nvPr>
            <p:ph type="ftr" sz="quarter" idx="12"/>
          </p:nvPr>
        </p:nvSpPr>
        <p:spPr/>
        <p:txBody>
          <a:bodyPr/>
          <a:lstStyle/>
          <a:p>
            <a:endParaRPr lang="es-AR"/>
          </a:p>
        </p:txBody>
      </p:sp>
      <p:sp>
        <p:nvSpPr>
          <p:cNvPr id="11" name="Title 10"/>
          <p:cNvSpPr>
            <a:spLocks noGrp="1"/>
          </p:cNvSpPr>
          <p:nvPr>
            <p:ph type="title"/>
          </p:nvPr>
        </p:nvSpPr>
        <p:spPr/>
        <p:txBody>
          <a:bodyPr/>
          <a:lstStyle/>
          <a:p>
            <a:r>
              <a:rPr lang="es-ES" smtClean="0"/>
              <a:t>Haga clic para modificar el estilo de título del patrón</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s-ES" smtClean="0"/>
              <a:t>Haga clic para modificar el estilo de título del patrón</a:t>
            </a:r>
            <a:endParaRPr lang="en-US" dirty="0"/>
          </a:p>
        </p:txBody>
      </p:sp>
      <p:sp>
        <p:nvSpPr>
          <p:cNvPr id="14" name="Date Placeholder 13"/>
          <p:cNvSpPr>
            <a:spLocks noGrp="1"/>
          </p:cNvSpPr>
          <p:nvPr>
            <p:ph type="dt" sz="half" idx="10"/>
          </p:nvPr>
        </p:nvSpPr>
        <p:spPr/>
        <p:txBody>
          <a:bodyPr/>
          <a:lstStyle/>
          <a:p>
            <a:fld id="{3CF75DEB-2A6A-4591-AAA6-5C0CD0F5C2F7}" type="datetimeFigureOut">
              <a:rPr lang="es-AR" smtClean="0"/>
              <a:t>24/05/2022</a:t>
            </a:fld>
            <a:endParaRPr lang="es-AR"/>
          </a:p>
        </p:txBody>
      </p:sp>
      <p:sp>
        <p:nvSpPr>
          <p:cNvPr id="15" name="Slide Number Placeholder 14"/>
          <p:cNvSpPr>
            <a:spLocks noGrp="1"/>
          </p:cNvSpPr>
          <p:nvPr>
            <p:ph type="sldNum" sz="quarter" idx="11"/>
          </p:nvPr>
        </p:nvSpPr>
        <p:spPr/>
        <p:txBody>
          <a:bodyPr/>
          <a:lstStyle/>
          <a:p>
            <a:fld id="{8CCD493B-5731-4A1A-9294-476ADF01B443}" type="slidenum">
              <a:rPr lang="es-AR" smtClean="0"/>
              <a:t>‹Nº›</a:t>
            </a:fld>
            <a:endParaRPr lang="es-AR"/>
          </a:p>
        </p:txBody>
      </p:sp>
      <p:sp>
        <p:nvSpPr>
          <p:cNvPr id="16" name="Footer Placeholder 15"/>
          <p:cNvSpPr>
            <a:spLocks noGrp="1"/>
          </p:cNvSpPr>
          <p:nvPr>
            <p:ph type="ftr" sz="quarter" idx="12"/>
          </p:nvPr>
        </p:nvSpPr>
        <p:spPr/>
        <p:txBody>
          <a:bodyPr/>
          <a:lstStyle/>
          <a:p>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a:p>
        </p:txBody>
      </p:sp>
      <p:sp>
        <p:nvSpPr>
          <p:cNvPr id="7" name="Date Placeholder 6"/>
          <p:cNvSpPr>
            <a:spLocks noGrp="1"/>
          </p:cNvSpPr>
          <p:nvPr>
            <p:ph type="dt" sz="half" idx="10"/>
          </p:nvPr>
        </p:nvSpPr>
        <p:spPr/>
        <p:txBody>
          <a:bodyPr/>
          <a:lstStyle/>
          <a:p>
            <a:fld id="{3CF75DEB-2A6A-4591-AAA6-5C0CD0F5C2F7}" type="datetimeFigureOut">
              <a:rPr lang="es-AR" smtClean="0"/>
              <a:t>24/05/2022</a:t>
            </a:fld>
            <a:endParaRPr lang="es-AR"/>
          </a:p>
        </p:txBody>
      </p:sp>
      <p:sp>
        <p:nvSpPr>
          <p:cNvPr id="8" name="Slide Number Placeholder 7"/>
          <p:cNvSpPr>
            <a:spLocks noGrp="1"/>
          </p:cNvSpPr>
          <p:nvPr>
            <p:ph type="sldNum" sz="quarter" idx="11"/>
          </p:nvPr>
        </p:nvSpPr>
        <p:spPr/>
        <p:txBody>
          <a:bodyPr/>
          <a:lstStyle/>
          <a:p>
            <a:fld id="{8CCD493B-5731-4A1A-9294-476ADF01B443}" type="slidenum">
              <a:rPr lang="es-AR" smtClean="0"/>
              <a:t>‹Nº›</a:t>
            </a:fld>
            <a:endParaRPr lang="es-AR"/>
          </a:p>
        </p:txBody>
      </p:sp>
      <p:sp>
        <p:nvSpPr>
          <p:cNvPr id="9" name="Footer Placeholder 8"/>
          <p:cNvSpPr>
            <a:spLocks noGrp="1"/>
          </p:cNvSpPr>
          <p:nvPr>
            <p:ph type="ftr" sz="quarter" idx="12"/>
          </p:nvPr>
        </p:nvSpPr>
        <p:spPr/>
        <p:txBody>
          <a:bodyPr/>
          <a:lstStyle/>
          <a:p>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CF75DEB-2A6A-4591-AAA6-5C0CD0F5C2F7}" type="datetimeFigureOut">
              <a:rPr lang="es-AR" smtClean="0"/>
              <a:t>24/05/2022</a:t>
            </a:fld>
            <a:endParaRPr lang="es-AR"/>
          </a:p>
        </p:txBody>
      </p:sp>
      <p:sp>
        <p:nvSpPr>
          <p:cNvPr id="6" name="Slide Number Placeholder 5"/>
          <p:cNvSpPr>
            <a:spLocks noGrp="1"/>
          </p:cNvSpPr>
          <p:nvPr>
            <p:ph type="sldNum" sz="quarter" idx="11"/>
          </p:nvPr>
        </p:nvSpPr>
        <p:spPr/>
        <p:txBody>
          <a:bodyPr/>
          <a:lstStyle/>
          <a:p>
            <a:fld id="{8CCD493B-5731-4A1A-9294-476ADF01B443}" type="slidenum">
              <a:rPr lang="es-AR" smtClean="0"/>
              <a:t>‹Nº›</a:t>
            </a:fld>
            <a:endParaRPr lang="es-AR"/>
          </a:p>
        </p:txBody>
      </p:sp>
      <p:sp>
        <p:nvSpPr>
          <p:cNvPr id="7" name="Footer Placeholder 6"/>
          <p:cNvSpPr>
            <a:spLocks noGrp="1"/>
          </p:cNvSpPr>
          <p:nvPr>
            <p:ph type="ftr" sz="quarter" idx="12"/>
          </p:nvPr>
        </p:nvSpPr>
        <p:spPr/>
        <p:txBody>
          <a:bodyPr/>
          <a:lstStyle/>
          <a:p>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5" name="Date Placeholder 14"/>
          <p:cNvSpPr>
            <a:spLocks noGrp="1"/>
          </p:cNvSpPr>
          <p:nvPr>
            <p:ph type="dt" sz="half" idx="10"/>
          </p:nvPr>
        </p:nvSpPr>
        <p:spPr/>
        <p:txBody>
          <a:bodyPr/>
          <a:lstStyle/>
          <a:p>
            <a:fld id="{3CF75DEB-2A6A-4591-AAA6-5C0CD0F5C2F7}" type="datetimeFigureOut">
              <a:rPr lang="es-AR" smtClean="0"/>
              <a:t>24/05/2022</a:t>
            </a:fld>
            <a:endParaRPr lang="es-AR"/>
          </a:p>
        </p:txBody>
      </p:sp>
      <p:sp>
        <p:nvSpPr>
          <p:cNvPr id="16" name="Slide Number Placeholder 15"/>
          <p:cNvSpPr>
            <a:spLocks noGrp="1"/>
          </p:cNvSpPr>
          <p:nvPr>
            <p:ph type="sldNum" sz="quarter" idx="11"/>
          </p:nvPr>
        </p:nvSpPr>
        <p:spPr/>
        <p:txBody>
          <a:bodyPr/>
          <a:lstStyle/>
          <a:p>
            <a:fld id="{8CCD493B-5731-4A1A-9294-476ADF01B443}" type="slidenum">
              <a:rPr lang="es-AR" smtClean="0"/>
              <a:t>‹Nº›</a:t>
            </a:fld>
            <a:endParaRPr lang="es-AR"/>
          </a:p>
        </p:txBody>
      </p:sp>
      <p:sp>
        <p:nvSpPr>
          <p:cNvPr id="17" name="Footer Placeholder 16"/>
          <p:cNvSpPr>
            <a:spLocks noGrp="1"/>
          </p:cNvSpPr>
          <p:nvPr>
            <p:ph type="ftr" sz="quarter" idx="12"/>
          </p:nvPr>
        </p:nvSpPr>
        <p:spPr/>
        <p:txBody>
          <a:bodyPr/>
          <a:lstStyle/>
          <a:p>
            <a:endParaRPr lang="es-AR"/>
          </a:p>
        </p:txBody>
      </p:sp>
      <p:sp>
        <p:nvSpPr>
          <p:cNvPr id="18" name="Title 17"/>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sp>
        <p:nvSpPr>
          <p:cNvPr id="13" name="Date Placeholder 12"/>
          <p:cNvSpPr>
            <a:spLocks noGrp="1"/>
          </p:cNvSpPr>
          <p:nvPr>
            <p:ph type="dt" sz="half" idx="10"/>
          </p:nvPr>
        </p:nvSpPr>
        <p:spPr/>
        <p:txBody>
          <a:bodyPr/>
          <a:lstStyle/>
          <a:p>
            <a:fld id="{3CF75DEB-2A6A-4591-AAA6-5C0CD0F5C2F7}" type="datetimeFigureOut">
              <a:rPr lang="es-AR" smtClean="0"/>
              <a:t>24/05/2022</a:t>
            </a:fld>
            <a:endParaRPr lang="es-AR"/>
          </a:p>
        </p:txBody>
      </p:sp>
      <p:sp>
        <p:nvSpPr>
          <p:cNvPr id="14" name="Slide Number Placeholder 13"/>
          <p:cNvSpPr>
            <a:spLocks noGrp="1"/>
          </p:cNvSpPr>
          <p:nvPr>
            <p:ph type="sldNum" sz="quarter" idx="11"/>
          </p:nvPr>
        </p:nvSpPr>
        <p:spPr/>
        <p:txBody>
          <a:bodyPr/>
          <a:lstStyle/>
          <a:p>
            <a:fld id="{8CCD493B-5731-4A1A-9294-476ADF01B443}" type="slidenum">
              <a:rPr lang="es-AR" smtClean="0"/>
              <a:t>‹Nº›</a:t>
            </a:fld>
            <a:endParaRPr lang="es-AR"/>
          </a:p>
        </p:txBody>
      </p:sp>
      <p:sp>
        <p:nvSpPr>
          <p:cNvPr id="15" name="Footer Placeholder 14"/>
          <p:cNvSpPr>
            <a:spLocks noGrp="1"/>
          </p:cNvSpPr>
          <p:nvPr>
            <p:ph type="ftr" sz="quarter" idx="12"/>
          </p:nvPr>
        </p:nvSpPr>
        <p:spPr/>
        <p:txBody>
          <a:bodyPr/>
          <a:lstStyle/>
          <a:p>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3CF75DEB-2A6A-4591-AAA6-5C0CD0F5C2F7}" type="datetimeFigureOut">
              <a:rPr lang="es-AR" smtClean="0"/>
              <a:t>24/05/2022</a:t>
            </a:fld>
            <a:endParaRPr lang="es-AR"/>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s-AR"/>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8CCD493B-5731-4A1A-9294-476ADF01B443}" type="slidenum">
              <a:rPr lang="es-AR" smtClean="0"/>
              <a:t>‹Nº›</a:t>
            </a:fld>
            <a:endParaRPr lang="es-A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ES" sz="3600" dirty="0" smtClean="0"/>
              <a:t>Constitucionalismo digital</a:t>
            </a:r>
            <a:endParaRPr lang="es-AR" sz="3600" dirty="0"/>
          </a:p>
        </p:txBody>
      </p:sp>
      <p:sp>
        <p:nvSpPr>
          <p:cNvPr id="3" name="2 Subtítulo"/>
          <p:cNvSpPr>
            <a:spLocks noGrp="1"/>
          </p:cNvSpPr>
          <p:nvPr>
            <p:ph type="subTitle" idx="1"/>
          </p:nvPr>
        </p:nvSpPr>
        <p:spPr/>
        <p:txBody>
          <a:bodyPr/>
          <a:lstStyle/>
          <a:p>
            <a:r>
              <a:rPr lang="es-ES" dirty="0" smtClean="0"/>
              <a:t>Una mirada del Siglo 21</a:t>
            </a:r>
            <a:endParaRPr lang="es-AR" dirty="0"/>
          </a:p>
        </p:txBody>
      </p:sp>
    </p:spTree>
    <p:extLst>
      <p:ext uri="{BB962C8B-B14F-4D97-AF65-F5344CB8AC3E}">
        <p14:creationId xmlns:p14="http://schemas.microsoft.com/office/powerpoint/2010/main" val="3280273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Autofit/>
          </a:bodyPr>
          <a:lstStyle/>
          <a:p>
            <a:pPr marL="18288" indent="0" algn="just">
              <a:buNone/>
            </a:pPr>
            <a:r>
              <a:rPr lang="es-AR" sz="1400" dirty="0">
                <a:effectLst/>
              </a:rPr>
              <a:t>La </a:t>
            </a:r>
            <a:r>
              <a:rPr lang="es-AR" sz="1400" dirty="0" err="1">
                <a:effectLst/>
              </a:rPr>
              <a:t>Blockchain</a:t>
            </a:r>
            <a:r>
              <a:rPr lang="es-AR" sz="1400" dirty="0">
                <a:effectLst/>
              </a:rPr>
              <a:t> o cadena de bloques es un sistema tecnológico que tiene por  objeto  realizar transacciones electrónicas sin depender de la confianza de un tercero. Fue desarrollada a partir de 2007 por </a:t>
            </a:r>
            <a:r>
              <a:rPr lang="es-AR" sz="1400" dirty="0" err="1">
                <a:effectLst/>
              </a:rPr>
              <a:t>Satoshi</a:t>
            </a:r>
            <a:r>
              <a:rPr lang="es-AR" sz="1400" dirty="0">
                <a:effectLst/>
              </a:rPr>
              <a:t> </a:t>
            </a:r>
            <a:r>
              <a:rPr lang="es-AR" sz="1400" dirty="0" err="1">
                <a:effectLst/>
              </a:rPr>
              <a:t>Nakamoto</a:t>
            </a:r>
            <a:r>
              <a:rPr lang="es-AR" sz="1400" dirty="0">
                <a:effectLst/>
              </a:rPr>
              <a:t> (persona o grupo de personas cuya identidad se desconoce) para sostener la </a:t>
            </a:r>
            <a:r>
              <a:rPr lang="es-AR" sz="1400" dirty="0" err="1">
                <a:effectLst/>
              </a:rPr>
              <a:t>criptomoneda</a:t>
            </a:r>
            <a:r>
              <a:rPr lang="es-AR" sz="1400" dirty="0">
                <a:effectLst/>
              </a:rPr>
              <a:t> (moneda digital protegida por técnicas de   cifrado). Si bien fue pensada en un principio exclusivamente para el </a:t>
            </a:r>
            <a:r>
              <a:rPr lang="es-AR" sz="1400" dirty="0" err="1">
                <a:effectLst/>
              </a:rPr>
              <a:t>Bitcoin</a:t>
            </a:r>
            <a:r>
              <a:rPr lang="es-AR" sz="1400" dirty="0">
                <a:effectLst/>
              </a:rPr>
              <a:t>, la comunidad tecnológica encontró muchos usos para esta clase de tecnología que exceden la creación de otras </a:t>
            </a:r>
            <a:r>
              <a:rPr lang="es-AR" sz="1400" dirty="0" err="1">
                <a:effectLst/>
              </a:rPr>
              <a:t>criptomonedas</a:t>
            </a:r>
            <a:r>
              <a:rPr lang="es-AR" sz="1400" dirty="0">
                <a:effectLst/>
              </a:rPr>
              <a:t> (tales como </a:t>
            </a:r>
            <a:r>
              <a:rPr lang="es-AR" sz="1400" dirty="0" err="1">
                <a:effectLst/>
              </a:rPr>
              <a:t>Ethereum</a:t>
            </a:r>
            <a:r>
              <a:rPr lang="es-AR" sz="1400" dirty="0">
                <a:effectLst/>
              </a:rPr>
              <a:t> o </a:t>
            </a:r>
            <a:r>
              <a:rPr lang="es-AR" sz="1400" dirty="0" err="1">
                <a:effectLst/>
              </a:rPr>
              <a:t>Monero</a:t>
            </a:r>
            <a:r>
              <a:rPr lang="es-AR" sz="1400" dirty="0">
                <a:effectLst/>
              </a:rPr>
              <a:t>) y se extiende a otras aplicaciones en las cuales se programen otras clases de transacciones utilizado este libro digital incorruptible</a:t>
            </a:r>
            <a:r>
              <a:rPr lang="es-AR" sz="1400" dirty="0" smtClean="0">
                <a:effectLst/>
              </a:rPr>
              <a:t>.</a:t>
            </a:r>
          </a:p>
          <a:p>
            <a:pPr marL="18288" indent="0" algn="just">
              <a:buNone/>
            </a:pPr>
            <a:endParaRPr lang="es-AR" sz="1400" dirty="0" smtClean="0">
              <a:effectLst/>
            </a:endParaRPr>
          </a:p>
          <a:p>
            <a:pPr marL="18288" indent="0" algn="just">
              <a:buNone/>
            </a:pPr>
            <a:r>
              <a:rPr lang="es-AR" sz="1400" dirty="0" smtClean="0">
                <a:effectLst/>
              </a:rPr>
              <a:t>Es </a:t>
            </a:r>
            <a:r>
              <a:rPr lang="es-AR" sz="1400" dirty="0">
                <a:effectLst/>
              </a:rPr>
              <a:t>posible distinguir tres momentos evolutivos en torno a </a:t>
            </a:r>
            <a:r>
              <a:rPr lang="es-AR" sz="1400" dirty="0" err="1">
                <a:effectLst/>
              </a:rPr>
              <a:t>Blockchain</a:t>
            </a:r>
            <a:r>
              <a:rPr lang="es-AR" sz="1400" dirty="0">
                <a:effectLst/>
              </a:rPr>
              <a:t>: a) Blockchain1.0: donde es utilizada exclusivamente vinculada con las </a:t>
            </a:r>
            <a:r>
              <a:rPr lang="es-AR" sz="1400" dirty="0" err="1">
                <a:effectLst/>
              </a:rPr>
              <a:t>criptomonedas</a:t>
            </a:r>
            <a:r>
              <a:rPr lang="es-AR" sz="1400" dirty="0">
                <a:effectLst/>
              </a:rPr>
              <a:t>, transferencias de </a:t>
            </a:r>
            <a:r>
              <a:rPr lang="es-AR" sz="1400" dirty="0" err="1">
                <a:effectLst/>
              </a:rPr>
              <a:t>criptomonedas</a:t>
            </a:r>
            <a:r>
              <a:rPr lang="es-AR" sz="1400" dirty="0">
                <a:effectLst/>
              </a:rPr>
              <a:t>, nuevas formas de envío de dinero y sistema digital de pagos; b) </a:t>
            </a:r>
            <a:r>
              <a:rPr lang="es-AR" sz="1400" dirty="0" err="1">
                <a:effectLst/>
              </a:rPr>
              <a:t>Blockchain</a:t>
            </a:r>
            <a:r>
              <a:rPr lang="es-AR" sz="1400" dirty="0">
                <a:effectLst/>
              </a:rPr>
              <a:t> 2.0: donde es utilizada como una suerte de contrato que pueda ser utilizada en relación a varios objetos; c) </a:t>
            </a:r>
            <a:r>
              <a:rPr lang="es-AR" sz="1400" dirty="0" err="1">
                <a:effectLst/>
              </a:rPr>
              <a:t>Blockchain</a:t>
            </a:r>
            <a:r>
              <a:rPr lang="es-AR" sz="1400" dirty="0">
                <a:effectLst/>
              </a:rPr>
              <a:t> 3.0: donde exporta sus bondades y posibilidades a otros sectores que no se encuentran tan vinculados a los servicios financieros como distintas áreas de gobierno, la cultura, el arte, la salud, la ciencia y la literatura.</a:t>
            </a:r>
            <a:r>
              <a:rPr lang="es-AR" sz="1400" dirty="0">
                <a:effectLst/>
              </a:rPr>
              <a:t> </a:t>
            </a:r>
            <a:endParaRPr lang="es-AR" sz="1400" dirty="0"/>
          </a:p>
        </p:txBody>
      </p:sp>
      <p:sp>
        <p:nvSpPr>
          <p:cNvPr id="3" name="2 Título"/>
          <p:cNvSpPr>
            <a:spLocks noGrp="1"/>
          </p:cNvSpPr>
          <p:nvPr>
            <p:ph type="title"/>
          </p:nvPr>
        </p:nvSpPr>
        <p:spPr/>
        <p:txBody>
          <a:bodyPr/>
          <a:lstStyle/>
          <a:p>
            <a:r>
              <a:rPr lang="es-ES" sz="2800" dirty="0" err="1" smtClean="0">
                <a:solidFill>
                  <a:srgbClr val="FFFF00"/>
                </a:solidFill>
                <a:effectLst/>
              </a:rPr>
              <a:t>Blockchain</a:t>
            </a:r>
            <a:endParaRPr lang="es-AR" sz="2800" dirty="0">
              <a:solidFill>
                <a:srgbClr val="FFFF00"/>
              </a:solidFill>
              <a:effectLst/>
            </a:endParaRPr>
          </a:p>
        </p:txBody>
      </p:sp>
    </p:spTree>
    <p:extLst>
      <p:ext uri="{BB962C8B-B14F-4D97-AF65-F5344CB8AC3E}">
        <p14:creationId xmlns:p14="http://schemas.microsoft.com/office/powerpoint/2010/main" val="403261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20000"/>
          </a:bodyPr>
          <a:lstStyle/>
          <a:p>
            <a:pPr marL="18288" indent="0" algn="just">
              <a:buNone/>
            </a:pPr>
            <a:r>
              <a:rPr lang="es-AR" dirty="0">
                <a:effectLst/>
              </a:rPr>
              <a:t>La </a:t>
            </a:r>
            <a:r>
              <a:rPr lang="es-AR" dirty="0" err="1">
                <a:effectLst/>
              </a:rPr>
              <a:t>tokenización</a:t>
            </a:r>
            <a:r>
              <a:rPr lang="es-AR" dirty="0">
                <a:effectLst/>
              </a:rPr>
              <a:t> es el proceso de creación de un </a:t>
            </a:r>
            <a:r>
              <a:rPr lang="es-AR" dirty="0" err="1">
                <a:effectLst/>
              </a:rPr>
              <a:t>token</a:t>
            </a:r>
            <a:r>
              <a:rPr lang="es-AR" dirty="0">
                <a:effectLst/>
              </a:rPr>
              <a:t> digital que representa un activo real y subyacente tal como activos financieros (acciones, bonos), </a:t>
            </a:r>
            <a:r>
              <a:rPr lang="es-AR" dirty="0" err="1">
                <a:effectLst/>
              </a:rPr>
              <a:t>commodities</a:t>
            </a:r>
            <a:r>
              <a:rPr lang="es-AR" dirty="0">
                <a:effectLst/>
              </a:rPr>
              <a:t>, inmuebles, obras de arte, servicios, etc. Implica la transformación y representación de un activo real como una expresión de datos únicos dentro de una </a:t>
            </a:r>
            <a:r>
              <a:rPr lang="es-AR" dirty="0" err="1">
                <a:effectLst/>
              </a:rPr>
              <a:t>Blockchain</a:t>
            </a:r>
            <a:r>
              <a:rPr lang="es-AR" dirty="0">
                <a:effectLst/>
              </a:rPr>
              <a:t> mediante su conversión en un </a:t>
            </a:r>
            <a:r>
              <a:rPr lang="es-AR" dirty="0" err="1">
                <a:effectLst/>
              </a:rPr>
              <a:t>criptoactivo</a:t>
            </a:r>
            <a:r>
              <a:rPr lang="es-AR" dirty="0">
                <a:effectLst/>
              </a:rPr>
              <a:t>. </a:t>
            </a:r>
            <a:endParaRPr lang="es-AR" dirty="0" smtClean="0">
              <a:effectLst/>
            </a:endParaRPr>
          </a:p>
          <a:p>
            <a:pPr marL="18288" indent="0" algn="just">
              <a:buNone/>
            </a:pPr>
            <a:endParaRPr lang="es-AR" dirty="0">
              <a:effectLst/>
            </a:endParaRPr>
          </a:p>
          <a:p>
            <a:pPr marL="18288" indent="0" algn="just">
              <a:buNone/>
            </a:pPr>
            <a:r>
              <a:rPr lang="es-AR" dirty="0" smtClean="0">
                <a:effectLst/>
              </a:rPr>
              <a:t>Dada </a:t>
            </a:r>
            <a:r>
              <a:rPr lang="es-AR" dirty="0">
                <a:effectLst/>
              </a:rPr>
              <a:t>la imposibilidad material de convertir activos físicos en activos digitales, se utiliza la ficción de crearles una representación en ese mundo digital a través de un símbolo o signo representativo de los mismos para poder realizar todo tipo de operaciones tales como un simple intercambio o bien su </a:t>
            </a:r>
            <a:r>
              <a:rPr lang="es-AR" dirty="0" smtClean="0">
                <a:effectLst/>
              </a:rPr>
              <a:t>almacenamiento.</a:t>
            </a:r>
            <a:endParaRPr lang="es-AR" dirty="0">
              <a:effectLst/>
            </a:endParaRPr>
          </a:p>
          <a:p>
            <a:endParaRPr lang="es-AR" dirty="0"/>
          </a:p>
        </p:txBody>
      </p:sp>
      <p:sp>
        <p:nvSpPr>
          <p:cNvPr id="3" name="2 Título"/>
          <p:cNvSpPr>
            <a:spLocks noGrp="1"/>
          </p:cNvSpPr>
          <p:nvPr>
            <p:ph type="title"/>
          </p:nvPr>
        </p:nvSpPr>
        <p:spPr/>
        <p:txBody>
          <a:bodyPr/>
          <a:lstStyle/>
          <a:p>
            <a:r>
              <a:rPr lang="es-ES" sz="3200" dirty="0" err="1" smtClean="0">
                <a:solidFill>
                  <a:srgbClr val="FFFF00"/>
                </a:solidFill>
                <a:effectLst/>
              </a:rPr>
              <a:t>Tokenización</a:t>
            </a:r>
            <a:endParaRPr lang="es-AR" sz="3200" dirty="0">
              <a:solidFill>
                <a:srgbClr val="FFFF00"/>
              </a:solidFill>
              <a:effectLst/>
            </a:endParaRPr>
          </a:p>
        </p:txBody>
      </p:sp>
    </p:spTree>
    <p:extLst>
      <p:ext uri="{BB962C8B-B14F-4D97-AF65-F5344CB8AC3E}">
        <p14:creationId xmlns:p14="http://schemas.microsoft.com/office/powerpoint/2010/main" val="1805038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marL="18288" indent="0" algn="just">
              <a:buNone/>
            </a:pPr>
            <a:r>
              <a:rPr lang="es-AR" dirty="0" smtClean="0">
                <a:effectLst/>
              </a:rPr>
              <a:t>Es </a:t>
            </a:r>
            <a:r>
              <a:rPr lang="es-AR" dirty="0">
                <a:effectLst/>
              </a:rPr>
              <a:t>un acrónimo de meta (que significa trascendente) y verso (del universo). Es un concepto que engloba la creación de entornos digitales complejos (como mundos enteros a ser explorados) o sencillos (como salas digitales) donde las personas interactúan social y económicamente como avatares que los representan en un ciberespacio que funciona como una metáfora del mundo real pero sin sus limitaciones físicas o económicas. </a:t>
            </a:r>
            <a:endParaRPr lang="es-AR" dirty="0" smtClean="0">
              <a:effectLst/>
            </a:endParaRPr>
          </a:p>
          <a:p>
            <a:pPr marL="18288" indent="0" algn="just">
              <a:buNone/>
            </a:pPr>
            <a:endParaRPr lang="es-AR" dirty="0" smtClean="0">
              <a:effectLst/>
            </a:endParaRPr>
          </a:p>
          <a:p>
            <a:pPr marL="18288" indent="0" algn="just">
              <a:buNone/>
            </a:pPr>
            <a:r>
              <a:rPr lang="es-AR" dirty="0" smtClean="0">
                <a:effectLst/>
              </a:rPr>
              <a:t>Un </a:t>
            </a:r>
            <a:r>
              <a:rPr lang="es-AR" dirty="0">
                <a:effectLst/>
              </a:rPr>
              <a:t>mundo virtual altamente </a:t>
            </a:r>
            <a:r>
              <a:rPr lang="es-AR" dirty="0" err="1">
                <a:effectLst/>
              </a:rPr>
              <a:t>inmersivo</a:t>
            </a:r>
            <a:r>
              <a:rPr lang="es-AR" dirty="0">
                <a:effectLst/>
              </a:rPr>
              <a:t> donde la gente se reúne para socializar, jugar y </a:t>
            </a:r>
            <a:r>
              <a:rPr lang="es-AR" dirty="0" smtClean="0">
                <a:effectLst/>
              </a:rPr>
              <a:t>trabajar.</a:t>
            </a:r>
            <a:endParaRPr lang="es-AR" dirty="0"/>
          </a:p>
        </p:txBody>
      </p:sp>
      <p:sp>
        <p:nvSpPr>
          <p:cNvPr id="3" name="2 Título"/>
          <p:cNvSpPr>
            <a:spLocks noGrp="1"/>
          </p:cNvSpPr>
          <p:nvPr>
            <p:ph type="title"/>
          </p:nvPr>
        </p:nvSpPr>
        <p:spPr/>
        <p:txBody>
          <a:bodyPr/>
          <a:lstStyle/>
          <a:p>
            <a:pPr algn="just"/>
            <a:r>
              <a:rPr lang="es-ES" sz="2800" dirty="0" err="1" smtClean="0">
                <a:solidFill>
                  <a:srgbClr val="FFFF00"/>
                </a:solidFill>
                <a:effectLst/>
              </a:rPr>
              <a:t>Metaverso</a:t>
            </a:r>
            <a:endParaRPr lang="es-AR" sz="2800" dirty="0">
              <a:solidFill>
                <a:srgbClr val="FFFF00"/>
              </a:solidFill>
              <a:effectLst/>
            </a:endParaRPr>
          </a:p>
        </p:txBody>
      </p:sp>
    </p:spTree>
    <p:extLst>
      <p:ext uri="{BB962C8B-B14F-4D97-AF65-F5344CB8AC3E}">
        <p14:creationId xmlns:p14="http://schemas.microsoft.com/office/powerpoint/2010/main" val="215318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marL="18288" indent="0">
              <a:buNone/>
            </a:pPr>
            <a:r>
              <a:rPr lang="es-ES" sz="2400" dirty="0" smtClean="0">
                <a:solidFill>
                  <a:srgbClr val="FFFF00"/>
                </a:solidFill>
              </a:rPr>
              <a:t>¿Qué es el constitucionalismo digital?</a:t>
            </a:r>
            <a:endParaRPr lang="es-AR" sz="2400" dirty="0">
              <a:solidFill>
                <a:srgbClr val="FFFF00"/>
              </a:solidFill>
            </a:endParaRPr>
          </a:p>
        </p:txBody>
      </p:sp>
      <p:sp>
        <p:nvSpPr>
          <p:cNvPr id="3" name="2 Título"/>
          <p:cNvSpPr>
            <a:spLocks noGrp="1"/>
          </p:cNvSpPr>
          <p:nvPr>
            <p:ph type="title"/>
          </p:nvPr>
        </p:nvSpPr>
        <p:spPr/>
        <p:txBody>
          <a:bodyPr/>
          <a:lstStyle/>
          <a:p>
            <a:r>
              <a:rPr lang="es-ES" sz="1800" dirty="0" smtClean="0"/>
              <a:t>Revisar, </a:t>
            </a:r>
            <a:r>
              <a:rPr lang="es-ES" sz="1800" dirty="0" err="1" smtClean="0"/>
              <a:t>deconstruir</a:t>
            </a:r>
            <a:r>
              <a:rPr lang="es-ES" sz="1800" dirty="0" smtClean="0"/>
              <a:t>, analizar el derecho constitucional y convencional (derecho </a:t>
            </a:r>
            <a:r>
              <a:rPr lang="es-ES" sz="1800" dirty="0" err="1" smtClean="0"/>
              <a:t>constituvencional</a:t>
            </a:r>
            <a:r>
              <a:rPr lang="es-ES" sz="1800" dirty="0" smtClean="0"/>
              <a:t>) a través de las innovaciones emergentes del desarrollo científico y tecnológico  </a:t>
            </a:r>
            <a:endParaRPr lang="es-AR" sz="1800" dirty="0"/>
          </a:p>
        </p:txBody>
      </p:sp>
    </p:spTree>
    <p:extLst>
      <p:ext uri="{BB962C8B-B14F-4D97-AF65-F5344CB8AC3E}">
        <p14:creationId xmlns:p14="http://schemas.microsoft.com/office/powerpoint/2010/main" val="923554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pPr marL="18288" indent="0" algn="just">
              <a:buNone/>
            </a:pPr>
            <a:r>
              <a:rPr lang="es-ES" dirty="0" smtClean="0">
                <a:effectLst/>
              </a:rPr>
              <a:t>Ciencia: proceso que sigue a una determinada metodología, como así también, los resultados emergentes de ese proceso (conocimiento y aplicaciones) basado en una investigación crítica y abierto a la </a:t>
            </a:r>
            <a:r>
              <a:rPr lang="es-ES" dirty="0" err="1" smtClean="0">
                <a:effectLst/>
              </a:rPr>
              <a:t>falsabilidad</a:t>
            </a:r>
            <a:r>
              <a:rPr lang="es-ES" dirty="0" smtClean="0">
                <a:effectLst/>
              </a:rPr>
              <a:t> y la comprobación.</a:t>
            </a:r>
          </a:p>
          <a:p>
            <a:pPr marL="18288" indent="0" algn="just">
              <a:buNone/>
            </a:pPr>
            <a:endParaRPr lang="es-ES" dirty="0" smtClean="0">
              <a:effectLst/>
            </a:endParaRPr>
          </a:p>
          <a:p>
            <a:pPr marL="18288" indent="0" algn="just">
              <a:buNone/>
            </a:pPr>
            <a:r>
              <a:rPr lang="es-ES" dirty="0" smtClean="0">
                <a:effectLst/>
              </a:rPr>
              <a:t>El conocimiento basado únicamente en la tradición, la revelación o la autoridad sin posibilidad de contraste con la razón y la experiencia o que sea inmune a toda </a:t>
            </a:r>
            <a:r>
              <a:rPr lang="es-ES" dirty="0" err="1" smtClean="0">
                <a:effectLst/>
              </a:rPr>
              <a:t>falsabilidad</a:t>
            </a:r>
            <a:r>
              <a:rPr lang="es-ES" dirty="0" smtClean="0">
                <a:effectLst/>
              </a:rPr>
              <a:t> o verificación intersubjetiva no se puede considerar ciencia.</a:t>
            </a:r>
          </a:p>
          <a:p>
            <a:pPr marL="18288" indent="0">
              <a:buNone/>
            </a:pPr>
            <a:endParaRPr lang="es-ES" dirty="0"/>
          </a:p>
          <a:p>
            <a:pPr marL="18288" indent="0">
              <a:buNone/>
            </a:pPr>
            <a:r>
              <a:rPr lang="es-ES" dirty="0" smtClean="0">
                <a:solidFill>
                  <a:srgbClr val="FF0000"/>
                </a:solidFill>
              </a:rPr>
              <a:t>Observación General Nº 25/2020-Comité de Derechos Económicos, Sociales y Culturales (Punto II.5)         </a:t>
            </a:r>
            <a:endParaRPr lang="es-AR" dirty="0">
              <a:solidFill>
                <a:srgbClr val="FF0000"/>
              </a:solidFill>
            </a:endParaRPr>
          </a:p>
        </p:txBody>
      </p:sp>
      <p:sp>
        <p:nvSpPr>
          <p:cNvPr id="3" name="2 Título"/>
          <p:cNvSpPr>
            <a:spLocks noGrp="1"/>
          </p:cNvSpPr>
          <p:nvPr>
            <p:ph type="title"/>
          </p:nvPr>
        </p:nvSpPr>
        <p:spPr/>
        <p:txBody>
          <a:bodyPr/>
          <a:lstStyle/>
          <a:p>
            <a:r>
              <a:rPr lang="es-ES" sz="2400" dirty="0" smtClean="0">
                <a:solidFill>
                  <a:srgbClr val="FFFF00"/>
                </a:solidFill>
              </a:rPr>
              <a:t>Derecho al desarrollo científico y tecnológico</a:t>
            </a:r>
            <a:endParaRPr lang="es-AR" sz="2400" dirty="0">
              <a:solidFill>
                <a:srgbClr val="FFFF00"/>
              </a:solidFill>
            </a:endParaRPr>
          </a:p>
        </p:txBody>
      </p:sp>
    </p:spTree>
    <p:extLst>
      <p:ext uri="{BB962C8B-B14F-4D97-AF65-F5344CB8AC3E}">
        <p14:creationId xmlns:p14="http://schemas.microsoft.com/office/powerpoint/2010/main" val="3880716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7500" lnSpcReduction="20000"/>
          </a:bodyPr>
          <a:lstStyle/>
          <a:p>
            <a:pPr marL="18288" indent="0" algn="just">
              <a:buNone/>
            </a:pPr>
            <a:r>
              <a:rPr lang="es-AR" dirty="0" smtClean="0">
                <a:effectLst/>
              </a:rPr>
              <a:t>Se </a:t>
            </a:r>
            <a:r>
              <a:rPr lang="es-AR" dirty="0">
                <a:effectLst/>
              </a:rPr>
              <a:t>caracteriza por el fenómeno de la convergencia tecnológica que suele identificarse con el acrónimo NBIC (nano-</a:t>
            </a:r>
            <a:r>
              <a:rPr lang="es-AR" dirty="0" err="1">
                <a:effectLst/>
              </a:rPr>
              <a:t>bio</a:t>
            </a:r>
            <a:r>
              <a:rPr lang="es-AR" dirty="0">
                <a:effectLst/>
              </a:rPr>
              <a:t>-</a:t>
            </a:r>
            <a:r>
              <a:rPr lang="es-AR" dirty="0" err="1">
                <a:effectLst/>
              </a:rPr>
              <a:t>info-cogno</a:t>
            </a:r>
            <a:r>
              <a:rPr lang="es-AR" dirty="0">
                <a:effectLst/>
              </a:rPr>
              <a:t>) donde la letra N se refiere a la nanotecnología, la letra B a la </a:t>
            </a:r>
            <a:r>
              <a:rPr lang="es-AR" dirty="0" err="1">
                <a:effectLst/>
              </a:rPr>
              <a:t>biotecnololgía</a:t>
            </a:r>
            <a:r>
              <a:rPr lang="es-AR" dirty="0">
                <a:effectLst/>
              </a:rPr>
              <a:t>, la letra I a las tecnologías de la información y la letra C a las ciencias </a:t>
            </a:r>
            <a:r>
              <a:rPr lang="es-AR" dirty="0" smtClean="0">
                <a:effectLst/>
              </a:rPr>
              <a:t>cognitivas.</a:t>
            </a:r>
          </a:p>
          <a:p>
            <a:pPr marL="18288" indent="0" algn="just">
              <a:buNone/>
            </a:pPr>
            <a:endParaRPr lang="es-ES" dirty="0">
              <a:effectLst/>
            </a:endParaRPr>
          </a:p>
          <a:p>
            <a:pPr marL="18288" indent="0" algn="just">
              <a:buNone/>
            </a:pPr>
            <a:r>
              <a:rPr lang="es-AR" dirty="0">
                <a:effectLst/>
              </a:rPr>
              <a:t>La revolución digital presenta un factor de multiplicación </a:t>
            </a:r>
            <a:r>
              <a:rPr lang="es-AR" dirty="0" smtClean="0">
                <a:effectLst/>
              </a:rPr>
              <a:t>(</a:t>
            </a:r>
            <a:r>
              <a:rPr lang="es-AR" dirty="0">
                <a:effectLst/>
              </a:rPr>
              <a:t>esto es, el número de veces que una tecnología es capaz de mejorar la función o el objetivo que le fue asignado como por ejemplo los automóviles permiten pasar de nuestra velocidad al andar 6 km/h a 90 km/h lo que significa un factor de multiplicación de 15 en cuanto 15x6= 90) del orden de un millón (mientras que el factor de multiplicación de la agricultura fue de 100 y el de la revolución industrial fue de 1000) que se ha desarrollado en tan solo setenta años</a:t>
            </a:r>
            <a:r>
              <a:rPr lang="es-AR" dirty="0" smtClean="0">
                <a:effectLst/>
              </a:rPr>
              <a:t>.</a:t>
            </a:r>
          </a:p>
          <a:p>
            <a:pPr marL="18288" indent="0">
              <a:buNone/>
            </a:pPr>
            <a:endParaRPr lang="es-ES" dirty="0">
              <a:effectLst/>
            </a:endParaRPr>
          </a:p>
          <a:p>
            <a:pPr marL="18288" indent="0">
              <a:buNone/>
            </a:pPr>
            <a:endParaRPr lang="es-AR" dirty="0"/>
          </a:p>
        </p:txBody>
      </p:sp>
      <p:sp>
        <p:nvSpPr>
          <p:cNvPr id="3" name="2 Título"/>
          <p:cNvSpPr>
            <a:spLocks noGrp="1"/>
          </p:cNvSpPr>
          <p:nvPr>
            <p:ph type="title"/>
          </p:nvPr>
        </p:nvSpPr>
        <p:spPr/>
        <p:txBody>
          <a:bodyPr/>
          <a:lstStyle/>
          <a:p>
            <a:pPr algn="just"/>
            <a:r>
              <a:rPr lang="es-ES" sz="2800" dirty="0" smtClean="0">
                <a:solidFill>
                  <a:srgbClr val="FFFF00"/>
                </a:solidFill>
              </a:rPr>
              <a:t>La cuarta revolución industrial</a:t>
            </a:r>
            <a:endParaRPr lang="es-AR" sz="2800" dirty="0">
              <a:solidFill>
                <a:srgbClr val="FFFF00"/>
              </a:solidFill>
            </a:endParaRPr>
          </a:p>
        </p:txBody>
      </p:sp>
    </p:spTree>
    <p:extLst>
      <p:ext uri="{BB962C8B-B14F-4D97-AF65-F5344CB8AC3E}">
        <p14:creationId xmlns:p14="http://schemas.microsoft.com/office/powerpoint/2010/main" val="4192965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marL="18288" indent="0" algn="just">
              <a:buNone/>
            </a:pPr>
            <a:r>
              <a:rPr lang="es-AR" sz="1600" dirty="0">
                <a:effectLst/>
              </a:rPr>
              <a:t>Lo digital posibilita traducir cualquier tipo de información que pueda descomponerse en unidades mínimas, en un listado de cifras lo cual hace que se transforme en ligera, liviana, veloz, difícilmente corruptible (no se ensucia, estropea, encoje) y una vez enviada tiene un  destino asegurado. Lo analógico posibilita una registración más completa de la realidad incluso más poética pero también más lenta, frágil, perecedera. Lo digital y lo analógico representan dos mundos distintos, dos percepciones encontradas, dos ontologías en disputa.</a:t>
            </a:r>
          </a:p>
          <a:p>
            <a:pPr algn="just"/>
            <a:endParaRPr lang="es-AR" sz="1600" dirty="0"/>
          </a:p>
        </p:txBody>
      </p:sp>
      <p:sp>
        <p:nvSpPr>
          <p:cNvPr id="3" name="2 Título"/>
          <p:cNvSpPr>
            <a:spLocks noGrp="1"/>
          </p:cNvSpPr>
          <p:nvPr>
            <p:ph type="title"/>
          </p:nvPr>
        </p:nvSpPr>
        <p:spPr/>
        <p:txBody>
          <a:bodyPr/>
          <a:lstStyle/>
          <a:p>
            <a:pPr algn="just"/>
            <a:r>
              <a:rPr lang="es-ES" sz="2800" dirty="0" err="1" smtClean="0">
                <a:solidFill>
                  <a:srgbClr val="FFFF00"/>
                </a:solidFill>
              </a:rPr>
              <a:t>Digitalidad</a:t>
            </a:r>
            <a:r>
              <a:rPr lang="es-ES" dirty="0" smtClean="0"/>
              <a:t> </a:t>
            </a:r>
            <a:endParaRPr lang="es-AR" dirty="0"/>
          </a:p>
        </p:txBody>
      </p:sp>
    </p:spTree>
    <p:extLst>
      <p:ext uri="{BB962C8B-B14F-4D97-AF65-F5344CB8AC3E}">
        <p14:creationId xmlns:p14="http://schemas.microsoft.com/office/powerpoint/2010/main" val="3687715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62500" lnSpcReduction="20000"/>
          </a:bodyPr>
          <a:lstStyle/>
          <a:p>
            <a:pPr marL="18288" indent="0" algn="just">
              <a:buNone/>
            </a:pPr>
            <a:r>
              <a:rPr lang="es-AR" dirty="0">
                <a:effectLst/>
              </a:rPr>
              <a:t>El noventa por ciento de los datos del mundo han sido creados en los últimos años, los dispositivos electrónicos se multiplican a un ritmo frenético, las empresas capturan millones de bytes de información sobre sus clientes, proveedores y las operaciones que realizan, las personas por medio de dispositivos o a través de redes sociales estimulan el crecimiento exponencial de la información, la comunicación M2M (máquina a máquina o machine-to-machine) también genera una gran cantidad de información. A este universo de información en permanente circulación, "diálogo" y crecimiento se lo denomina Big Data o </a:t>
            </a:r>
            <a:r>
              <a:rPr lang="es-AR" dirty="0" err="1">
                <a:effectLst/>
              </a:rPr>
              <a:t>macrodatos</a:t>
            </a:r>
            <a:r>
              <a:rPr lang="es-AR" dirty="0">
                <a:effectLst/>
              </a:rPr>
              <a:t> y se lo considera un paradigma que hace posible la recopilación, el almacenamiento, la gestión, el análisis y la visualización, potencialmente en condiciones de tiempo real, de grandes conjuntos de datos con características </a:t>
            </a:r>
            <a:r>
              <a:rPr lang="es-AR" dirty="0" smtClean="0">
                <a:effectLst/>
              </a:rPr>
              <a:t>heterogéneas.</a:t>
            </a:r>
          </a:p>
          <a:p>
            <a:pPr algn="just"/>
            <a:endParaRPr lang="es-ES" dirty="0">
              <a:effectLst/>
            </a:endParaRPr>
          </a:p>
          <a:p>
            <a:pPr marL="18288" indent="0" algn="just">
              <a:buNone/>
            </a:pPr>
            <a:r>
              <a:rPr lang="es-AR" dirty="0">
                <a:effectLst/>
              </a:rPr>
              <a:t>El uso del Big Data posibilita distintos tipos de análisis. El descriptivo sirve para clasificar y preparar el material con vistas a su análisis. El predictivo a identificar toda clase de indicadores de una posible relación causal en forma de correlaciones estadísticamente significativas y sobre esta base poder predecir resultados con una probabilidad determinada. El prescriptivo se orienta a recomendaciones de actuación para emplear el conocimiento predictivo y el conocimiento descriptivo a efectos de poder alcanzar determinados </a:t>
            </a:r>
            <a:r>
              <a:rPr lang="es-AR" dirty="0" smtClean="0">
                <a:effectLst/>
              </a:rPr>
              <a:t>objetivos.</a:t>
            </a:r>
            <a:endParaRPr lang="es-AR" dirty="0"/>
          </a:p>
        </p:txBody>
      </p:sp>
      <p:sp>
        <p:nvSpPr>
          <p:cNvPr id="3" name="2 Título"/>
          <p:cNvSpPr>
            <a:spLocks noGrp="1"/>
          </p:cNvSpPr>
          <p:nvPr>
            <p:ph type="title"/>
          </p:nvPr>
        </p:nvSpPr>
        <p:spPr/>
        <p:txBody>
          <a:bodyPr/>
          <a:lstStyle/>
          <a:p>
            <a:pPr algn="just"/>
            <a:r>
              <a:rPr lang="es-ES" sz="3200" dirty="0" smtClean="0">
                <a:solidFill>
                  <a:srgbClr val="FFFF00"/>
                </a:solidFill>
              </a:rPr>
              <a:t>Big data</a:t>
            </a:r>
            <a:endParaRPr lang="es-AR" sz="3200" dirty="0">
              <a:solidFill>
                <a:srgbClr val="FFFF00"/>
              </a:solidFill>
            </a:endParaRPr>
          </a:p>
        </p:txBody>
      </p:sp>
    </p:spTree>
    <p:extLst>
      <p:ext uri="{BB962C8B-B14F-4D97-AF65-F5344CB8AC3E}">
        <p14:creationId xmlns:p14="http://schemas.microsoft.com/office/powerpoint/2010/main" val="4013751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marL="18288" indent="0">
              <a:buNone/>
            </a:pPr>
            <a:r>
              <a:rPr lang="es-ES" dirty="0" smtClean="0"/>
              <a:t>Procesamiento de datos e información con el objeto de resolver problemas y tomar decisiones utilizando algoritmos inteligentes obteniendo resultados específicos de ciertas actividades o ámbitos concretos que antes solo podían obtenerse mediante nuestro cerebro (IA débil).</a:t>
            </a:r>
          </a:p>
          <a:p>
            <a:pPr marL="18288" indent="0">
              <a:buNone/>
            </a:pPr>
            <a:endParaRPr lang="es-ES" dirty="0"/>
          </a:p>
          <a:p>
            <a:pPr marL="18288" indent="0">
              <a:buNone/>
            </a:pPr>
            <a:r>
              <a:rPr lang="es-ES" dirty="0" smtClean="0"/>
              <a:t>Simulación del comportamiento humano o la inteligencia humana en un plano integral: sentido común, capacidad de sentir, de reconocer el entorno y de autoconsciencia (IA fuerte).     </a:t>
            </a:r>
            <a:endParaRPr lang="es-AR" dirty="0"/>
          </a:p>
        </p:txBody>
      </p:sp>
      <p:sp>
        <p:nvSpPr>
          <p:cNvPr id="3" name="2 Título"/>
          <p:cNvSpPr>
            <a:spLocks noGrp="1"/>
          </p:cNvSpPr>
          <p:nvPr>
            <p:ph type="title"/>
          </p:nvPr>
        </p:nvSpPr>
        <p:spPr/>
        <p:txBody>
          <a:bodyPr/>
          <a:lstStyle/>
          <a:p>
            <a:pPr algn="just"/>
            <a:r>
              <a:rPr lang="es-ES" sz="2800" dirty="0" smtClean="0">
                <a:solidFill>
                  <a:srgbClr val="FFFF00"/>
                </a:solidFill>
                <a:effectLst/>
              </a:rPr>
              <a:t>Inteligencia artificial </a:t>
            </a:r>
            <a:endParaRPr lang="es-AR" sz="2800" dirty="0">
              <a:solidFill>
                <a:srgbClr val="FFFF00"/>
              </a:solidFill>
              <a:effectLst/>
            </a:endParaRPr>
          </a:p>
        </p:txBody>
      </p:sp>
    </p:spTree>
    <p:extLst>
      <p:ext uri="{BB962C8B-B14F-4D97-AF65-F5344CB8AC3E}">
        <p14:creationId xmlns:p14="http://schemas.microsoft.com/office/powerpoint/2010/main" val="1463978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marL="18288" indent="0">
              <a:buNone/>
            </a:pPr>
            <a:r>
              <a:rPr lang="es-ES" dirty="0" smtClean="0"/>
              <a:t>Simbólica, la cual se basa en las representaciones simbólicas de tareas cognitivas superiores tales como el razonamiento abstracto y la toma de decisiones (ej. árbol de decisiones).</a:t>
            </a:r>
          </a:p>
          <a:p>
            <a:pPr marL="18288" indent="0">
              <a:buNone/>
            </a:pPr>
            <a:endParaRPr lang="es-ES" dirty="0"/>
          </a:p>
          <a:p>
            <a:pPr marL="18288" indent="0">
              <a:buNone/>
            </a:pPr>
            <a:r>
              <a:rPr lang="es-ES" dirty="0" smtClean="0"/>
              <a:t>Conexionismo y redes neuronales que se usa para aprendizaje profundo o automático.</a:t>
            </a:r>
          </a:p>
          <a:p>
            <a:pPr marL="18288" indent="0">
              <a:buNone/>
            </a:pPr>
            <a:endParaRPr lang="es-ES" dirty="0"/>
          </a:p>
          <a:p>
            <a:pPr marL="18288" indent="0">
              <a:buNone/>
            </a:pPr>
            <a:r>
              <a:rPr lang="es-ES" dirty="0" smtClean="0"/>
              <a:t>Corporeizados y situacionales que se centran en la tareas motoras y en las interacciones como por ejemplo los robots que resuelven problemas interactuando con su entorno circundante.       </a:t>
            </a:r>
            <a:endParaRPr lang="es-AR" dirty="0"/>
          </a:p>
        </p:txBody>
      </p:sp>
      <p:sp>
        <p:nvSpPr>
          <p:cNvPr id="3" name="2 Título"/>
          <p:cNvSpPr>
            <a:spLocks noGrp="1"/>
          </p:cNvSpPr>
          <p:nvPr>
            <p:ph type="title"/>
          </p:nvPr>
        </p:nvSpPr>
        <p:spPr/>
        <p:txBody>
          <a:bodyPr/>
          <a:lstStyle/>
          <a:p>
            <a:pPr algn="just"/>
            <a:r>
              <a:rPr lang="es-ES" sz="2800" dirty="0" smtClean="0">
                <a:solidFill>
                  <a:srgbClr val="FFFF00"/>
                </a:solidFill>
                <a:effectLst/>
              </a:rPr>
              <a:t>IA débil </a:t>
            </a:r>
            <a:endParaRPr lang="es-AR" sz="2800" dirty="0">
              <a:solidFill>
                <a:srgbClr val="FFFF00"/>
              </a:solidFill>
              <a:effectLst/>
            </a:endParaRPr>
          </a:p>
        </p:txBody>
      </p:sp>
    </p:spTree>
    <p:extLst>
      <p:ext uri="{BB962C8B-B14F-4D97-AF65-F5344CB8AC3E}">
        <p14:creationId xmlns:p14="http://schemas.microsoft.com/office/powerpoint/2010/main" val="1635695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marL="18288" indent="0">
              <a:buNone/>
            </a:pPr>
            <a:r>
              <a:rPr lang="es-ES" sz="2800" dirty="0" smtClean="0"/>
              <a:t>IA, derechos, ética.</a:t>
            </a:r>
          </a:p>
          <a:p>
            <a:pPr marL="18288" indent="0">
              <a:buNone/>
            </a:pPr>
            <a:endParaRPr lang="es-ES" sz="2800" dirty="0"/>
          </a:p>
          <a:p>
            <a:pPr marL="18288" indent="0">
              <a:buNone/>
            </a:pPr>
            <a:r>
              <a:rPr lang="es-ES" sz="2800" dirty="0" err="1" smtClean="0"/>
              <a:t>Sintiencia</a:t>
            </a:r>
            <a:r>
              <a:rPr lang="es-ES" sz="2800" dirty="0" smtClean="0"/>
              <a:t> electrónica. </a:t>
            </a:r>
            <a:endParaRPr lang="es-AR" sz="2800" dirty="0"/>
          </a:p>
        </p:txBody>
      </p:sp>
      <p:sp>
        <p:nvSpPr>
          <p:cNvPr id="3" name="2 Título"/>
          <p:cNvSpPr>
            <a:spLocks noGrp="1"/>
          </p:cNvSpPr>
          <p:nvPr>
            <p:ph type="title"/>
          </p:nvPr>
        </p:nvSpPr>
        <p:spPr/>
        <p:txBody>
          <a:bodyPr/>
          <a:lstStyle/>
          <a:p>
            <a:pPr algn="just"/>
            <a:r>
              <a:rPr lang="es-ES" sz="2800" dirty="0" smtClean="0">
                <a:solidFill>
                  <a:srgbClr val="FFFF00"/>
                </a:solidFill>
                <a:effectLst/>
              </a:rPr>
              <a:t>Debate actual y futuro</a:t>
            </a:r>
            <a:endParaRPr lang="es-AR" sz="2800" dirty="0">
              <a:solidFill>
                <a:srgbClr val="FFFF00"/>
              </a:solidFill>
              <a:effectLst/>
            </a:endParaRPr>
          </a:p>
        </p:txBody>
      </p:sp>
    </p:spTree>
    <p:extLst>
      <p:ext uri="{BB962C8B-B14F-4D97-AF65-F5344CB8AC3E}">
        <p14:creationId xmlns:p14="http://schemas.microsoft.com/office/powerpoint/2010/main" val="29891690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82</TotalTime>
  <Words>1215</Words>
  <Application>Microsoft Office PowerPoint</Application>
  <PresentationFormat>Presentación en pantalla (4:3)</PresentationFormat>
  <Paragraphs>46</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Elemental</vt:lpstr>
      <vt:lpstr>Constitucionalismo digital</vt:lpstr>
      <vt:lpstr>Revisar, deconstruir, analizar el derecho constitucional y convencional (derecho constituvencional) a través de las innovaciones emergentes del desarrollo científico y tecnológico  </vt:lpstr>
      <vt:lpstr>Derecho al desarrollo científico y tecnológico</vt:lpstr>
      <vt:lpstr>La cuarta revolución industrial</vt:lpstr>
      <vt:lpstr>Digitalidad </vt:lpstr>
      <vt:lpstr>Big data</vt:lpstr>
      <vt:lpstr>Inteligencia artificial </vt:lpstr>
      <vt:lpstr>IA débil </vt:lpstr>
      <vt:lpstr>Debate actual y futuro</vt:lpstr>
      <vt:lpstr>Blockchain</vt:lpstr>
      <vt:lpstr>Tokenización</vt:lpstr>
      <vt:lpstr>Metaverso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Constitucionalismo digital</dc:title>
  <dc:creator>Andres</dc:creator>
  <cp:lastModifiedBy>Andres</cp:lastModifiedBy>
  <cp:revision>12</cp:revision>
  <dcterms:created xsi:type="dcterms:W3CDTF">2022-05-24T15:43:46Z</dcterms:created>
  <dcterms:modified xsi:type="dcterms:W3CDTF">2022-05-24T17:06:31Z</dcterms:modified>
</cp:coreProperties>
</file>