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83" r:id="rId16"/>
    <p:sldId id="280" r:id="rId17"/>
    <p:sldId id="284" r:id="rId18"/>
    <p:sldId id="282" r:id="rId19"/>
    <p:sldId id="281" r:id="rId20"/>
  </p:sldIdLst>
  <p:sldSz cx="20104100" cy="11309350"/>
  <p:notesSz cx="20104100" cy="113093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70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5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70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70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6737984" cy="11308715"/>
          </a:xfrm>
          <a:custGeom>
            <a:avLst/>
            <a:gdLst/>
            <a:ahLst/>
            <a:cxnLst/>
            <a:rect l="l" t="t" r="r" b="b"/>
            <a:pathLst>
              <a:path w="6737984" h="11308715">
                <a:moveTo>
                  <a:pt x="6737515" y="11308550"/>
                </a:moveTo>
                <a:lnTo>
                  <a:pt x="3111703" y="0"/>
                </a:lnTo>
                <a:lnTo>
                  <a:pt x="3111703" y="12115"/>
                </a:lnTo>
                <a:lnTo>
                  <a:pt x="0" y="12115"/>
                </a:lnTo>
                <a:lnTo>
                  <a:pt x="0" y="11308550"/>
                </a:lnTo>
                <a:lnTo>
                  <a:pt x="3111703" y="11308550"/>
                </a:lnTo>
                <a:lnTo>
                  <a:pt x="6737515" y="11308550"/>
                </a:lnTo>
                <a:close/>
              </a:path>
            </a:pathLst>
          </a:custGeom>
          <a:solidFill>
            <a:srgbClr val="F0E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013" y="7788030"/>
            <a:ext cx="3831623" cy="2663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3314" y="4149368"/>
            <a:ext cx="7017471" cy="1659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700" b="0" i="0">
                <a:solidFill>
                  <a:schemeClr val="hlink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5009" y="3231841"/>
            <a:ext cx="10502900" cy="532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.org/files/bitcoin-paper/bitcoin_e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linkedin.com/in/fabrizio-b-450b818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8122" y="3378501"/>
            <a:ext cx="8635727" cy="4339590"/>
          </a:xfrm>
          <a:prstGeom prst="rect">
            <a:avLst/>
          </a:prstGeom>
        </p:spPr>
        <p:txBody>
          <a:bodyPr vert="horz" wrap="square" lIns="0" tIns="342900" rIns="0" bIns="0" rtlCol="0">
            <a:spAutoFit/>
          </a:bodyPr>
          <a:lstStyle/>
          <a:p>
            <a:pPr marL="12700" marR="793750">
              <a:lnSpc>
                <a:spcPct val="79900"/>
              </a:lnSpc>
              <a:spcBef>
                <a:spcPts val="2700"/>
              </a:spcBef>
            </a:pPr>
            <a:r>
              <a:rPr b="1" spc="-430" dirty="0" smtClean="0">
                <a:solidFill>
                  <a:schemeClr val="accent1"/>
                </a:solidFill>
                <a:latin typeface="Verdana"/>
                <a:cs typeface="Verdana"/>
              </a:rPr>
              <a:t>F</a:t>
            </a:r>
            <a:r>
              <a:rPr b="1" spc="-690" dirty="0" smtClean="0">
                <a:solidFill>
                  <a:schemeClr val="accent1"/>
                </a:solidFill>
                <a:latin typeface="Verdana"/>
                <a:cs typeface="Verdana"/>
              </a:rPr>
              <a:t>ABRIZIO  </a:t>
            </a:r>
            <a:r>
              <a:rPr b="1" spc="-915" dirty="0">
                <a:solidFill>
                  <a:schemeClr val="accent1"/>
                </a:solidFill>
                <a:latin typeface="Verdana"/>
                <a:cs typeface="Verdana"/>
              </a:rPr>
              <a:t>BERTINI</a:t>
            </a:r>
          </a:p>
          <a:p>
            <a:pPr marL="100330" marR="5080">
              <a:lnSpc>
                <a:spcPct val="101299"/>
              </a:lnSpc>
              <a:spcBef>
                <a:spcPts val="80"/>
              </a:spcBef>
            </a:pPr>
            <a:r>
              <a:rPr sz="2950" spc="135" dirty="0">
                <a:solidFill>
                  <a:srgbClr val="000000"/>
                </a:solidFill>
              </a:rPr>
              <a:t>ABOGAD</a:t>
            </a:r>
            <a:r>
              <a:rPr sz="2950" spc="165" dirty="0">
                <a:solidFill>
                  <a:srgbClr val="000000"/>
                </a:solidFill>
              </a:rPr>
              <a:t>O</a:t>
            </a:r>
            <a:r>
              <a:rPr sz="2950" spc="-210" dirty="0">
                <a:solidFill>
                  <a:srgbClr val="000000"/>
                </a:solidFill>
              </a:rPr>
              <a:t>-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80" dirty="0">
                <a:solidFill>
                  <a:srgbClr val="000000"/>
                </a:solidFill>
              </a:rPr>
              <a:t>A</a:t>
            </a:r>
            <a:r>
              <a:rPr sz="2950" spc="65" dirty="0">
                <a:solidFill>
                  <a:srgbClr val="000000"/>
                </a:solidFill>
              </a:rPr>
              <a:t>GENTE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320" dirty="0">
                <a:solidFill>
                  <a:srgbClr val="000000"/>
                </a:solidFill>
              </a:rPr>
              <a:t>P</a:t>
            </a:r>
            <a:r>
              <a:rPr sz="2950" spc="140" dirty="0">
                <a:solidFill>
                  <a:srgbClr val="000000"/>
                </a:solidFill>
              </a:rPr>
              <a:t>RODU</a:t>
            </a:r>
            <a:r>
              <a:rPr sz="2950" spc="100" dirty="0">
                <a:solidFill>
                  <a:srgbClr val="000000"/>
                </a:solidFill>
              </a:rPr>
              <a:t>C</a:t>
            </a:r>
            <a:r>
              <a:rPr sz="2950" spc="-145" dirty="0">
                <a:solidFill>
                  <a:srgbClr val="000000"/>
                </a:solidFill>
              </a:rPr>
              <a:t>T</a:t>
            </a:r>
            <a:r>
              <a:rPr sz="2950" spc="130" dirty="0">
                <a:solidFill>
                  <a:srgbClr val="000000"/>
                </a:solidFill>
              </a:rPr>
              <a:t>OR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110" dirty="0">
                <a:solidFill>
                  <a:srgbClr val="000000"/>
                </a:solidFill>
              </a:rPr>
              <a:t>DE  </a:t>
            </a:r>
            <a:r>
              <a:rPr sz="2950" spc="160" dirty="0">
                <a:solidFill>
                  <a:srgbClr val="000000"/>
                </a:solidFill>
              </a:rPr>
              <a:t>MER</a:t>
            </a:r>
            <a:r>
              <a:rPr sz="2950" spc="100" dirty="0">
                <a:solidFill>
                  <a:srgbClr val="000000"/>
                </a:solidFill>
              </a:rPr>
              <a:t>C</a:t>
            </a:r>
            <a:r>
              <a:rPr sz="2950" spc="150" dirty="0">
                <a:solidFill>
                  <a:srgbClr val="000000"/>
                </a:solidFill>
              </a:rPr>
              <a:t>ADO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145" dirty="0">
                <a:solidFill>
                  <a:srgbClr val="000000"/>
                </a:solidFill>
              </a:rPr>
              <a:t>DE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15" dirty="0">
                <a:solidFill>
                  <a:srgbClr val="000000"/>
                </a:solidFill>
              </a:rPr>
              <a:t>C</a:t>
            </a:r>
            <a:r>
              <a:rPr sz="2950" spc="245" dirty="0">
                <a:solidFill>
                  <a:srgbClr val="000000"/>
                </a:solidFill>
              </a:rPr>
              <a:t>A</a:t>
            </a:r>
            <a:r>
              <a:rPr sz="2950" spc="185" dirty="0">
                <a:solidFill>
                  <a:srgbClr val="000000"/>
                </a:solidFill>
              </a:rPr>
              <a:t>P</a:t>
            </a:r>
            <a:r>
              <a:rPr sz="2950" spc="-350" dirty="0">
                <a:solidFill>
                  <a:srgbClr val="000000"/>
                </a:solidFill>
              </a:rPr>
              <a:t>I</a:t>
            </a:r>
            <a:r>
              <a:rPr sz="2950" spc="-220" dirty="0">
                <a:solidFill>
                  <a:srgbClr val="000000"/>
                </a:solidFill>
              </a:rPr>
              <a:t>T</a:t>
            </a:r>
            <a:r>
              <a:rPr sz="2950" spc="35" dirty="0">
                <a:solidFill>
                  <a:srgbClr val="000000"/>
                </a:solidFill>
              </a:rPr>
              <a:t>ALE</a:t>
            </a:r>
            <a:r>
              <a:rPr sz="2950" spc="85" dirty="0">
                <a:solidFill>
                  <a:srgbClr val="000000"/>
                </a:solidFill>
              </a:rPr>
              <a:t>S</a:t>
            </a:r>
            <a:r>
              <a:rPr sz="2950" spc="-210" dirty="0">
                <a:solidFill>
                  <a:srgbClr val="000000"/>
                </a:solidFill>
              </a:rPr>
              <a:t>-</a:t>
            </a:r>
            <a:r>
              <a:rPr sz="2950" spc="-260" dirty="0">
                <a:solidFill>
                  <a:srgbClr val="000000"/>
                </a:solidFill>
              </a:rPr>
              <a:t> </a:t>
            </a:r>
            <a:r>
              <a:rPr sz="2950" spc="25" dirty="0">
                <a:solidFill>
                  <a:srgbClr val="000000"/>
                </a:solidFill>
              </a:rPr>
              <a:t>C</a:t>
            </a:r>
            <a:r>
              <a:rPr sz="2950" spc="90" dirty="0">
                <a:solidFill>
                  <a:srgbClr val="000000"/>
                </a:solidFill>
              </a:rPr>
              <a:t>ONSU</a:t>
            </a:r>
            <a:r>
              <a:rPr sz="2950" spc="-85" dirty="0">
                <a:solidFill>
                  <a:srgbClr val="000000"/>
                </a:solidFill>
              </a:rPr>
              <a:t>L</a:t>
            </a:r>
            <a:r>
              <a:rPr sz="2950" spc="-145" dirty="0">
                <a:solidFill>
                  <a:srgbClr val="000000"/>
                </a:solidFill>
              </a:rPr>
              <a:t>T</a:t>
            </a:r>
            <a:r>
              <a:rPr sz="2950" spc="95" dirty="0">
                <a:solidFill>
                  <a:srgbClr val="000000"/>
                </a:solidFill>
              </a:rPr>
              <a:t>OR  </a:t>
            </a:r>
            <a:r>
              <a:rPr sz="2950" spc="75" dirty="0">
                <a:solidFill>
                  <a:srgbClr val="000000"/>
                </a:solidFill>
              </a:rPr>
              <a:t>BLOCKCHAIN</a:t>
            </a:r>
            <a:endParaRPr sz="295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2318" y="3378715"/>
            <a:ext cx="3783348" cy="3615897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8009" y="8914597"/>
            <a:ext cx="3006091" cy="239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0253" y="2657695"/>
            <a:ext cx="10615930" cy="58130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60" dirty="0">
                <a:latin typeface="Verdana"/>
                <a:cs typeface="Verdana"/>
              </a:rPr>
              <a:t>EL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HASH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SHA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95" dirty="0">
                <a:latin typeface="Verdana"/>
                <a:cs typeface="Verdana"/>
              </a:rPr>
              <a:t>256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Verdana"/>
              <a:cs typeface="Verdana"/>
            </a:endParaRPr>
          </a:p>
          <a:p>
            <a:pPr marL="577850" marR="217804" indent="-565785" algn="just">
              <a:lnSpc>
                <a:spcPct val="150200"/>
              </a:lnSpc>
            </a:pPr>
            <a:r>
              <a:rPr sz="2950" spc="15" dirty="0">
                <a:latin typeface="MS PGothic"/>
                <a:cs typeface="MS PGothic"/>
              </a:rPr>
              <a:t>❏ </a:t>
            </a:r>
            <a:r>
              <a:rPr sz="2950" b="1" spc="-75" dirty="0">
                <a:latin typeface="Verdana"/>
                <a:cs typeface="Verdana"/>
              </a:rPr>
              <a:t>Red </a:t>
            </a:r>
            <a:r>
              <a:rPr sz="2950" b="1" spc="-65" dirty="0">
                <a:latin typeface="Verdana"/>
                <a:cs typeface="Verdana"/>
              </a:rPr>
              <a:t>Bitcoin </a:t>
            </a:r>
            <a:r>
              <a:rPr sz="2950" b="1" spc="-110" dirty="0">
                <a:latin typeface="Verdana"/>
                <a:cs typeface="Verdana"/>
              </a:rPr>
              <a:t>utiliza </a:t>
            </a:r>
            <a:r>
              <a:rPr sz="2950" b="1" spc="-114" dirty="0">
                <a:latin typeface="Verdana"/>
                <a:cs typeface="Verdana"/>
              </a:rPr>
              <a:t>este </a:t>
            </a:r>
            <a:r>
              <a:rPr sz="2950" b="1" spc="-70" dirty="0">
                <a:latin typeface="Verdana"/>
                <a:cs typeface="Verdana"/>
              </a:rPr>
              <a:t>mecanismo </a:t>
            </a:r>
            <a:r>
              <a:rPr sz="2950" b="1" spc="-50" dirty="0">
                <a:latin typeface="Verdana"/>
                <a:cs typeface="Verdana"/>
              </a:rPr>
              <a:t>de </a:t>
            </a:r>
            <a:r>
              <a:rPr sz="2950" b="1" spc="-110" dirty="0">
                <a:latin typeface="Verdana"/>
                <a:cs typeface="Verdana"/>
              </a:rPr>
              <a:t>seguridad,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imple</a:t>
            </a:r>
            <a:r>
              <a:rPr sz="2950" b="1" spc="-80" dirty="0">
                <a:latin typeface="Verdana"/>
                <a:cs typeface="Verdana"/>
              </a:rPr>
              <a:t>m</a:t>
            </a:r>
            <a:r>
              <a:rPr sz="2950" b="1" spc="-85" dirty="0">
                <a:latin typeface="Verdana"/>
                <a:cs typeface="Verdana"/>
              </a:rPr>
              <a:t>ent</a:t>
            </a:r>
            <a:r>
              <a:rPr sz="2950" b="1" spc="-80" dirty="0">
                <a:latin typeface="Verdana"/>
                <a:cs typeface="Verdana"/>
              </a:rPr>
              <a:t>a</a:t>
            </a:r>
            <a:r>
              <a:rPr sz="2950" b="1" spc="-45" dirty="0">
                <a:latin typeface="Verdana"/>
                <a:cs typeface="Verdana"/>
              </a:rPr>
              <a:t>do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40" dirty="0">
                <a:latin typeface="Verdana"/>
                <a:cs typeface="Verdana"/>
              </a:rPr>
              <a:t>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t</a:t>
            </a:r>
            <a:r>
              <a:rPr sz="2950" b="1" spc="-150" dirty="0">
                <a:latin typeface="Verdana"/>
                <a:cs typeface="Verdana"/>
              </a:rPr>
              <a:t>r</a:t>
            </a:r>
            <a:r>
              <a:rPr sz="2950" b="1" spc="-170" dirty="0">
                <a:latin typeface="Verdana"/>
                <a:cs typeface="Verdana"/>
              </a:rPr>
              <a:t>a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135" dirty="0">
                <a:latin typeface="Verdana"/>
                <a:cs typeface="Verdana"/>
              </a:rPr>
              <a:t>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45" dirty="0">
                <a:latin typeface="Verdana"/>
                <a:cs typeface="Verdana"/>
              </a:rPr>
              <a:t>Sis</a:t>
            </a:r>
            <a:r>
              <a:rPr sz="2950" b="1" spc="-170" dirty="0">
                <a:latin typeface="Verdana"/>
                <a:cs typeface="Verdana"/>
              </a:rPr>
              <a:t>t</a:t>
            </a:r>
            <a:r>
              <a:rPr sz="2950" b="1" spc="-80" dirty="0">
                <a:latin typeface="Verdana"/>
                <a:cs typeface="Verdana"/>
              </a:rPr>
              <a:t>ema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dirty="0">
                <a:latin typeface="Verdana"/>
                <a:cs typeface="Verdana"/>
              </a:rPr>
              <a:t>P</a:t>
            </a:r>
            <a:r>
              <a:rPr sz="2950" b="1" spc="-70" dirty="0">
                <a:latin typeface="Verdana"/>
                <a:cs typeface="Verdana"/>
              </a:rPr>
              <a:t>O</a:t>
            </a:r>
            <a:r>
              <a:rPr sz="2950" b="1" spc="120" dirty="0">
                <a:latin typeface="Verdana"/>
                <a:cs typeface="Verdana"/>
              </a:rPr>
              <a:t>W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29" dirty="0">
                <a:latin typeface="Verdana"/>
                <a:cs typeface="Verdana"/>
              </a:rPr>
              <a:t>(</a:t>
            </a:r>
            <a:r>
              <a:rPr sz="2950" b="1" spc="-340" dirty="0">
                <a:latin typeface="Verdana"/>
                <a:cs typeface="Verdana"/>
              </a:rPr>
              <a:t>P</a:t>
            </a: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90" dirty="0">
                <a:latin typeface="Verdana"/>
                <a:cs typeface="Verdana"/>
              </a:rPr>
              <a:t>oof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of  </a:t>
            </a:r>
            <a:r>
              <a:rPr sz="2950" b="1" spc="-180" dirty="0">
                <a:latin typeface="Verdana"/>
                <a:cs typeface="Verdana"/>
              </a:rPr>
              <a:t>Work</a:t>
            </a:r>
            <a:r>
              <a:rPr sz="2950" b="1" spc="-180" dirty="0" smtClean="0">
                <a:latin typeface="Verdana"/>
                <a:cs typeface="Verdana"/>
              </a:rPr>
              <a:t>)</a:t>
            </a:r>
            <a:endParaRPr lang="es-AR" sz="2950" b="1" spc="-180" dirty="0" smtClean="0">
              <a:latin typeface="Verdana"/>
              <a:cs typeface="Verdana"/>
            </a:endParaRPr>
          </a:p>
          <a:p>
            <a:pPr marL="577850" marR="217804" indent="-565785" algn="just">
              <a:lnSpc>
                <a:spcPct val="150200"/>
              </a:lnSpc>
            </a:pPr>
            <a:endParaRPr sz="2950" dirty="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35" dirty="0">
                <a:latin typeface="Verdana"/>
                <a:cs typeface="Verdana"/>
              </a:rPr>
              <a:t>Su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60" dirty="0">
                <a:latin typeface="Verdana"/>
                <a:cs typeface="Verdana"/>
              </a:rPr>
              <a:t>o</a:t>
            </a:r>
            <a:r>
              <a:rPr sz="2950" b="1" spc="-130" dirty="0">
                <a:latin typeface="Verdana"/>
                <a:cs typeface="Verdana"/>
              </a:rPr>
              <a:t>r</a:t>
            </a:r>
            <a:r>
              <a:rPr sz="2950" b="1" spc="-60" dirty="0">
                <a:latin typeface="Verdana"/>
                <a:cs typeface="Verdana"/>
              </a:rPr>
              <a:t>igen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60" dirty="0">
                <a:latin typeface="Verdana"/>
                <a:cs typeface="Verdana"/>
              </a:rPr>
              <a:t>2</a:t>
            </a:r>
            <a:r>
              <a:rPr sz="2950" b="1" spc="-85" dirty="0">
                <a:latin typeface="Verdana"/>
                <a:cs typeface="Verdana"/>
              </a:rPr>
              <a:t>0</a:t>
            </a:r>
            <a:r>
              <a:rPr sz="2950" b="1" spc="-100" dirty="0">
                <a:latin typeface="Verdana"/>
                <a:cs typeface="Verdana"/>
              </a:rPr>
              <a:t>0</a:t>
            </a:r>
            <a:r>
              <a:rPr sz="2950" b="1" spc="-615" dirty="0">
                <a:latin typeface="Verdana"/>
                <a:cs typeface="Verdana"/>
              </a:rPr>
              <a:t>1,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per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sigue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sie</a:t>
            </a:r>
            <a:r>
              <a:rPr sz="2950" b="1" spc="-125" dirty="0">
                <a:latin typeface="Verdana"/>
                <a:cs typeface="Verdana"/>
              </a:rPr>
              <a:t>n</a:t>
            </a:r>
            <a:r>
              <a:rPr sz="2950" b="1" spc="-45" dirty="0">
                <a:latin typeface="Verdana"/>
                <a:cs typeface="Verdana"/>
              </a:rPr>
              <a:t>do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5" dirty="0">
                <a:latin typeface="Verdana"/>
                <a:cs typeface="Verdana"/>
              </a:rPr>
              <a:t>m</a:t>
            </a:r>
            <a:r>
              <a:rPr sz="2950" b="1" spc="-85" dirty="0">
                <a:latin typeface="Verdana"/>
                <a:cs typeface="Verdana"/>
              </a:rPr>
              <a:t>e</a:t>
            </a:r>
            <a:r>
              <a:rPr sz="2950" b="1" spc="-110" dirty="0">
                <a:latin typeface="Verdana"/>
                <a:cs typeface="Verdana"/>
              </a:rPr>
              <a:t>t</a:t>
            </a:r>
            <a:r>
              <a:rPr sz="2950" b="1" spc="-50" dirty="0">
                <a:latin typeface="Verdana"/>
                <a:cs typeface="Verdana"/>
              </a:rPr>
              <a:t>odo  </a:t>
            </a:r>
            <a:r>
              <a:rPr sz="2950" b="1" spc="-85" dirty="0">
                <a:latin typeface="Verdana"/>
                <a:cs typeface="Verdana"/>
              </a:rPr>
              <a:t>ﬁable,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40" dirty="0">
                <a:latin typeface="Verdana"/>
                <a:cs typeface="Verdana"/>
              </a:rPr>
              <a:t>e</a:t>
            </a:r>
            <a:r>
              <a:rPr sz="2950" b="1" spc="-55" dirty="0">
                <a:latin typeface="Verdana"/>
                <a:cs typeface="Verdana"/>
              </a:rPr>
              <a:t>c</a:t>
            </a:r>
            <a:r>
              <a:rPr sz="2950" b="1" spc="-35" dirty="0">
                <a:latin typeface="Verdana"/>
                <a:cs typeface="Verdana"/>
              </a:rPr>
              <a:t>o</a:t>
            </a:r>
            <a:r>
              <a:rPr sz="2950" b="1" spc="-45" dirty="0">
                <a:latin typeface="Verdana"/>
                <a:cs typeface="Verdana"/>
              </a:rPr>
              <a:t>m</a:t>
            </a:r>
            <a:r>
              <a:rPr sz="2950" b="1" spc="-70" dirty="0">
                <a:latin typeface="Verdana"/>
                <a:cs typeface="Verdana"/>
              </a:rPr>
              <a:t>e</a:t>
            </a:r>
            <a:r>
              <a:rPr sz="2950" b="1" spc="-65" dirty="0">
                <a:latin typeface="Verdana"/>
                <a:cs typeface="Verdana"/>
              </a:rPr>
              <a:t>n</a:t>
            </a:r>
            <a:r>
              <a:rPr sz="2950" b="1" spc="-70" dirty="0">
                <a:latin typeface="Verdana"/>
                <a:cs typeface="Verdana"/>
              </a:rPr>
              <a:t>da</a:t>
            </a:r>
            <a:r>
              <a:rPr sz="2950" b="1" spc="-60" dirty="0">
                <a:latin typeface="Verdana"/>
                <a:cs typeface="Verdana"/>
              </a:rPr>
              <a:t>n</a:t>
            </a:r>
            <a:r>
              <a:rPr sz="2950" b="1" spc="-90" dirty="0">
                <a:latin typeface="Verdana"/>
                <a:cs typeface="Verdana"/>
              </a:rPr>
              <a:t>dose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a</a:t>
            </a:r>
            <a:r>
              <a:rPr sz="2950" b="1" spc="35" dirty="0">
                <a:latin typeface="Verdana"/>
                <a:cs typeface="Verdana"/>
              </a:rPr>
              <a:t>c</a:t>
            </a:r>
            <a:r>
              <a:rPr sz="2950" b="1" spc="-110" dirty="0">
                <a:latin typeface="Verdana"/>
                <a:cs typeface="Verdana"/>
              </a:rPr>
              <a:t>tualiz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60" dirty="0">
                <a:latin typeface="Verdana"/>
                <a:cs typeface="Verdana"/>
              </a:rPr>
              <a:t>cion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los  </a:t>
            </a:r>
            <a:r>
              <a:rPr sz="2950" b="1" spc="-105" dirty="0">
                <a:latin typeface="Verdana"/>
                <a:cs typeface="Verdana"/>
              </a:rPr>
              <a:t>procesos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minería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para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evitar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futuros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ataques.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0253" y="2657695"/>
            <a:ext cx="6504305" cy="71705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5" dirty="0">
                <a:latin typeface="Verdana"/>
                <a:cs typeface="Verdana"/>
              </a:rPr>
              <a:t>A</a:t>
            </a:r>
            <a:r>
              <a:rPr sz="2950" b="1" spc="-35" dirty="0">
                <a:latin typeface="Verdana"/>
                <a:cs typeface="Verdana"/>
              </a:rPr>
              <a:t>P</a:t>
            </a:r>
            <a:r>
              <a:rPr sz="2950" b="1" spc="-215" dirty="0">
                <a:latin typeface="Verdana"/>
                <a:cs typeface="Verdana"/>
              </a:rPr>
              <a:t>LI</a:t>
            </a:r>
            <a:r>
              <a:rPr sz="2950" b="1" spc="-300" dirty="0">
                <a:latin typeface="Verdana"/>
                <a:cs typeface="Verdana"/>
              </a:rPr>
              <a:t>C</a:t>
            </a:r>
            <a:r>
              <a:rPr sz="2950" b="1" spc="-50" dirty="0">
                <a:latin typeface="Verdana"/>
                <a:cs typeface="Verdana"/>
              </a:rPr>
              <a:t>A</a:t>
            </a:r>
            <a:r>
              <a:rPr sz="2950" b="1" spc="-155" dirty="0">
                <a:latin typeface="Verdana"/>
                <a:cs typeface="Verdana"/>
              </a:rPr>
              <a:t>CIONES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5" dirty="0">
                <a:latin typeface="Verdana"/>
                <a:cs typeface="Verdana"/>
              </a:rPr>
              <a:t>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04" dirty="0">
                <a:latin typeface="Verdana"/>
                <a:cs typeface="Verdana"/>
              </a:rPr>
              <a:t>INDU</a:t>
            </a:r>
            <a:r>
              <a:rPr sz="2950" b="1" spc="-220" dirty="0">
                <a:latin typeface="Verdana"/>
                <a:cs typeface="Verdana"/>
              </a:rPr>
              <a:t>S</a:t>
            </a:r>
            <a:r>
              <a:rPr sz="2950" b="1" spc="-235" dirty="0">
                <a:latin typeface="Verdana"/>
                <a:cs typeface="Verdana"/>
              </a:rPr>
              <a:t>TRIA</a:t>
            </a:r>
            <a:r>
              <a:rPr sz="2950" b="1" spc="-254" dirty="0">
                <a:latin typeface="Verdana"/>
                <a:cs typeface="Verdana"/>
              </a:rPr>
              <a:t>S</a:t>
            </a:r>
            <a:r>
              <a:rPr sz="2950" b="1" spc="-409" dirty="0">
                <a:latin typeface="Verdana"/>
                <a:cs typeface="Verdana"/>
              </a:rPr>
              <a:t>: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60" dirty="0">
                <a:latin typeface="Verdana"/>
                <a:cs typeface="Verdana"/>
              </a:rPr>
              <a:t>Medicina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35" dirty="0">
                <a:latin typeface="Verdana"/>
                <a:cs typeface="Verdana"/>
              </a:rPr>
              <a:t>A</a:t>
            </a:r>
            <a:r>
              <a:rPr sz="2950" b="1" spc="-105" dirty="0">
                <a:latin typeface="Verdana"/>
                <a:cs typeface="Verdana"/>
              </a:rPr>
              <a:t>t</a:t>
            </a:r>
            <a:r>
              <a:rPr sz="2950" b="1" spc="-70" dirty="0">
                <a:latin typeface="Verdana"/>
                <a:cs typeface="Verdana"/>
              </a:rPr>
              <a:t>e</a:t>
            </a:r>
            <a:r>
              <a:rPr sz="2950" b="1" spc="-65" dirty="0">
                <a:latin typeface="Verdana"/>
                <a:cs typeface="Verdana"/>
              </a:rPr>
              <a:t>n</a:t>
            </a:r>
            <a:r>
              <a:rPr sz="2950" b="1" spc="-60" dirty="0">
                <a:latin typeface="Verdana"/>
                <a:cs typeface="Verdana"/>
              </a:rPr>
              <a:t>cion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Medica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95" dirty="0">
                <a:latin typeface="Verdana"/>
                <a:cs typeface="Verdana"/>
              </a:rPr>
              <a:t>Gobierno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25" dirty="0">
                <a:latin typeface="Verdana"/>
                <a:cs typeface="Verdana"/>
              </a:rPr>
              <a:t>C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95" dirty="0">
                <a:latin typeface="Verdana"/>
                <a:cs typeface="Verdana"/>
              </a:rPr>
              <a:t>denas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Suminist</a:t>
            </a:r>
            <a:r>
              <a:rPr sz="2950" b="1" spc="-12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os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60" dirty="0">
                <a:latin typeface="Verdana"/>
                <a:cs typeface="Verdana"/>
              </a:rPr>
              <a:t>Publicid</a:t>
            </a:r>
            <a:r>
              <a:rPr sz="2950" b="1" spc="-65" dirty="0">
                <a:latin typeface="Verdana"/>
                <a:cs typeface="Verdana"/>
              </a:rPr>
              <a:t>a</a:t>
            </a:r>
            <a:r>
              <a:rPr sz="2950" b="1" spc="-10" dirty="0">
                <a:latin typeface="Verdana"/>
                <a:cs typeface="Verdana"/>
              </a:rPr>
              <a:t>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Digital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20" dirty="0">
                <a:latin typeface="Verdana"/>
                <a:cs typeface="Verdana"/>
              </a:rPr>
              <a:t>Seguros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55" dirty="0">
                <a:latin typeface="Verdana"/>
                <a:cs typeface="Verdana"/>
              </a:rPr>
              <a:t>Bie</a:t>
            </a:r>
            <a:r>
              <a:rPr sz="2950" b="1" spc="-60" dirty="0">
                <a:latin typeface="Verdana"/>
                <a:cs typeface="Verdana"/>
              </a:rPr>
              <a:t>n</a:t>
            </a:r>
            <a:r>
              <a:rPr sz="2950" b="1" spc="-135" dirty="0">
                <a:latin typeface="Verdana"/>
                <a:cs typeface="Verdana"/>
              </a:rPr>
              <a:t>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Registrables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90" dirty="0">
                <a:latin typeface="Verdana"/>
                <a:cs typeface="Verdana"/>
              </a:rPr>
              <a:t>Energia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 dirty="0">
              <a:latin typeface="Verdana"/>
              <a:cs typeface="Verdana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7321" y="0"/>
            <a:ext cx="6376778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55544" y="2657695"/>
            <a:ext cx="10576560" cy="4550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70" dirty="0">
                <a:latin typeface="Verdana"/>
                <a:cs typeface="Verdana"/>
              </a:rPr>
              <a:t>Nocion</a:t>
            </a:r>
            <a:endParaRPr sz="2950">
              <a:latin typeface="Verdana"/>
              <a:cs typeface="Verdana"/>
            </a:endParaRPr>
          </a:p>
          <a:p>
            <a:pPr marL="12700" marR="5080">
              <a:lnSpc>
                <a:spcPct val="153300"/>
              </a:lnSpc>
              <a:spcBef>
                <a:spcPts val="1075"/>
              </a:spcBef>
              <a:tabLst>
                <a:tab pos="2462530" algn="l"/>
                <a:tab pos="5991225" algn="l"/>
              </a:tabLst>
            </a:pPr>
            <a:r>
              <a:rPr sz="1950" spc="-25" dirty="0">
                <a:latin typeface="Lucida Sans Unicode"/>
                <a:cs typeface="Lucida Sans Unicode"/>
              </a:rPr>
              <a:t>Es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10" dirty="0">
                <a:latin typeface="Lucida Sans Unicode"/>
                <a:cs typeface="Lucida Sans Unicode"/>
              </a:rPr>
              <a:t>una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red</a:t>
            </a:r>
            <a:r>
              <a:rPr sz="1950" spc="-60" dirty="0">
                <a:latin typeface="Lucida Sans Unicode"/>
                <a:cs typeface="Lucida Sans Unicode"/>
              </a:rPr>
              <a:t> </a:t>
            </a:r>
            <a:r>
              <a:rPr sz="1950" spc="30" dirty="0">
                <a:latin typeface="Lucida Sans Unicode"/>
                <a:cs typeface="Lucida Sans Unicode"/>
              </a:rPr>
              <a:t>abierta,	</a:t>
            </a:r>
            <a:r>
              <a:rPr sz="1950" spc="70" dirty="0">
                <a:latin typeface="Lucida Sans Unicode"/>
                <a:cs typeface="Lucida Sans Unicode"/>
              </a:rPr>
              <a:t>publica</a:t>
            </a:r>
            <a:r>
              <a:rPr sz="1950" spc="-60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y</a:t>
            </a:r>
            <a:r>
              <a:rPr sz="1950" spc="-60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no</a:t>
            </a:r>
            <a:r>
              <a:rPr sz="1950" spc="-60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permisionada,	</a:t>
            </a:r>
            <a:r>
              <a:rPr sz="1950" spc="95" dirty="0">
                <a:latin typeface="Lucida Sans Unicode"/>
                <a:cs typeface="Lucida Sans Unicode"/>
              </a:rPr>
              <a:t>donde </a:t>
            </a:r>
            <a:r>
              <a:rPr sz="1950" spc="55" dirty="0">
                <a:latin typeface="Lucida Sans Unicode"/>
                <a:cs typeface="Lucida Sans Unicode"/>
              </a:rPr>
              <a:t>todo </a:t>
            </a:r>
            <a:r>
              <a:rPr sz="1950" spc="15" dirty="0">
                <a:latin typeface="Lucida Sans Unicode"/>
                <a:cs typeface="Lucida Sans Unicode"/>
              </a:rPr>
              <a:t>el </a:t>
            </a:r>
            <a:r>
              <a:rPr sz="1950" spc="90" dirty="0">
                <a:latin typeface="Lucida Sans Unicode"/>
                <a:cs typeface="Lucida Sans Unicode"/>
              </a:rPr>
              <a:t>mundo </a:t>
            </a:r>
            <a:r>
              <a:rPr sz="1950" spc="105" dirty="0">
                <a:latin typeface="Lucida Sans Unicode"/>
                <a:cs typeface="Lucida Sans Unicode"/>
              </a:rPr>
              <a:t>puede </a:t>
            </a:r>
            <a:r>
              <a:rPr sz="1950" spc="45" dirty="0">
                <a:latin typeface="Lucida Sans Unicode"/>
                <a:cs typeface="Lucida Sans Unicode"/>
              </a:rPr>
              <a:t>ver </a:t>
            </a:r>
            <a:r>
              <a:rPr sz="1950" spc="15" dirty="0">
                <a:latin typeface="Lucida Sans Unicode"/>
                <a:cs typeface="Lucida Sans Unicode"/>
              </a:rPr>
              <a:t>el </a:t>
            </a:r>
            <a:r>
              <a:rPr sz="1950" spc="20" dirty="0">
                <a:latin typeface="Lucida Sans Unicode"/>
                <a:cs typeface="Lucida Sans Unicode"/>
              </a:rPr>
              <a:t> </a:t>
            </a:r>
            <a:r>
              <a:rPr sz="1950" spc="-10" dirty="0">
                <a:latin typeface="Lucida Sans Unicode"/>
                <a:cs typeface="Lucida Sans Unicode"/>
              </a:rPr>
              <a:t>historial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transacciones,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sin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importar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5" dirty="0">
                <a:latin typeface="Lucida Sans Unicode"/>
                <a:cs typeface="Lucida Sans Unicode"/>
              </a:rPr>
              <a:t>cuantos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5" dirty="0">
                <a:latin typeface="Lucida Sans Unicode"/>
                <a:cs typeface="Lucida Sans Unicode"/>
              </a:rPr>
              <a:t>satoshis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90" dirty="0">
                <a:latin typeface="Lucida Sans Unicode"/>
                <a:cs typeface="Lucida Sans Unicode"/>
              </a:rPr>
              <a:t>(unidad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14" dirty="0">
                <a:latin typeface="Lucida Sans Unicode"/>
                <a:cs typeface="Lucida Sans Unicode"/>
              </a:rPr>
              <a:t>medida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BTC) </a:t>
            </a:r>
            <a:r>
              <a:rPr sz="1950" spc="-605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tenga.</a:t>
            </a:r>
            <a:endParaRPr sz="1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950" b="1" spc="-120" dirty="0">
                <a:latin typeface="Verdana"/>
                <a:cs typeface="Verdana"/>
              </a:rPr>
              <a:t>O</a:t>
            </a:r>
            <a:r>
              <a:rPr sz="2950" b="1" spc="-85" dirty="0">
                <a:latin typeface="Verdana"/>
                <a:cs typeface="Verdana"/>
              </a:rPr>
              <a:t>r</a:t>
            </a:r>
            <a:r>
              <a:rPr sz="2950" b="1" spc="-60" dirty="0">
                <a:latin typeface="Verdana"/>
                <a:cs typeface="Verdana"/>
              </a:rPr>
              <a:t>igen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25" dirty="0">
                <a:latin typeface="Verdana"/>
                <a:cs typeface="Verdana"/>
              </a:rPr>
              <a:t>C</a:t>
            </a:r>
            <a:r>
              <a:rPr sz="2950" b="1" spc="-190" dirty="0">
                <a:latin typeface="Verdana"/>
                <a:cs typeface="Verdana"/>
              </a:rPr>
              <a:t>a</a:t>
            </a:r>
            <a:r>
              <a:rPr sz="2950" b="1" spc="-16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35" dirty="0">
                <a:latin typeface="Verdana"/>
                <a:cs typeface="Verdana"/>
              </a:rPr>
              <a:t>c</a:t>
            </a:r>
            <a:r>
              <a:rPr sz="2950" b="1" spc="-110" dirty="0">
                <a:latin typeface="Verdana"/>
                <a:cs typeface="Verdana"/>
              </a:rPr>
              <a:t>t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50" dirty="0">
                <a:latin typeface="Verdana"/>
                <a:cs typeface="Verdana"/>
              </a:rPr>
              <a:t>r</a:t>
            </a:r>
            <a:r>
              <a:rPr sz="2950" b="1" spc="-135" dirty="0">
                <a:latin typeface="Verdana"/>
                <a:cs typeface="Verdana"/>
              </a:rPr>
              <a:t>es</a:t>
            </a:r>
            <a:endParaRPr sz="2950">
              <a:latin typeface="Verdana"/>
              <a:cs typeface="Verdana"/>
            </a:endParaRPr>
          </a:p>
          <a:p>
            <a:pPr marL="151765">
              <a:lnSpc>
                <a:spcPct val="100000"/>
              </a:lnSpc>
              <a:spcBef>
                <a:spcPts val="2325"/>
              </a:spcBef>
              <a:tabLst>
                <a:tab pos="389255" algn="l"/>
              </a:tabLst>
            </a:pPr>
            <a:r>
              <a:rPr sz="1150" dirty="0">
                <a:latin typeface="Arial MT"/>
                <a:cs typeface="Arial MT"/>
              </a:rPr>
              <a:t>-	</a:t>
            </a:r>
            <a:r>
              <a:rPr sz="1950" spc="-80" dirty="0">
                <a:latin typeface="Lucida Sans Unicode"/>
                <a:cs typeface="Lucida Sans Unicode"/>
              </a:rPr>
              <a:t>2008:</a:t>
            </a:r>
            <a:r>
              <a:rPr sz="1950" spc="-10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Whitepaper:</a:t>
            </a:r>
            <a:r>
              <a:rPr sz="1950" spc="-10" dirty="0">
                <a:latin typeface="Lucida Sans Unicode"/>
                <a:cs typeface="Lucida Sans Unicode"/>
              </a:rPr>
              <a:t> </a:t>
            </a:r>
            <a:r>
              <a:rPr sz="1950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https://bitcoin.org/files/bitcoin-paper/bitcoin_es.pdf</a:t>
            </a:r>
            <a:endParaRPr sz="1950">
              <a:latin typeface="Lucida Sans Unicode"/>
              <a:cs typeface="Lucida Sans Unicode"/>
            </a:endParaRPr>
          </a:p>
          <a:p>
            <a:pPr marL="389255" indent="-319405">
              <a:lnSpc>
                <a:spcPct val="100000"/>
              </a:lnSpc>
              <a:spcBef>
                <a:spcPts val="1245"/>
              </a:spcBef>
              <a:buChar char="-"/>
              <a:tabLst>
                <a:tab pos="389255" algn="l"/>
                <a:tab pos="389890" algn="l"/>
              </a:tabLst>
            </a:pPr>
            <a:r>
              <a:rPr sz="1950" spc="60" dirty="0">
                <a:latin typeface="Lucida Sans Unicode"/>
                <a:cs typeface="Lucida Sans Unicode"/>
              </a:rPr>
              <a:t>Red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Peer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to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peer: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dirty="0">
                <a:latin typeface="Lucida Sans Unicode"/>
                <a:cs typeface="Lucida Sans Unicode"/>
              </a:rPr>
              <a:t>Sin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control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110" dirty="0">
                <a:latin typeface="Lucida Sans Unicode"/>
                <a:cs typeface="Lucida Sans Unicode"/>
              </a:rPr>
              <a:t>empresa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Estado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sobre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su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35" dirty="0">
                <a:latin typeface="Lucida Sans Unicode"/>
                <a:cs typeface="Lucida Sans Unicode"/>
              </a:rPr>
              <a:t>emision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reservas.</a:t>
            </a:r>
            <a:endParaRPr sz="1950">
              <a:latin typeface="Lucida Sans Unicode"/>
              <a:cs typeface="Lucida Sans Unicode"/>
            </a:endParaRPr>
          </a:p>
          <a:p>
            <a:pPr marL="389255" indent="-319405">
              <a:lnSpc>
                <a:spcPct val="100000"/>
              </a:lnSpc>
              <a:spcBef>
                <a:spcPts val="1245"/>
              </a:spcBef>
              <a:buChar char="-"/>
              <a:tabLst>
                <a:tab pos="389255" algn="l"/>
                <a:tab pos="389890" algn="l"/>
              </a:tabLst>
            </a:pPr>
            <a:r>
              <a:rPr sz="1950" spc="-25" dirty="0">
                <a:latin typeface="Lucida Sans Unicode"/>
                <a:cs typeface="Lucida Sans Unicode"/>
              </a:rPr>
              <a:t>Es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un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“libro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Publico”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95" dirty="0">
                <a:latin typeface="Lucida Sans Unicode"/>
                <a:cs typeface="Lucida Sans Unicode"/>
              </a:rPr>
              <a:t>que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funciona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24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hs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290" dirty="0">
                <a:latin typeface="Lucida Sans Unicode"/>
                <a:cs typeface="Lucida Sans Unicode"/>
              </a:rPr>
              <a:t>x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180" dirty="0">
                <a:latin typeface="Lucida Sans Unicode"/>
                <a:cs typeface="Lucida Sans Unicode"/>
              </a:rPr>
              <a:t>7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65" dirty="0">
                <a:latin typeface="Lucida Sans Unicode"/>
                <a:cs typeface="Lucida Sans Unicode"/>
              </a:rPr>
              <a:t>dias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290" dirty="0">
                <a:latin typeface="Lucida Sans Unicode"/>
                <a:cs typeface="Lucida Sans Unicode"/>
              </a:rPr>
              <a:t>x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30" dirty="0">
                <a:latin typeface="Lucida Sans Unicode"/>
                <a:cs typeface="Lucida Sans Unicode"/>
              </a:rPr>
              <a:t>365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dirty="0">
                <a:latin typeface="Lucida Sans Unicode"/>
                <a:cs typeface="Lucida Sans Unicode"/>
              </a:rPr>
              <a:t>dias.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7230" y="7877075"/>
            <a:ext cx="3625850" cy="234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14" dirty="0">
                <a:latin typeface="Verdana"/>
                <a:cs typeface="Verdana"/>
              </a:rPr>
              <a:t>¿TRANSACCIONAL?</a:t>
            </a:r>
            <a:endParaRPr sz="23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915"/>
              </a:spcBef>
            </a:pPr>
            <a:r>
              <a:rPr sz="1950" spc="-35" dirty="0">
                <a:latin typeface="Lucida Sans Unicode"/>
                <a:cs typeface="Lucida Sans Unicode"/>
              </a:rPr>
              <a:t>BITCOIN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85" dirty="0">
                <a:latin typeface="Lucida Sans Unicode"/>
                <a:cs typeface="Lucida Sans Unicode"/>
              </a:rPr>
              <a:t>PIZZA</a:t>
            </a:r>
            <a:r>
              <a:rPr sz="1950" spc="-75" dirty="0">
                <a:latin typeface="Lucida Sans Unicode"/>
                <a:cs typeface="Lucida Sans Unicode"/>
              </a:rPr>
              <a:t> DAY</a:t>
            </a:r>
            <a:endParaRPr sz="195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53300"/>
              </a:lnSpc>
              <a:spcBef>
                <a:spcPts val="490"/>
              </a:spcBef>
            </a:pPr>
            <a:r>
              <a:rPr sz="1950" spc="-50" dirty="0">
                <a:latin typeface="Lucida Sans Unicode"/>
                <a:cs typeface="Lucida Sans Unicode"/>
              </a:rPr>
              <a:t>https://eldiario.com/2021/05/  </a:t>
            </a:r>
            <a:r>
              <a:rPr sz="1950" spc="15" dirty="0">
                <a:latin typeface="Lucida Sans Unicode"/>
                <a:cs typeface="Lucida Sans Unicode"/>
              </a:rPr>
              <a:t>22/pizza-day-celebracion-bi  </a:t>
            </a:r>
            <a:r>
              <a:rPr sz="1950" spc="5" dirty="0">
                <a:latin typeface="Lucida Sans Unicode"/>
                <a:cs typeface="Lucida Sans Unicode"/>
              </a:rPr>
              <a:t>tcoin/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4865" y="7920176"/>
            <a:ext cx="924560" cy="108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00" spc="185" dirty="0">
                <a:latin typeface="Verdana"/>
                <a:cs typeface="Verdana"/>
              </a:rPr>
              <a:t>0</a:t>
            </a:r>
            <a:r>
              <a:rPr sz="6900" spc="-1889" dirty="0">
                <a:latin typeface="Verdana"/>
                <a:cs typeface="Verdana"/>
              </a:rPr>
              <a:t>1</a:t>
            </a:r>
            <a:endParaRPr sz="6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8460" y="7877075"/>
            <a:ext cx="2774950" cy="966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85" dirty="0">
                <a:latin typeface="Verdana"/>
                <a:cs typeface="Verdana"/>
              </a:rPr>
              <a:t>¿ES</a:t>
            </a:r>
            <a:r>
              <a:rPr sz="2300" b="1" spc="-135" dirty="0">
                <a:latin typeface="Verdana"/>
                <a:cs typeface="Verdana"/>
              </a:rPr>
              <a:t> </a:t>
            </a:r>
            <a:r>
              <a:rPr sz="2300" b="1" spc="-120" dirty="0">
                <a:latin typeface="Verdana"/>
                <a:cs typeface="Verdana"/>
              </a:rPr>
              <a:t>DINER</a:t>
            </a:r>
            <a:r>
              <a:rPr sz="2300" b="1" spc="-204" dirty="0">
                <a:latin typeface="Verdana"/>
                <a:cs typeface="Verdana"/>
              </a:rPr>
              <a:t>O</a:t>
            </a:r>
            <a:r>
              <a:rPr sz="2300" b="1" spc="-60" dirty="0">
                <a:latin typeface="Verdana"/>
                <a:cs typeface="Verdana"/>
              </a:rPr>
              <a:t>?</a:t>
            </a:r>
            <a:endParaRPr sz="2300">
              <a:latin typeface="Verdana"/>
              <a:cs typeface="Verdana"/>
            </a:endParaRPr>
          </a:p>
          <a:p>
            <a:pPr marL="389255" indent="-366395">
              <a:lnSpc>
                <a:spcPct val="100000"/>
              </a:lnSpc>
              <a:spcBef>
                <a:spcPts val="2230"/>
              </a:spcBef>
              <a:buSzPct val="117948"/>
              <a:buFont typeface="Arial"/>
              <a:buChar char="●"/>
              <a:tabLst>
                <a:tab pos="389255" algn="l"/>
                <a:tab pos="389890" algn="l"/>
              </a:tabLst>
            </a:pPr>
            <a:r>
              <a:rPr sz="1950" spc="-35" dirty="0">
                <a:latin typeface="Lucida Sans Unicode"/>
                <a:cs typeface="Lucida Sans Unicode"/>
              </a:rPr>
              <a:t>RESERVA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DE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15" dirty="0">
                <a:latin typeface="Lucida Sans Unicode"/>
                <a:cs typeface="Lucida Sans Unicode"/>
              </a:rPr>
              <a:t>VALOR?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5149" y="8839977"/>
            <a:ext cx="2804160" cy="93662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1340"/>
              </a:spcBef>
              <a:buFont typeface="Arial MT"/>
              <a:buChar char="●"/>
              <a:tabLst>
                <a:tab pos="352425" algn="l"/>
                <a:tab pos="353060" algn="l"/>
              </a:tabLst>
            </a:pPr>
            <a:r>
              <a:rPr sz="1950" spc="-45" dirty="0">
                <a:latin typeface="Lucida Sans Unicode"/>
                <a:cs typeface="Lucida Sans Unicode"/>
              </a:rPr>
              <a:t>MEDIO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DE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CAMBIO?</a:t>
            </a:r>
            <a:endParaRPr sz="1950">
              <a:latin typeface="Lucida Sans Unicode"/>
              <a:cs typeface="Lucida Sans Unicode"/>
            </a:endParaRPr>
          </a:p>
          <a:p>
            <a:pPr marL="352425" indent="-340360">
              <a:lnSpc>
                <a:spcPct val="100000"/>
              </a:lnSpc>
              <a:spcBef>
                <a:spcPts val="1245"/>
              </a:spcBef>
              <a:buFont typeface="Arial MT"/>
              <a:buChar char="●"/>
              <a:tabLst>
                <a:tab pos="352425" algn="l"/>
                <a:tab pos="353060" algn="l"/>
              </a:tabLst>
            </a:pPr>
            <a:r>
              <a:rPr sz="1950" spc="-70" dirty="0">
                <a:latin typeface="Lucida Sans Unicode"/>
                <a:cs typeface="Lucida Sans Unicode"/>
              </a:rPr>
              <a:t>UNIDAD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65" dirty="0">
                <a:latin typeface="Lucida Sans Unicode"/>
                <a:cs typeface="Lucida Sans Unicode"/>
              </a:rPr>
              <a:t>DE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15" dirty="0">
                <a:latin typeface="Lucida Sans Unicode"/>
                <a:cs typeface="Lucida Sans Unicode"/>
              </a:rPr>
              <a:t>CUENTA?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6096" y="7920176"/>
            <a:ext cx="1106805" cy="108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00" spc="185" dirty="0">
                <a:latin typeface="Verdana"/>
                <a:cs typeface="Verdana"/>
              </a:rPr>
              <a:t>0</a:t>
            </a:r>
            <a:r>
              <a:rPr sz="6900" spc="-455" dirty="0">
                <a:latin typeface="Verdana"/>
                <a:cs typeface="Verdana"/>
              </a:rPr>
              <a:t>2</a:t>
            </a:r>
            <a:endParaRPr sz="69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55540" y="920547"/>
            <a:ext cx="523875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RED</a:t>
            </a:r>
            <a:r>
              <a:rPr sz="5900" b="1" i="1" spc="-4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450" dirty="0">
                <a:solidFill>
                  <a:srgbClr val="000000"/>
                </a:solidFill>
                <a:latin typeface="Verdana"/>
                <a:cs typeface="Verdana"/>
              </a:rPr>
              <a:t>BITCOIN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7321" y="0"/>
            <a:ext cx="6376778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6340" y="3235688"/>
            <a:ext cx="11018520" cy="3658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592455" indent="-416559">
              <a:lnSpc>
                <a:spcPct val="150200"/>
              </a:lnSpc>
              <a:spcBef>
                <a:spcPts val="95"/>
              </a:spcBef>
              <a:buFont typeface="Arial"/>
              <a:buChar char="●"/>
              <a:tabLst>
                <a:tab pos="428625" algn="l"/>
                <a:tab pos="429259" algn="l"/>
              </a:tabLst>
            </a:pPr>
            <a:r>
              <a:rPr sz="2950" b="1" spc="-155" dirty="0">
                <a:latin typeface="Verdana"/>
                <a:cs typeface="Verdana"/>
              </a:rPr>
              <a:t>ESCALABILIDAD: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spc="65" dirty="0">
                <a:latin typeface="Verdana"/>
                <a:cs typeface="Verdana"/>
              </a:rPr>
              <a:t>Capacidad</a:t>
            </a:r>
            <a:r>
              <a:rPr sz="2950" spc="-250" dirty="0">
                <a:latin typeface="Verdana"/>
                <a:cs typeface="Verdana"/>
              </a:rPr>
              <a:t> </a:t>
            </a:r>
            <a:r>
              <a:rPr sz="2950" spc="100" dirty="0">
                <a:latin typeface="Verdana"/>
                <a:cs typeface="Verdana"/>
              </a:rPr>
              <a:t>de</a:t>
            </a:r>
            <a:r>
              <a:rPr sz="2950" spc="-250" dirty="0">
                <a:latin typeface="Verdana"/>
                <a:cs typeface="Verdana"/>
              </a:rPr>
              <a:t> </a:t>
            </a:r>
            <a:r>
              <a:rPr sz="2950" spc="20" dirty="0">
                <a:latin typeface="Verdana"/>
                <a:cs typeface="Verdana"/>
              </a:rPr>
              <a:t>adaptarse</a:t>
            </a:r>
            <a:r>
              <a:rPr sz="2950" spc="-254" dirty="0">
                <a:latin typeface="Verdana"/>
                <a:cs typeface="Verdana"/>
              </a:rPr>
              <a:t> </a:t>
            </a:r>
            <a:r>
              <a:rPr sz="2950" spc="-25" dirty="0">
                <a:latin typeface="Verdana"/>
                <a:cs typeface="Verdana"/>
              </a:rPr>
              <a:t>a</a:t>
            </a:r>
            <a:r>
              <a:rPr sz="2950" spc="-250" dirty="0">
                <a:latin typeface="Verdana"/>
                <a:cs typeface="Verdana"/>
              </a:rPr>
              <a:t> </a:t>
            </a:r>
            <a:r>
              <a:rPr sz="2950" spc="80" dirty="0">
                <a:latin typeface="Verdana"/>
                <a:cs typeface="Verdana"/>
              </a:rPr>
              <a:t>una</a:t>
            </a:r>
            <a:r>
              <a:rPr sz="2950" spc="-254" dirty="0">
                <a:latin typeface="Verdana"/>
                <a:cs typeface="Verdana"/>
              </a:rPr>
              <a:t> </a:t>
            </a:r>
            <a:r>
              <a:rPr sz="2950" spc="-5" dirty="0">
                <a:latin typeface="Verdana"/>
                <a:cs typeface="Verdana"/>
              </a:rPr>
              <a:t>alta </a:t>
            </a:r>
            <a:r>
              <a:rPr sz="2950" spc="-1019" dirty="0">
                <a:latin typeface="Verdana"/>
                <a:cs typeface="Verdana"/>
              </a:rPr>
              <a:t> </a:t>
            </a:r>
            <a:r>
              <a:rPr sz="2950" spc="120" dirty="0">
                <a:latin typeface="Verdana"/>
                <a:cs typeface="Verdana"/>
              </a:rPr>
              <a:t>deman</a:t>
            </a:r>
            <a:r>
              <a:rPr sz="2950" spc="75" dirty="0">
                <a:latin typeface="Verdana"/>
                <a:cs typeface="Verdana"/>
              </a:rPr>
              <a:t>da</a:t>
            </a:r>
            <a:r>
              <a:rPr sz="2950" spc="-260" dirty="0">
                <a:latin typeface="Verdana"/>
                <a:cs typeface="Verdana"/>
              </a:rPr>
              <a:t> </a:t>
            </a:r>
            <a:r>
              <a:rPr sz="2950" spc="100" dirty="0">
                <a:latin typeface="Verdana"/>
                <a:cs typeface="Verdana"/>
              </a:rPr>
              <a:t>de</a:t>
            </a:r>
            <a:r>
              <a:rPr sz="2950" spc="-260" dirty="0">
                <a:latin typeface="Verdana"/>
                <a:cs typeface="Verdana"/>
              </a:rPr>
              <a:t> </a:t>
            </a:r>
            <a:r>
              <a:rPr sz="2950" spc="35" dirty="0">
                <a:latin typeface="Verdana"/>
                <a:cs typeface="Verdana"/>
              </a:rPr>
              <a:t>uso</a:t>
            </a:r>
            <a:endParaRPr sz="2950" dirty="0">
              <a:latin typeface="Verdana"/>
              <a:cs typeface="Verdana"/>
            </a:endParaRPr>
          </a:p>
          <a:p>
            <a:pPr marL="428625" marR="83820">
              <a:lnSpc>
                <a:spcPct val="150100"/>
              </a:lnSpc>
              <a:spcBef>
                <a:spcPts val="905"/>
              </a:spcBef>
            </a:pPr>
            <a:r>
              <a:rPr sz="2300" spc="25" dirty="0">
                <a:latin typeface="Verdana"/>
                <a:cs typeface="Verdana"/>
              </a:rPr>
              <a:t>BTC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procesa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110" dirty="0">
                <a:latin typeface="Verdana"/>
                <a:cs typeface="Verdana"/>
              </a:rPr>
              <a:t>4,6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transacciones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por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70" dirty="0">
                <a:latin typeface="Verdana"/>
                <a:cs typeface="Verdana"/>
              </a:rPr>
              <a:t>segundo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35" dirty="0">
                <a:latin typeface="Verdana"/>
                <a:cs typeface="Verdana"/>
              </a:rPr>
              <a:t>frente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a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5" dirty="0">
                <a:latin typeface="Verdana"/>
                <a:cs typeface="Verdana"/>
              </a:rPr>
              <a:t>otros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" dirty="0">
                <a:latin typeface="Verdana"/>
                <a:cs typeface="Verdana"/>
              </a:rPr>
              <a:t>procesadores </a:t>
            </a:r>
            <a:r>
              <a:rPr sz="2300" spc="-795" dirty="0">
                <a:latin typeface="Verdana"/>
                <a:cs typeface="Verdana"/>
              </a:rPr>
              <a:t> </a:t>
            </a:r>
            <a:r>
              <a:rPr sz="2300" spc="95" dirty="0">
                <a:latin typeface="Verdana"/>
                <a:cs typeface="Verdana"/>
              </a:rPr>
              <a:t>como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Visa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80" dirty="0">
                <a:latin typeface="Verdana"/>
                <a:cs typeface="Verdana"/>
              </a:rPr>
              <a:t>que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potencia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unas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65" dirty="0">
                <a:latin typeface="Verdana"/>
                <a:cs typeface="Verdana"/>
              </a:rPr>
              <a:t>1700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transacciones.</a:t>
            </a:r>
            <a:endParaRPr sz="2300" dirty="0">
              <a:latin typeface="Verdana"/>
              <a:cs typeface="Verdana"/>
            </a:endParaRPr>
          </a:p>
          <a:p>
            <a:pPr marL="428625" marR="5080" indent="-300990">
              <a:lnSpc>
                <a:spcPct val="150100"/>
              </a:lnSpc>
              <a:spcBef>
                <a:spcPts val="495"/>
              </a:spcBef>
              <a:tabLst>
                <a:tab pos="428625" algn="l"/>
              </a:tabLst>
            </a:pPr>
            <a:r>
              <a:rPr sz="2300" spc="-165" dirty="0">
                <a:latin typeface="Verdana"/>
                <a:cs typeface="Verdana"/>
              </a:rPr>
              <a:t>-	</a:t>
            </a:r>
            <a:r>
              <a:rPr sz="2300" spc="30" dirty="0">
                <a:latin typeface="Verdana"/>
                <a:cs typeface="Verdana"/>
              </a:rPr>
              <a:t>Escalabilidad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555" dirty="0">
                <a:latin typeface="Verdana"/>
                <a:cs typeface="Verdana"/>
              </a:rPr>
              <a:t>+</a:t>
            </a:r>
            <a:r>
              <a:rPr sz="2300" spc="-450" dirty="0">
                <a:latin typeface="Verdana"/>
                <a:cs typeface="Verdana"/>
              </a:rPr>
              <a:t> </a:t>
            </a:r>
            <a:r>
              <a:rPr sz="2300" spc="-30" dirty="0">
                <a:latin typeface="Verdana"/>
                <a:cs typeface="Verdana"/>
              </a:rPr>
              <a:t>Seguridad: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5" dirty="0">
                <a:latin typeface="Verdana"/>
                <a:cs typeface="Verdana"/>
              </a:rPr>
              <a:t>Limita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cantidad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75" dirty="0">
                <a:latin typeface="Verdana"/>
                <a:cs typeface="Verdana"/>
              </a:rPr>
              <a:t>de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operaciones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a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5" dirty="0">
                <a:latin typeface="Verdana"/>
                <a:cs typeface="Verdana"/>
              </a:rPr>
              <a:t>sellar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en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0" dirty="0">
                <a:latin typeface="Verdana"/>
                <a:cs typeface="Verdana"/>
              </a:rPr>
              <a:t>un </a:t>
            </a:r>
            <a:r>
              <a:rPr sz="2300" spc="-795" dirty="0">
                <a:latin typeface="Verdana"/>
                <a:cs typeface="Verdana"/>
              </a:rPr>
              <a:t> </a:t>
            </a:r>
            <a:r>
              <a:rPr sz="2300" spc="70" dirty="0">
                <a:latin typeface="Verdana"/>
                <a:cs typeface="Verdana"/>
              </a:rPr>
              <a:t>bloque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450" dirty="0">
                <a:latin typeface="Verdana"/>
                <a:cs typeface="Verdana"/>
              </a:rPr>
              <a:t>(1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mb)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541" y="920547"/>
            <a:ext cx="10782509" cy="1833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5"/>
              </a:spcBef>
            </a:pP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RED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520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z="5900" b="1" i="1" spc="-6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5900" b="1" i="1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575" dirty="0">
                <a:solidFill>
                  <a:srgbClr val="000000"/>
                </a:solidFill>
                <a:latin typeface="Verdana"/>
                <a:cs typeface="Verdana"/>
              </a:rPr>
              <a:t>OIN: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250" dirty="0">
                <a:solidFill>
                  <a:srgbClr val="000000"/>
                </a:solidFill>
                <a:latin typeface="Verdana"/>
                <a:cs typeface="Verdana"/>
              </a:rPr>
              <a:t>DESAFÍOS  </a:t>
            </a:r>
            <a:r>
              <a:rPr sz="5900" b="1" i="1" spc="-220" dirty="0">
                <a:solidFill>
                  <a:srgbClr val="000000"/>
                </a:solidFill>
                <a:latin typeface="Verdana"/>
                <a:cs typeface="Verdana"/>
              </a:rPr>
              <a:t>FUNCIONALES</a:t>
            </a:r>
            <a:endParaRPr sz="59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6246" y="7124030"/>
            <a:ext cx="8026471" cy="3973138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3450" y="7144"/>
            <a:ext cx="6376778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6340" y="3458718"/>
            <a:ext cx="10879455" cy="28232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28625" indent="-416559">
              <a:lnSpc>
                <a:spcPct val="100000"/>
              </a:lnSpc>
              <a:spcBef>
                <a:spcPts val="114"/>
              </a:spcBef>
              <a:buFont typeface="Arial"/>
              <a:buChar char="●"/>
              <a:tabLst>
                <a:tab pos="428625" algn="l"/>
                <a:tab pos="429259" algn="l"/>
              </a:tabLst>
            </a:pPr>
            <a:r>
              <a:rPr sz="2950" b="1" spc="-40" dirty="0">
                <a:latin typeface="Verdana"/>
                <a:cs typeface="Verdana"/>
              </a:rPr>
              <a:t>E</a:t>
            </a:r>
            <a:r>
              <a:rPr sz="2950" b="1" spc="-95" dirty="0">
                <a:latin typeface="Verdana"/>
                <a:cs typeface="Verdana"/>
              </a:rPr>
              <a:t>stabilid</a:t>
            </a:r>
            <a:r>
              <a:rPr sz="2950" b="1" spc="-114" dirty="0">
                <a:latin typeface="Verdana"/>
                <a:cs typeface="Verdana"/>
              </a:rPr>
              <a:t>a</a:t>
            </a:r>
            <a:r>
              <a:rPr sz="2950" b="1" spc="-10" dirty="0">
                <a:latin typeface="Verdana"/>
                <a:cs typeface="Verdana"/>
              </a:rPr>
              <a:t>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00" dirty="0">
                <a:latin typeface="Verdana"/>
                <a:cs typeface="Verdana"/>
              </a:rPr>
              <a:t>v</a:t>
            </a:r>
            <a:r>
              <a:rPr sz="2950" b="1" spc="-135" dirty="0">
                <a:latin typeface="Verdana"/>
                <a:cs typeface="Verdana"/>
              </a:rPr>
              <a:t>alor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40" dirty="0">
                <a:latin typeface="Verdana"/>
                <a:cs typeface="Verdana"/>
              </a:rPr>
              <a:t>Int</a:t>
            </a:r>
            <a:r>
              <a:rPr sz="2950" b="1" spc="-225" dirty="0">
                <a:latin typeface="Verdana"/>
                <a:cs typeface="Verdana"/>
              </a:rPr>
              <a:t>r</a:t>
            </a:r>
            <a:r>
              <a:rPr sz="2950" b="1" spc="-85" dirty="0">
                <a:latin typeface="Verdana"/>
                <a:cs typeface="Verdana"/>
              </a:rPr>
              <a:t>ínse</a:t>
            </a:r>
            <a:r>
              <a:rPr sz="2950" b="1" spc="-105" dirty="0">
                <a:latin typeface="Verdana"/>
                <a:cs typeface="Verdana"/>
              </a:rPr>
              <a:t>c</a:t>
            </a:r>
            <a:r>
              <a:rPr sz="2950" b="1" spc="-85" dirty="0">
                <a:latin typeface="Verdana"/>
                <a:cs typeface="Verdana"/>
              </a:rPr>
              <a:t>o</a:t>
            </a:r>
            <a:endParaRPr sz="2950">
              <a:latin typeface="Verdana"/>
              <a:cs typeface="Verdana"/>
            </a:endParaRPr>
          </a:p>
          <a:p>
            <a:pPr marL="428625">
              <a:lnSpc>
                <a:spcPct val="100000"/>
              </a:lnSpc>
              <a:spcBef>
                <a:spcPts val="2290"/>
              </a:spcBef>
            </a:pPr>
            <a:r>
              <a:rPr sz="2300" spc="15" dirty="0">
                <a:latin typeface="Verdana"/>
                <a:cs typeface="Verdana"/>
              </a:rPr>
              <a:t>Volatilidad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en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la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0" dirty="0">
                <a:latin typeface="Verdana"/>
                <a:cs typeface="Verdana"/>
              </a:rPr>
              <a:t>ﬂuctuación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por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35" dirty="0">
                <a:latin typeface="Verdana"/>
                <a:cs typeface="Verdana"/>
              </a:rPr>
              <a:t>“expectativa”</a:t>
            </a:r>
            <a:endParaRPr sz="2300">
              <a:latin typeface="Verdana"/>
              <a:cs typeface="Verdana"/>
            </a:endParaRPr>
          </a:p>
          <a:p>
            <a:pPr marL="428625" marR="5080">
              <a:lnSpc>
                <a:spcPct val="150100"/>
              </a:lnSpc>
              <a:spcBef>
                <a:spcPts val="495"/>
              </a:spcBef>
            </a:pPr>
            <a:r>
              <a:rPr sz="2300" spc="35" dirty="0">
                <a:latin typeface="Verdana"/>
                <a:cs typeface="Verdana"/>
              </a:rPr>
              <a:t>Ausencia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75" dirty="0">
                <a:latin typeface="Verdana"/>
                <a:cs typeface="Verdana"/>
              </a:rPr>
              <a:t>de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25" dirty="0">
                <a:latin typeface="Verdana"/>
                <a:cs typeface="Verdana"/>
              </a:rPr>
              <a:t>emisor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10" dirty="0">
                <a:latin typeface="Verdana"/>
                <a:cs typeface="Verdana"/>
              </a:rPr>
              <a:t>centralizado,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5" dirty="0">
                <a:latin typeface="Verdana"/>
                <a:cs typeface="Verdana"/>
              </a:rPr>
              <a:t>sin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00" dirty="0">
                <a:latin typeface="Verdana"/>
                <a:cs typeface="Verdana"/>
              </a:rPr>
              <a:t>un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banco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15" dirty="0">
                <a:latin typeface="Verdana"/>
                <a:cs typeface="Verdana"/>
              </a:rPr>
              <a:t>central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80" dirty="0">
                <a:latin typeface="Verdana"/>
                <a:cs typeface="Verdana"/>
              </a:rPr>
              <a:t>que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20" dirty="0">
                <a:latin typeface="Verdana"/>
                <a:cs typeface="Verdana"/>
              </a:rPr>
              <a:t>“respalde”</a:t>
            </a:r>
            <a:r>
              <a:rPr sz="2300" spc="-200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la </a:t>
            </a:r>
            <a:r>
              <a:rPr sz="2300" spc="-795" dirty="0">
                <a:latin typeface="Verdana"/>
                <a:cs typeface="Verdana"/>
              </a:rPr>
              <a:t> </a:t>
            </a:r>
            <a:r>
              <a:rPr sz="2300" spc="40" dirty="0">
                <a:latin typeface="Verdana"/>
                <a:cs typeface="Verdana"/>
              </a:rPr>
              <a:t>emisión</a:t>
            </a:r>
            <a:r>
              <a:rPr sz="2300" spc="-210" dirty="0">
                <a:latin typeface="Verdana"/>
                <a:cs typeface="Verdana"/>
              </a:rPr>
              <a:t> </a:t>
            </a:r>
            <a:r>
              <a:rPr sz="2300" spc="-5" dirty="0">
                <a:latin typeface="Verdana"/>
                <a:cs typeface="Verdana"/>
              </a:rPr>
              <a:t>monetaria.</a:t>
            </a:r>
            <a:endParaRPr sz="2300">
              <a:latin typeface="Verdana"/>
              <a:cs typeface="Verdana"/>
            </a:endParaRPr>
          </a:p>
          <a:p>
            <a:pPr marL="428625">
              <a:lnSpc>
                <a:spcPct val="100000"/>
              </a:lnSpc>
              <a:spcBef>
                <a:spcPts val="1880"/>
              </a:spcBef>
            </a:pPr>
            <a:r>
              <a:rPr sz="2300" spc="10" dirty="0">
                <a:latin typeface="Verdana"/>
                <a:cs typeface="Verdana"/>
              </a:rPr>
              <a:t>C</a:t>
            </a:r>
            <a:r>
              <a:rPr sz="2300" spc="30" dirty="0">
                <a:latin typeface="Verdana"/>
                <a:cs typeface="Verdana"/>
              </a:rPr>
              <a:t>ualquier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ﬂuc</a:t>
            </a:r>
            <a:r>
              <a:rPr sz="2300" spc="35" dirty="0">
                <a:latin typeface="Verdana"/>
                <a:cs typeface="Verdana"/>
              </a:rPr>
              <a:t>tua</a:t>
            </a:r>
            <a:r>
              <a:rPr sz="2300" spc="60" dirty="0">
                <a:latin typeface="Verdana"/>
                <a:cs typeface="Verdana"/>
              </a:rPr>
              <a:t>ción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65" dirty="0">
                <a:latin typeface="Verdana"/>
                <a:cs typeface="Verdana"/>
              </a:rPr>
              <a:t>en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-15" dirty="0">
                <a:latin typeface="Verdana"/>
                <a:cs typeface="Verdana"/>
              </a:rPr>
              <a:t>la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90" dirty="0">
                <a:latin typeface="Verdana"/>
                <a:cs typeface="Verdana"/>
              </a:rPr>
              <a:t>deman</a:t>
            </a:r>
            <a:r>
              <a:rPr sz="2300" spc="55" dirty="0">
                <a:latin typeface="Verdana"/>
                <a:cs typeface="Verdana"/>
              </a:rPr>
              <a:t>da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90" dirty="0">
                <a:latin typeface="Verdana"/>
                <a:cs typeface="Verdana"/>
              </a:rPr>
              <a:t>gen</a:t>
            </a:r>
            <a:r>
              <a:rPr sz="2300" spc="-20" dirty="0">
                <a:latin typeface="Verdana"/>
                <a:cs typeface="Verdana"/>
              </a:rPr>
              <a:t>e</a:t>
            </a:r>
            <a:r>
              <a:rPr sz="2300" spc="-35" dirty="0">
                <a:latin typeface="Verdana"/>
                <a:cs typeface="Verdana"/>
              </a:rPr>
              <a:t>r</a:t>
            </a:r>
            <a:r>
              <a:rPr sz="2300" spc="-20" dirty="0">
                <a:latin typeface="Verdana"/>
                <a:cs typeface="Verdana"/>
              </a:rPr>
              <a:t>a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55" dirty="0">
                <a:latin typeface="Verdana"/>
                <a:cs typeface="Verdana"/>
              </a:rPr>
              <a:t>cambios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75" dirty="0">
                <a:latin typeface="Verdana"/>
                <a:cs typeface="Verdana"/>
              </a:rPr>
              <a:t>de</a:t>
            </a:r>
            <a:r>
              <a:rPr sz="2300" spc="-204" dirty="0">
                <a:latin typeface="Verdana"/>
                <a:cs typeface="Verdana"/>
              </a:rPr>
              <a:t> </a:t>
            </a:r>
            <a:r>
              <a:rPr sz="2300" spc="80" dirty="0">
                <a:latin typeface="Verdana"/>
                <a:cs typeface="Verdana"/>
              </a:rPr>
              <a:t>c</a:t>
            </a:r>
            <a:r>
              <a:rPr sz="2300" dirty="0">
                <a:latin typeface="Verdana"/>
                <a:cs typeface="Verdana"/>
              </a:rPr>
              <a:t>otiza</a:t>
            </a:r>
            <a:r>
              <a:rPr sz="2300" spc="60" dirty="0">
                <a:latin typeface="Verdana"/>
                <a:cs typeface="Verdana"/>
              </a:rPr>
              <a:t>ción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541" y="920547"/>
            <a:ext cx="10401509" cy="2737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5"/>
              </a:spcBef>
            </a:pP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RED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520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z="5900" b="1" i="1" spc="-6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5900" b="1" i="1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575" dirty="0">
                <a:solidFill>
                  <a:srgbClr val="000000"/>
                </a:solidFill>
                <a:latin typeface="Verdana"/>
                <a:cs typeface="Verdana"/>
              </a:rPr>
              <a:t>OIN: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250" dirty="0">
                <a:solidFill>
                  <a:srgbClr val="000000"/>
                </a:solidFill>
                <a:latin typeface="Verdana"/>
                <a:cs typeface="Verdana"/>
              </a:rPr>
              <a:t>DESAFÍOS  </a:t>
            </a:r>
            <a:r>
              <a:rPr sz="5900" b="1" i="1" spc="-220" dirty="0" smtClean="0">
                <a:solidFill>
                  <a:srgbClr val="000000"/>
                </a:solidFill>
                <a:latin typeface="Verdana"/>
                <a:cs typeface="Verdana"/>
              </a:rPr>
              <a:t>FUNCIONALES</a:t>
            </a:r>
            <a:r>
              <a:rPr lang="es-AR" sz="5900" b="1" i="1" spc="-220" dirty="0" smtClean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lang="es-AR" sz="5900" b="1" i="1" spc="-220" dirty="0" smtClean="0">
                <a:solidFill>
                  <a:srgbClr val="000000"/>
                </a:solidFill>
                <a:latin typeface="Verdana"/>
                <a:cs typeface="Verdana"/>
              </a:rPr>
            </a:br>
            <a:endParaRPr sz="59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72" y="5820411"/>
            <a:ext cx="11838737" cy="5488145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06076"/>
            <a:ext cx="20104100" cy="4502785"/>
            <a:chOff x="0" y="6806076"/>
            <a:chExt cx="20104100" cy="4502785"/>
          </a:xfrm>
        </p:grpSpPr>
        <p:sp>
          <p:nvSpPr>
            <p:cNvPr id="3" name="object 3"/>
            <p:cNvSpPr/>
            <p:nvPr/>
          </p:nvSpPr>
          <p:spPr>
            <a:xfrm>
              <a:off x="0" y="6806076"/>
              <a:ext cx="20104100" cy="4502785"/>
            </a:xfrm>
            <a:custGeom>
              <a:avLst/>
              <a:gdLst/>
              <a:ahLst/>
              <a:cxnLst/>
              <a:rect l="l" t="t" r="r" b="b"/>
              <a:pathLst>
                <a:path w="20104100" h="4502784">
                  <a:moveTo>
                    <a:pt x="0" y="0"/>
                  </a:moveTo>
                  <a:lnTo>
                    <a:pt x="20104099" y="0"/>
                  </a:lnTo>
                  <a:lnTo>
                    <a:pt x="20104099" y="4502480"/>
                  </a:lnTo>
                  <a:lnTo>
                    <a:pt x="0" y="450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6363"/>
              <a:ext cx="20104100" cy="41121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914" y="651699"/>
            <a:ext cx="14128750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300" b="1" spc="-330" dirty="0">
                <a:solidFill>
                  <a:srgbClr val="000000"/>
                </a:solidFill>
                <a:latin typeface="Verdana"/>
                <a:cs typeface="Verdana"/>
              </a:rPr>
              <a:t>Resu</a:t>
            </a:r>
            <a:r>
              <a:rPr sz="10300" b="1" spc="-44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0300" b="1" spc="-28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sz="10300" b="1" spc="-6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0300" b="1" spc="-530" dirty="0">
                <a:solidFill>
                  <a:srgbClr val="000000"/>
                </a:solidFill>
                <a:latin typeface="Verdana"/>
                <a:cs typeface="Verdana"/>
              </a:rPr>
              <a:t>No</a:t>
            </a:r>
            <a:r>
              <a:rPr sz="10300" b="1" spc="-38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0300" b="1" spc="-310" dirty="0">
                <a:solidFill>
                  <a:srgbClr val="000000"/>
                </a:solidFill>
                <a:latin typeface="Verdana"/>
                <a:cs typeface="Verdana"/>
              </a:rPr>
              <a:t>mati</a:t>
            </a:r>
            <a:r>
              <a:rPr sz="10300" b="1" spc="-69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0300" b="1" spc="-32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endParaRPr sz="10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557" y="3097472"/>
            <a:ext cx="16568419" cy="417178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AR" sz="2950" b="1" spc="-35" dirty="0" smtClean="0">
                <a:latin typeface="Verdana"/>
                <a:cs typeface="Verdana"/>
              </a:rPr>
              <a:t>Naturaleza jurídica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s-ES" sz="2950" dirty="0" smtClean="0">
              <a:latin typeface="Lucida Sans Unicode"/>
              <a:cs typeface="Lucida Sans Unicode"/>
            </a:endParaRPr>
          </a:p>
          <a:p>
            <a:pPr marL="355600" marR="351790" indent="-342900" algn="just">
              <a:lnSpc>
                <a:spcPct val="1533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s-ES" sz="1950" spc="-10" dirty="0" smtClean="0">
                <a:latin typeface="Lucida Sans Unicode"/>
                <a:cs typeface="Lucida Sans Unicode"/>
              </a:rPr>
              <a:t>Capítulo </a:t>
            </a:r>
            <a:r>
              <a:rPr lang="es-ES" sz="1950" spc="-10" dirty="0">
                <a:latin typeface="Lucida Sans Unicode"/>
                <a:cs typeface="Lucida Sans Unicode"/>
              </a:rPr>
              <a:t>4 (Derechos y bienes) del Código Civil y Comercial de la </a:t>
            </a:r>
            <a:r>
              <a:rPr lang="es-ES" sz="1950" spc="-10" dirty="0" smtClean="0">
                <a:latin typeface="Lucida Sans Unicode"/>
                <a:cs typeface="Lucida Sans Unicode"/>
              </a:rPr>
              <a:t>Nación: </a:t>
            </a:r>
            <a:r>
              <a:rPr lang="es-ES" sz="1950" spc="-10" dirty="0" err="1" smtClean="0">
                <a:latin typeface="Lucida Sans Unicode"/>
                <a:cs typeface="Lucida Sans Unicode"/>
              </a:rPr>
              <a:t>Criptomonedas</a:t>
            </a:r>
            <a:r>
              <a:rPr lang="es-ES" sz="1950" spc="-10" dirty="0" smtClean="0">
                <a:latin typeface="Lucida Sans Unicode"/>
                <a:cs typeface="Lucida Sans Unicode"/>
              </a:rPr>
              <a:t> integran el patrimonio de su titular, constituyendo un derecho subjetivo individual. Son Productos digitales intangibles, no son cosas </a:t>
            </a:r>
            <a:r>
              <a:rPr lang="es-ES" sz="1950" spc="-10" dirty="0" err="1" smtClean="0">
                <a:latin typeface="Lucida Sans Unicode"/>
                <a:cs typeface="Lucida Sans Unicode"/>
              </a:rPr>
              <a:t>strictu</a:t>
            </a:r>
            <a:r>
              <a:rPr lang="es-ES" sz="1950" spc="-10" dirty="0" smtClean="0">
                <a:latin typeface="Lucida Sans Unicode"/>
                <a:cs typeface="Lucida Sans Unicode"/>
              </a:rPr>
              <a:t> sensu, pero tienen un valor económico. Son BIENES QUE NO SON COSAS y FORMAN PARTE DEL PATRIMONIO DE LA PERSONA.</a:t>
            </a:r>
          </a:p>
          <a:p>
            <a:pPr marL="355600" marR="351790" indent="-342900" algn="just">
              <a:lnSpc>
                <a:spcPct val="1533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s-ES" sz="1950" spc="-10" dirty="0" smtClean="0">
                <a:latin typeface="Lucida Sans Unicode"/>
                <a:cs typeface="Lucida Sans Unicode"/>
              </a:rPr>
              <a:t>Activos financieros no soberanos digitales: Termino </a:t>
            </a:r>
            <a:r>
              <a:rPr lang="es-ES" sz="1950" spc="-10" dirty="0" err="1" smtClean="0">
                <a:latin typeface="Lucida Sans Unicode"/>
                <a:cs typeface="Lucida Sans Unicode"/>
              </a:rPr>
              <a:t>Criptoactivos</a:t>
            </a:r>
            <a:r>
              <a:rPr lang="es-ES" sz="1950" spc="-10" dirty="0" smtClean="0">
                <a:latin typeface="Lucida Sans Unicode"/>
                <a:cs typeface="Lucida Sans Unicode"/>
              </a:rPr>
              <a:t> es mas amplio y </a:t>
            </a:r>
            <a:r>
              <a:rPr lang="es-ES" sz="1950" spc="-10" dirty="0" err="1" smtClean="0">
                <a:latin typeface="Lucida Sans Unicode"/>
                <a:cs typeface="Lucida Sans Unicode"/>
              </a:rPr>
              <a:t>abarcativo</a:t>
            </a:r>
            <a:r>
              <a:rPr lang="es-ES" sz="1950" spc="-10" dirty="0" smtClean="0">
                <a:latin typeface="Lucida Sans Unicode"/>
                <a:cs typeface="Lucida Sans Unicode"/>
              </a:rPr>
              <a:t> de las </a:t>
            </a:r>
            <a:r>
              <a:rPr lang="es-ES" sz="1950" spc="-10" dirty="0" err="1" smtClean="0">
                <a:latin typeface="Lucida Sans Unicode"/>
                <a:cs typeface="Lucida Sans Unicode"/>
              </a:rPr>
              <a:t>criptomonedas</a:t>
            </a:r>
            <a:endParaRPr lang="es-ES" sz="1950" spc="-10" dirty="0" smtClean="0">
              <a:latin typeface="Lucida Sans Unicode"/>
              <a:cs typeface="Lucida Sans Unicode"/>
            </a:endParaRPr>
          </a:p>
          <a:p>
            <a:pPr marL="355600" marR="351790" indent="-342900" algn="just">
              <a:lnSpc>
                <a:spcPct val="1533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s-ES" sz="2000" dirty="0" smtClean="0"/>
              <a:t>Informe 2018 BCRA: </a:t>
            </a:r>
            <a:r>
              <a:rPr lang="es-ES" sz="2000" dirty="0" err="1"/>
              <a:t>C</a:t>
            </a:r>
            <a:r>
              <a:rPr lang="es-ES" sz="2000" dirty="0" err="1" smtClean="0"/>
              <a:t>riptoactivos</a:t>
            </a:r>
            <a:r>
              <a:rPr lang="es-ES" sz="2000" dirty="0" smtClean="0"/>
              <a:t> </a:t>
            </a:r>
            <a:r>
              <a:rPr lang="es-ES" sz="2000" dirty="0"/>
              <a:t>en tres categorías: </a:t>
            </a:r>
            <a:r>
              <a:rPr lang="es-ES" sz="2000" i="1" dirty="0"/>
              <a:t>aquellos que se utilizan como medio de pago en la compraventa de bienes y servicios</a:t>
            </a:r>
            <a:r>
              <a:rPr lang="es-ES" sz="2000" dirty="0"/>
              <a:t>; </a:t>
            </a:r>
            <a:r>
              <a:rPr lang="es-ES" sz="2000" i="1" dirty="0"/>
              <a:t>los que sirven como inversión, ya sea mediante arbitraje o a través de instrumentos financieros derivados</a:t>
            </a:r>
            <a:r>
              <a:rPr lang="es-ES" sz="2000" dirty="0"/>
              <a:t>; y, por último, </a:t>
            </a:r>
            <a:r>
              <a:rPr lang="es-ES" sz="2000" i="1" dirty="0"/>
              <a:t>los que operan como vehículo para la financiación de proyectos de </a:t>
            </a:r>
            <a:r>
              <a:rPr lang="es-ES" sz="2000" i="1" dirty="0" smtClean="0"/>
              <a:t>inversión.</a:t>
            </a:r>
            <a:endParaRPr lang="es-ES" sz="1950" spc="-10" dirty="0" smtClean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269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06076"/>
            <a:ext cx="20104100" cy="4502785"/>
            <a:chOff x="0" y="6806076"/>
            <a:chExt cx="20104100" cy="4502785"/>
          </a:xfrm>
        </p:grpSpPr>
        <p:sp>
          <p:nvSpPr>
            <p:cNvPr id="3" name="object 3"/>
            <p:cNvSpPr/>
            <p:nvPr/>
          </p:nvSpPr>
          <p:spPr>
            <a:xfrm>
              <a:off x="0" y="6806076"/>
              <a:ext cx="20104100" cy="4502785"/>
            </a:xfrm>
            <a:custGeom>
              <a:avLst/>
              <a:gdLst/>
              <a:ahLst/>
              <a:cxnLst/>
              <a:rect l="l" t="t" r="r" b="b"/>
              <a:pathLst>
                <a:path w="20104100" h="4502784">
                  <a:moveTo>
                    <a:pt x="0" y="0"/>
                  </a:moveTo>
                  <a:lnTo>
                    <a:pt x="20104099" y="0"/>
                  </a:lnTo>
                  <a:lnTo>
                    <a:pt x="20104099" y="4502480"/>
                  </a:lnTo>
                  <a:lnTo>
                    <a:pt x="0" y="450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6363"/>
              <a:ext cx="20104100" cy="41121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914" y="651699"/>
            <a:ext cx="14128750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300" b="1" spc="-330" dirty="0">
                <a:solidFill>
                  <a:srgbClr val="000000"/>
                </a:solidFill>
                <a:latin typeface="Verdana"/>
                <a:cs typeface="Verdana"/>
              </a:rPr>
              <a:t>Resu</a:t>
            </a:r>
            <a:r>
              <a:rPr sz="10300" b="1" spc="-44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0300" b="1" spc="-28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sz="10300" b="1" spc="-6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0300" b="1" spc="-530" dirty="0">
                <a:solidFill>
                  <a:srgbClr val="000000"/>
                </a:solidFill>
                <a:latin typeface="Verdana"/>
                <a:cs typeface="Verdana"/>
              </a:rPr>
              <a:t>No</a:t>
            </a:r>
            <a:r>
              <a:rPr sz="10300" b="1" spc="-38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0300" b="1" spc="-310" dirty="0">
                <a:solidFill>
                  <a:srgbClr val="000000"/>
                </a:solidFill>
                <a:latin typeface="Verdana"/>
                <a:cs typeface="Verdana"/>
              </a:rPr>
              <a:t>mati</a:t>
            </a:r>
            <a:r>
              <a:rPr sz="10300" b="1" spc="-69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0300" b="1" spc="-32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endParaRPr sz="10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557" y="3097472"/>
            <a:ext cx="16568419" cy="381835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5" dirty="0">
                <a:latin typeface="Verdana"/>
                <a:cs typeface="Verdana"/>
              </a:rPr>
              <a:t>Mo</a:t>
            </a:r>
            <a:r>
              <a:rPr sz="2950" b="1" spc="-20" dirty="0">
                <a:latin typeface="Verdana"/>
                <a:cs typeface="Verdana"/>
              </a:rPr>
              <a:t>n</a:t>
            </a:r>
            <a:r>
              <a:rPr sz="2950" b="1" spc="-105" dirty="0">
                <a:latin typeface="Verdana"/>
                <a:cs typeface="Verdana"/>
              </a:rPr>
              <a:t>edas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Digitales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V</a:t>
            </a:r>
            <a:r>
              <a:rPr sz="2950" b="1" spc="-125" dirty="0">
                <a:latin typeface="Verdana"/>
                <a:cs typeface="Verdana"/>
              </a:rPr>
              <a:t>i</a:t>
            </a:r>
            <a:r>
              <a:rPr sz="2950" b="1" spc="-140" dirty="0">
                <a:latin typeface="Verdana"/>
                <a:cs typeface="Verdana"/>
              </a:rPr>
              <a:t>r</a:t>
            </a:r>
            <a:r>
              <a:rPr sz="2950" b="1" spc="-105" dirty="0">
                <a:latin typeface="Verdana"/>
                <a:cs typeface="Verdana"/>
              </a:rPr>
              <a:t>tuales</a:t>
            </a:r>
            <a:endParaRPr sz="2950" dirty="0">
              <a:latin typeface="Verdana"/>
              <a:cs typeface="Verdana"/>
            </a:endParaRPr>
          </a:p>
          <a:p>
            <a:pPr marL="12700" marR="5080">
              <a:lnSpc>
                <a:spcPct val="153300"/>
              </a:lnSpc>
              <a:spcBef>
                <a:spcPts val="1075"/>
              </a:spcBef>
            </a:pPr>
            <a:r>
              <a:rPr sz="1950" spc="5" dirty="0">
                <a:latin typeface="Lucida Sans Unicode"/>
                <a:cs typeface="Lucida Sans Unicode"/>
              </a:rPr>
              <a:t>Por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su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10" dirty="0">
                <a:latin typeface="Lucida Sans Unicode"/>
                <a:cs typeface="Lucida Sans Unicode"/>
              </a:rPr>
              <a:t>caracter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0" dirty="0">
                <a:latin typeface="Lucida Sans Unicode"/>
                <a:cs typeface="Lucida Sans Unicode"/>
              </a:rPr>
              <a:t>transaccional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95" dirty="0">
                <a:latin typeface="Lucida Sans Unicode"/>
                <a:cs typeface="Lucida Sans Unicode"/>
              </a:rPr>
              <a:t>(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debido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su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potencialidad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uso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40" dirty="0">
                <a:latin typeface="Lucida Sans Unicode"/>
                <a:cs typeface="Lucida Sans Unicode"/>
              </a:rPr>
              <a:t>como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80" dirty="0">
                <a:latin typeface="Lucida Sans Unicode"/>
                <a:cs typeface="Lucida Sans Unicode"/>
              </a:rPr>
              <a:t>medio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0" dirty="0">
                <a:latin typeface="Lucida Sans Unicode"/>
                <a:cs typeface="Lucida Sans Unicode"/>
              </a:rPr>
              <a:t>cambio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95" dirty="0">
                <a:latin typeface="Lucida Sans Unicode"/>
                <a:cs typeface="Lucida Sans Unicode"/>
              </a:rPr>
              <a:t>)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las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75" dirty="0">
                <a:latin typeface="Lucida Sans Unicode"/>
                <a:cs typeface="Lucida Sans Unicode"/>
              </a:rPr>
              <a:t>criptomonedas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son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0" dirty="0">
                <a:latin typeface="Lucida Sans Unicode"/>
                <a:cs typeface="Lucida Sans Unicode"/>
              </a:rPr>
              <a:t>monedas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dirty="0">
                <a:latin typeface="Lucida Sans Unicode"/>
                <a:cs typeface="Lucida Sans Unicode"/>
              </a:rPr>
              <a:t>digitales. </a:t>
            </a:r>
            <a:r>
              <a:rPr sz="1950" spc="-60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Las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0" dirty="0">
                <a:latin typeface="Lucida Sans Unicode"/>
                <a:cs typeface="Lucida Sans Unicode"/>
              </a:rPr>
              <a:t>monedas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virtuales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0" dirty="0">
                <a:latin typeface="Lucida Sans Unicode"/>
                <a:cs typeface="Lucida Sans Unicode"/>
              </a:rPr>
              <a:t>por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otro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0" dirty="0">
                <a:latin typeface="Lucida Sans Unicode"/>
                <a:cs typeface="Lucida Sans Unicode"/>
              </a:rPr>
              <a:t>lado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30" dirty="0">
                <a:latin typeface="Lucida Sans Unicode"/>
                <a:cs typeface="Lucida Sans Unicode"/>
              </a:rPr>
              <a:t>carecen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65" dirty="0">
                <a:latin typeface="Lucida Sans Unicode"/>
                <a:cs typeface="Lucida Sans Unicode"/>
              </a:rPr>
              <a:t>este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10" dirty="0">
                <a:latin typeface="Lucida Sans Unicode"/>
                <a:cs typeface="Lucida Sans Unicode"/>
              </a:rPr>
              <a:t>carácter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5" dirty="0">
                <a:latin typeface="Lucida Sans Unicode"/>
                <a:cs typeface="Lucida Sans Unicode"/>
              </a:rPr>
              <a:t>(ejemplo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5" dirty="0">
                <a:latin typeface="Lucida Sans Unicode"/>
                <a:cs typeface="Lucida Sans Unicode"/>
              </a:rPr>
              <a:t>aquellas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5" dirty="0">
                <a:latin typeface="Lucida Sans Unicode"/>
                <a:cs typeface="Lucida Sans Unicode"/>
              </a:rPr>
              <a:t>derivadas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juegos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entretenimiento)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Lucida Sans Unicode"/>
              <a:cs typeface="Lucida Sans Unicode"/>
            </a:endParaRPr>
          </a:p>
          <a:p>
            <a:pPr marL="12700" marR="351790" algn="just">
              <a:lnSpc>
                <a:spcPct val="153300"/>
              </a:lnSpc>
            </a:pPr>
            <a:r>
              <a:rPr sz="1950" spc="-10" dirty="0">
                <a:latin typeface="Lucida Sans Unicode"/>
                <a:cs typeface="Lucida Sans Unicode"/>
              </a:rPr>
              <a:t>En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" dirty="0">
                <a:latin typeface="Lucida Sans Unicode"/>
                <a:cs typeface="Lucida Sans Unicode"/>
              </a:rPr>
              <a:t>Argentina,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10" dirty="0">
                <a:latin typeface="Lucida Sans Unicode"/>
                <a:cs typeface="Lucida Sans Unicode"/>
              </a:rPr>
              <a:t>aún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no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5" dirty="0">
                <a:latin typeface="Lucida Sans Unicode"/>
                <a:cs typeface="Lucida Sans Unicode"/>
              </a:rPr>
              <a:t>tienen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curso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legal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pero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40" dirty="0">
                <a:latin typeface="Lucida Sans Unicode"/>
                <a:cs typeface="Lucida Sans Unicode"/>
              </a:rPr>
              <a:t>son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5" dirty="0">
                <a:latin typeface="Lucida Sans Unicode"/>
                <a:cs typeface="Lucida Sans Unicode"/>
              </a:rPr>
              <a:t>reconocidas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80" dirty="0">
                <a:latin typeface="Lucida Sans Unicode"/>
                <a:cs typeface="Lucida Sans Unicode"/>
              </a:rPr>
              <a:t>legalmente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54" dirty="0">
                <a:latin typeface="Lucida Sans Unicode"/>
                <a:cs typeface="Lucida Sans Unicode"/>
              </a:rPr>
              <a:t>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través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normativas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40" dirty="0">
                <a:latin typeface="Lucida Sans Unicode"/>
                <a:cs typeface="Lucida Sans Unicode"/>
              </a:rPr>
              <a:t>como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20" dirty="0">
                <a:latin typeface="Lucida Sans Unicode"/>
                <a:cs typeface="Lucida Sans Unicode"/>
              </a:rPr>
              <a:t>RES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135" dirty="0">
                <a:latin typeface="Lucida Sans Unicode"/>
                <a:cs typeface="Lucida Sans Unicode"/>
              </a:rPr>
              <a:t>300/2014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125" dirty="0">
                <a:latin typeface="Lucida Sans Unicode"/>
                <a:cs typeface="Lucida Sans Unicode"/>
              </a:rPr>
              <a:t>UIF,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0" dirty="0">
                <a:latin typeface="Lucida Sans Unicode"/>
                <a:cs typeface="Lucida Sans Unicode"/>
              </a:rPr>
              <a:t>la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0" dirty="0">
                <a:latin typeface="Lucida Sans Unicode"/>
                <a:cs typeface="Lucida Sans Unicode"/>
              </a:rPr>
              <a:t>ley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 </a:t>
            </a:r>
            <a:r>
              <a:rPr sz="1950" spc="-60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Impuesto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54" dirty="0">
                <a:latin typeface="Lucida Sans Unicode"/>
                <a:cs typeface="Lucida Sans Unicode"/>
              </a:rPr>
              <a:t>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las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0" dirty="0">
                <a:latin typeface="Lucida Sans Unicode"/>
                <a:cs typeface="Lucida Sans Unicode"/>
              </a:rPr>
              <a:t>Ganancias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75" dirty="0">
                <a:latin typeface="Lucida Sans Unicode"/>
                <a:cs typeface="Lucida Sans Unicode"/>
              </a:rPr>
              <a:t>pues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grava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54" dirty="0">
                <a:latin typeface="Lucida Sans Unicode"/>
                <a:cs typeface="Lucida Sans Unicode"/>
              </a:rPr>
              <a:t>a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50" dirty="0">
                <a:latin typeface="Lucida Sans Unicode"/>
                <a:cs typeface="Lucida Sans Unicode"/>
              </a:rPr>
              <a:t>las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0" dirty="0">
                <a:latin typeface="Lucida Sans Unicode"/>
                <a:cs typeface="Lucida Sans Unicode"/>
              </a:rPr>
              <a:t>monedas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dirty="0">
                <a:latin typeface="Lucida Sans Unicode"/>
                <a:cs typeface="Lucida Sans Unicode"/>
              </a:rPr>
              <a:t>digitales.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La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Res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75" dirty="0">
                <a:latin typeface="Lucida Sans Unicode"/>
                <a:cs typeface="Lucida Sans Unicode"/>
              </a:rPr>
              <a:t>General</a:t>
            </a:r>
            <a:r>
              <a:rPr sz="1950" spc="480" dirty="0">
                <a:latin typeface="Lucida Sans Unicode"/>
                <a:cs typeface="Lucida Sans Unicode"/>
              </a:rPr>
              <a:t> </a:t>
            </a:r>
            <a:r>
              <a:rPr sz="1950" spc="-180" dirty="0">
                <a:latin typeface="Lucida Sans Unicode"/>
                <a:cs typeface="Lucida Sans Unicode"/>
              </a:rPr>
              <a:t>4614/2019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y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45" dirty="0">
                <a:latin typeface="Lucida Sans Unicode"/>
                <a:cs typeface="Lucida Sans Unicode"/>
              </a:rPr>
              <a:t>demas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45" dirty="0">
                <a:latin typeface="Lucida Sans Unicode"/>
                <a:cs typeface="Lucida Sans Unicode"/>
              </a:rPr>
              <a:t>res.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5" dirty="0">
                <a:latin typeface="Lucida Sans Unicode"/>
                <a:cs typeface="Lucida Sans Unicode"/>
              </a:rPr>
              <a:t>modif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50" dirty="0">
                <a:latin typeface="Lucida Sans Unicode"/>
                <a:cs typeface="Lucida Sans Unicode"/>
              </a:rPr>
              <a:t>AFIP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90" dirty="0">
                <a:latin typeface="Lucida Sans Unicode"/>
                <a:cs typeface="Lucida Sans Unicode"/>
              </a:rPr>
              <a:t>señalan</a:t>
            </a:r>
            <a:r>
              <a:rPr sz="1950" spc="-65" dirty="0">
                <a:latin typeface="Lucida Sans Unicode"/>
                <a:cs typeface="Lucida Sans Unicode"/>
              </a:rPr>
              <a:t> </a:t>
            </a:r>
            <a:r>
              <a:rPr sz="1950" spc="254" dirty="0">
                <a:latin typeface="Lucida Sans Unicode"/>
                <a:cs typeface="Lucida Sans Unicode"/>
              </a:rPr>
              <a:t>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-10" dirty="0">
                <a:latin typeface="Lucida Sans Unicode"/>
                <a:cs typeface="Lucida Sans Unicode"/>
              </a:rPr>
              <a:t>los </a:t>
            </a:r>
            <a:r>
              <a:rPr sz="1950" spc="-605" dirty="0">
                <a:latin typeface="Lucida Sans Unicode"/>
                <a:cs typeface="Lucida Sans Unicode"/>
              </a:rPr>
              <a:t> </a:t>
            </a:r>
            <a:r>
              <a:rPr sz="1950" spc="-5" dirty="0">
                <a:latin typeface="Lucida Sans Unicode"/>
                <a:cs typeface="Lucida Sans Unicode"/>
              </a:rPr>
              <a:t>brokers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95" dirty="0">
                <a:latin typeface="Lucida Sans Unicode"/>
                <a:cs typeface="Lucida Sans Unicode"/>
              </a:rPr>
              <a:t>que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90" dirty="0">
                <a:latin typeface="Lucida Sans Unicode"/>
                <a:cs typeface="Lucida Sans Unicode"/>
              </a:rPr>
              <a:t>operan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90" dirty="0">
                <a:latin typeface="Lucida Sans Unicode"/>
                <a:cs typeface="Lucida Sans Unicode"/>
              </a:rPr>
              <a:t>en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35" dirty="0">
                <a:latin typeface="Lucida Sans Unicode"/>
                <a:cs typeface="Lucida Sans Unicode"/>
              </a:rPr>
              <a:t>Argentina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40" dirty="0">
                <a:latin typeface="Lucida Sans Unicode"/>
                <a:cs typeface="Lucida Sans Unicode"/>
              </a:rPr>
              <a:t>como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Agentes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45" dirty="0">
                <a:latin typeface="Lucida Sans Unicode"/>
                <a:cs typeface="Lucida Sans Unicode"/>
              </a:rPr>
              <a:t>Información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Financiera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95" dirty="0">
                <a:latin typeface="Lucida Sans Unicode"/>
                <a:cs typeface="Lucida Sans Unicode"/>
              </a:rPr>
              <a:t>(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-35" dirty="0">
                <a:latin typeface="Lucida Sans Unicode"/>
                <a:cs typeface="Lucida Sans Unicode"/>
              </a:rPr>
              <a:t>Titulares,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60" dirty="0">
                <a:latin typeface="Lucida Sans Unicode"/>
                <a:cs typeface="Lucida Sans Unicode"/>
              </a:rPr>
              <a:t>montos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y</a:t>
            </a:r>
            <a:r>
              <a:rPr sz="1950" spc="-75" dirty="0">
                <a:latin typeface="Lucida Sans Unicode"/>
                <a:cs typeface="Lucida Sans Unicode"/>
              </a:rPr>
              <a:t> </a:t>
            </a:r>
            <a:r>
              <a:rPr sz="1950" spc="55" dirty="0">
                <a:latin typeface="Lucida Sans Unicode"/>
                <a:cs typeface="Lucida Sans Unicode"/>
              </a:rPr>
              <a:t>saldos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5" dirty="0">
                <a:latin typeface="Lucida Sans Unicode"/>
                <a:cs typeface="Lucida Sans Unicode"/>
              </a:rPr>
              <a:t>de</a:t>
            </a:r>
            <a:r>
              <a:rPr sz="1950" spc="-70" dirty="0">
                <a:latin typeface="Lucida Sans Unicode"/>
                <a:cs typeface="Lucida Sans Unicode"/>
              </a:rPr>
              <a:t> </a:t>
            </a:r>
            <a:r>
              <a:rPr sz="1950" spc="120" dirty="0" err="1">
                <a:latin typeface="Lucida Sans Unicode"/>
                <a:cs typeface="Lucida Sans Unicode"/>
              </a:rPr>
              <a:t>cuenta</a:t>
            </a:r>
            <a:r>
              <a:rPr sz="1950" spc="120" dirty="0" smtClean="0">
                <a:latin typeface="Lucida Sans Unicode"/>
                <a:cs typeface="Lucida Sans Unicode"/>
              </a:rPr>
              <a:t>)</a:t>
            </a:r>
            <a:endParaRPr lang="es-AR" sz="1950" spc="120" dirty="0" smtClean="0">
              <a:latin typeface="Lucida Sans Unicode"/>
              <a:cs typeface="Lucida Sans Unicode"/>
            </a:endParaRPr>
          </a:p>
          <a:p>
            <a:pPr marL="12700" marR="351790" algn="just">
              <a:lnSpc>
                <a:spcPct val="153300"/>
              </a:lnSpc>
            </a:pPr>
            <a:endParaRPr sz="19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06076"/>
            <a:ext cx="20104100" cy="4502785"/>
            <a:chOff x="0" y="6806076"/>
            <a:chExt cx="20104100" cy="4502785"/>
          </a:xfrm>
        </p:grpSpPr>
        <p:sp>
          <p:nvSpPr>
            <p:cNvPr id="3" name="object 3"/>
            <p:cNvSpPr/>
            <p:nvPr/>
          </p:nvSpPr>
          <p:spPr>
            <a:xfrm>
              <a:off x="0" y="6806076"/>
              <a:ext cx="20104100" cy="4502785"/>
            </a:xfrm>
            <a:custGeom>
              <a:avLst/>
              <a:gdLst/>
              <a:ahLst/>
              <a:cxnLst/>
              <a:rect l="l" t="t" r="r" b="b"/>
              <a:pathLst>
                <a:path w="20104100" h="4502784">
                  <a:moveTo>
                    <a:pt x="0" y="0"/>
                  </a:moveTo>
                  <a:lnTo>
                    <a:pt x="20104099" y="0"/>
                  </a:lnTo>
                  <a:lnTo>
                    <a:pt x="20104099" y="4502480"/>
                  </a:lnTo>
                  <a:lnTo>
                    <a:pt x="0" y="4502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96363"/>
              <a:ext cx="20104100" cy="41121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914" y="651699"/>
            <a:ext cx="14128750" cy="159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300" b="1" spc="-330" dirty="0">
                <a:solidFill>
                  <a:srgbClr val="000000"/>
                </a:solidFill>
                <a:latin typeface="Verdana"/>
                <a:cs typeface="Verdana"/>
              </a:rPr>
              <a:t>Resu</a:t>
            </a:r>
            <a:r>
              <a:rPr sz="10300" b="1" spc="-44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0300" b="1" spc="-28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sz="10300" b="1" spc="-60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0300" b="1" spc="-530" dirty="0">
                <a:solidFill>
                  <a:srgbClr val="000000"/>
                </a:solidFill>
                <a:latin typeface="Verdana"/>
                <a:cs typeface="Verdana"/>
              </a:rPr>
              <a:t>No</a:t>
            </a:r>
            <a:r>
              <a:rPr sz="10300" b="1" spc="-38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0300" b="1" spc="-310" dirty="0">
                <a:solidFill>
                  <a:srgbClr val="000000"/>
                </a:solidFill>
                <a:latin typeface="Verdana"/>
                <a:cs typeface="Verdana"/>
              </a:rPr>
              <a:t>mati</a:t>
            </a:r>
            <a:r>
              <a:rPr sz="10300" b="1" spc="-69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0300" b="1" spc="-32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endParaRPr sz="10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557" y="3097472"/>
            <a:ext cx="16568419" cy="37414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AR" sz="2950" b="1" spc="-35" dirty="0" smtClean="0">
                <a:latin typeface="Verdana"/>
                <a:cs typeface="Verdana"/>
              </a:rPr>
              <a:t>Regulaciones impositivas: Legalización </a:t>
            </a:r>
            <a:r>
              <a:rPr lang="es-AR" sz="2950" b="1" spc="-35" dirty="0" err="1" smtClean="0">
                <a:latin typeface="Verdana"/>
                <a:cs typeface="Verdana"/>
              </a:rPr>
              <a:t>implicita</a:t>
            </a:r>
            <a:endParaRPr sz="2950" dirty="0">
              <a:latin typeface="Verdana"/>
              <a:cs typeface="Verdana"/>
            </a:endParaRPr>
          </a:p>
          <a:p>
            <a:pPr marL="355600" marR="351790" indent="-342900" algn="just">
              <a:lnSpc>
                <a:spcPct val="153300"/>
              </a:lnSpc>
              <a:buFont typeface="Arial" panose="020B0604020202020204" pitchFamily="34" charset="0"/>
              <a:buChar char="•"/>
            </a:pPr>
            <a:r>
              <a:rPr lang="es-AR" sz="1950" dirty="0" smtClean="0">
                <a:latin typeface="Lucida Sans Unicode"/>
                <a:cs typeface="Lucida Sans Unicode"/>
              </a:rPr>
              <a:t>Ley 27.430 Impuesto a las Ganancias: Grava venta de monedas digitales </a:t>
            </a:r>
          </a:p>
          <a:p>
            <a:pPr marL="355600" marR="351790" indent="-342900" algn="just">
              <a:lnSpc>
                <a:spcPct val="153300"/>
              </a:lnSpc>
              <a:buFont typeface="Arial" panose="020B0604020202020204" pitchFamily="34" charset="0"/>
              <a:buChar char="•"/>
            </a:pPr>
            <a:r>
              <a:rPr lang="es-AR" sz="1950" dirty="0" smtClean="0">
                <a:latin typeface="Lucida Sans Unicode"/>
                <a:cs typeface="Lucida Sans Unicode"/>
              </a:rPr>
              <a:t>IIBB Provincia de </a:t>
            </a:r>
            <a:r>
              <a:rPr lang="es-AR" sz="1950" dirty="0" err="1" smtClean="0">
                <a:latin typeface="Lucida Sans Unicode"/>
                <a:cs typeface="Lucida Sans Unicode"/>
              </a:rPr>
              <a:t>Cordoba</a:t>
            </a:r>
            <a:r>
              <a:rPr lang="es-AR" sz="1950" dirty="0" smtClean="0">
                <a:latin typeface="Lucida Sans Unicode"/>
                <a:cs typeface="Lucida Sans Unicode"/>
              </a:rPr>
              <a:t>: </a:t>
            </a:r>
            <a:r>
              <a:rPr lang="es-ES" sz="2000" dirty="0" smtClean="0"/>
              <a:t>El artículo 1, punto 48 Ley 10.724 Código Tributario provincial de Córdoba : Actividad gravada en el Impuesto sobre los Ingresos Brutos (inciso j) del artículo 178 del Código): “La prestación de servicios de cualquier naturaleza, vinculados directa o indirectamente con operatorias relacionadas con monedas digitales”, comprendiendo a tributar a los “Exchange” de monedas digitales situados en la Provincia de </a:t>
            </a:r>
            <a:r>
              <a:rPr lang="es-ES" sz="2000" dirty="0" err="1" smtClean="0"/>
              <a:t>Cordoba</a:t>
            </a:r>
            <a:endParaRPr lang="es-ES" sz="2000" dirty="0" smtClean="0"/>
          </a:p>
          <a:p>
            <a:pPr marL="355600" marR="351790" indent="-342900" algn="just">
              <a:lnSpc>
                <a:spcPct val="1533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Lucida Sans Unicode"/>
                <a:cs typeface="Lucida Sans Unicode"/>
              </a:rPr>
              <a:t>El código local también da una definición de moneda digital: </a:t>
            </a:r>
            <a:r>
              <a:rPr lang="es-ES" sz="2000" i="1" dirty="0" smtClean="0"/>
              <a:t>“representación digital de valor que puede ser objeto susceptible de comercio digital y cuyas funciones –directas y/o indirectas- son la de constituir un medio de intercambio y/o una unidad de cuenta y/o una reserva de valor.”  </a:t>
            </a:r>
          </a:p>
          <a:p>
            <a:pPr marL="355600" marR="351790" indent="-342900" algn="just">
              <a:lnSpc>
                <a:spcPct val="153300"/>
              </a:lnSpc>
              <a:buFont typeface="Arial" panose="020B0604020202020204" pitchFamily="34" charset="0"/>
              <a:buChar char="•"/>
            </a:pPr>
            <a:endParaRPr sz="1950" i="1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010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32250" y="3597275"/>
            <a:ext cx="10879455" cy="481606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endParaRPr lang="es-AR" sz="3600" i="1" dirty="0"/>
          </a:p>
          <a:p>
            <a:r>
              <a:rPr lang="es-ES" sz="3600" i="1" dirty="0"/>
              <a:t> </a:t>
            </a:r>
            <a:r>
              <a:rPr lang="es-ES" sz="4000" i="1" dirty="0" smtClean="0"/>
              <a:t>“El </a:t>
            </a:r>
            <a:r>
              <a:rPr lang="es-ES" sz="4000" i="1" dirty="0"/>
              <a:t>mundo está cambiando rápido. </a:t>
            </a:r>
            <a:r>
              <a:rPr lang="es-ES" sz="4000" i="1" dirty="0" err="1"/>
              <a:t>Blockchain</a:t>
            </a:r>
            <a:r>
              <a:rPr lang="es-ES" sz="4000" i="1" dirty="0"/>
              <a:t> es como la electricidad. Algunos están atrapados haciendo velas y se niegan a cambiar; solo prevalecerán aquellos que abrazan el </a:t>
            </a:r>
            <a:r>
              <a:rPr lang="es-ES" sz="4000" i="1" dirty="0" smtClean="0"/>
              <a:t>cambio.”</a:t>
            </a:r>
            <a:endParaRPr lang="es-ES" sz="4000" i="1" dirty="0"/>
          </a:p>
          <a:p>
            <a:endParaRPr lang="es-AR" sz="3200" dirty="0" smtClean="0"/>
          </a:p>
          <a:p>
            <a:pPr algn="r"/>
            <a:endParaRPr lang="es-AR" sz="2800" dirty="0" smtClean="0"/>
          </a:p>
          <a:p>
            <a:pPr algn="r"/>
            <a:endParaRPr lang="es-AR" sz="2800" dirty="0"/>
          </a:p>
          <a:p>
            <a:pPr algn="r"/>
            <a:r>
              <a:rPr lang="es-AR" sz="2800" dirty="0" smtClean="0"/>
              <a:t>George </a:t>
            </a:r>
            <a:r>
              <a:rPr lang="es-AR" sz="2800" dirty="0" err="1"/>
              <a:t>Kikvadze</a:t>
            </a:r>
            <a:r>
              <a:rPr lang="es-AR" sz="2800" dirty="0"/>
              <a:t>, Vicepresidente de </a:t>
            </a:r>
            <a:r>
              <a:rPr lang="es-AR" sz="2800" dirty="0" err="1"/>
              <a:t>Bitfury</a:t>
            </a:r>
            <a:r>
              <a:rPr lang="es-AR" sz="2800" dirty="0"/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541" y="920547"/>
            <a:ext cx="10401509" cy="18293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5"/>
              </a:spcBef>
            </a:pPr>
            <a:r>
              <a:rPr lang="es-AR" sz="5900" b="1" i="1" spc="-220" dirty="0" smtClean="0">
                <a:solidFill>
                  <a:srgbClr val="000000"/>
                </a:solidFill>
                <a:latin typeface="Verdana"/>
                <a:cs typeface="Verdana"/>
              </a:rPr>
              <a:t/>
            </a:r>
            <a:br>
              <a:rPr lang="es-AR" sz="5900" b="1" i="1" spc="-220" dirty="0" smtClean="0">
                <a:solidFill>
                  <a:srgbClr val="000000"/>
                </a:solidFill>
                <a:latin typeface="Verdana"/>
                <a:cs typeface="Verdana"/>
              </a:rPr>
            </a:br>
            <a:endParaRPr sz="5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31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b="1" spc="-365" dirty="0">
                <a:latin typeface="Verdana"/>
                <a:cs typeface="Verdana"/>
              </a:rPr>
              <a:t>¡</a:t>
            </a:r>
            <a:r>
              <a:rPr spc="-365" dirty="0"/>
              <a:t>GRACIAS</a:t>
            </a:r>
            <a:r>
              <a:rPr b="1" spc="-365" dirty="0">
                <a:latin typeface="Verdana"/>
                <a:cs typeface="Verdana"/>
              </a:rPr>
              <a:t>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600" y="7576477"/>
            <a:ext cx="3006091" cy="239157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398" y="7540816"/>
            <a:ext cx="991024" cy="9877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3663" y="7830526"/>
            <a:ext cx="388556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latin typeface="Arial"/>
                <a:cs typeface="Arial"/>
                <a:hlinkClick r:id="rId4"/>
              </a:rPr>
              <a:t>https://www.linkedin.com/in/fabrizio-b-450b8181/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652" y="9026618"/>
            <a:ext cx="1007322" cy="10073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19096" y="9356487"/>
            <a:ext cx="28117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60" dirty="0">
                <a:latin typeface="Verdana"/>
                <a:cs typeface="Verdana"/>
              </a:rPr>
              <a:t>@fhttps:</a:t>
            </a:r>
            <a:r>
              <a:rPr sz="1400" b="1" spc="-60" dirty="0">
                <a:latin typeface="Tahoma"/>
                <a:cs typeface="Tahoma"/>
              </a:rPr>
              <a:t>/ </a:t>
            </a:r>
            <a:r>
              <a:rPr sz="1400" b="1" spc="-70" dirty="0">
                <a:latin typeface="Verdana"/>
                <a:cs typeface="Verdana"/>
              </a:rPr>
              <a:t>instagram.com/fbin </a:t>
            </a:r>
            <a:r>
              <a:rPr sz="1400" b="1" spc="-465" dirty="0">
                <a:latin typeface="Verdana"/>
                <a:cs typeface="Verdana"/>
              </a:rPr>
              <a:t> </a:t>
            </a:r>
            <a:r>
              <a:rPr sz="1400" b="1" spc="-95" dirty="0">
                <a:latin typeface="Verdana"/>
                <a:cs typeface="Verdana"/>
              </a:rPr>
              <a:t>v</a:t>
            </a:r>
            <a:r>
              <a:rPr sz="1400" b="1" spc="-80" dirty="0">
                <a:latin typeface="Verdana"/>
                <a:cs typeface="Verdana"/>
              </a:rPr>
              <a:t>e</a:t>
            </a:r>
            <a:r>
              <a:rPr sz="1400" b="1" spc="-65" dirty="0">
                <a:latin typeface="Verdana"/>
                <a:cs typeface="Verdana"/>
              </a:rPr>
              <a:t>r</a:t>
            </a:r>
            <a:r>
              <a:rPr sz="1400" b="1" spc="-50" dirty="0">
                <a:latin typeface="Verdana"/>
                <a:cs typeface="Verdana"/>
              </a:rPr>
              <a:t>sio</a:t>
            </a:r>
            <a:r>
              <a:rPr sz="1400" b="1" spc="-135" dirty="0">
                <a:latin typeface="Verdana"/>
                <a:cs typeface="Verdana"/>
              </a:rPr>
              <a:t>n</a:t>
            </a:r>
            <a:r>
              <a:rPr sz="1400" b="1" spc="-65" dirty="0">
                <a:latin typeface="Verdana"/>
                <a:cs typeface="Verdana"/>
              </a:rPr>
              <a:t>?utm_</a:t>
            </a:r>
            <a:r>
              <a:rPr sz="1400" b="1" spc="-95" dirty="0">
                <a:latin typeface="Verdana"/>
                <a:cs typeface="Verdana"/>
              </a:rPr>
              <a:t>m</a:t>
            </a:r>
            <a:r>
              <a:rPr sz="1400" b="1" spc="-80" dirty="0">
                <a:latin typeface="Verdana"/>
                <a:cs typeface="Verdana"/>
              </a:rPr>
              <a:t>edium=</a:t>
            </a:r>
            <a:r>
              <a:rPr sz="1400" b="1" spc="-75" dirty="0">
                <a:latin typeface="Verdana"/>
                <a:cs typeface="Verdana"/>
              </a:rPr>
              <a:t>c</a:t>
            </a:r>
            <a:r>
              <a:rPr sz="1400" b="1" spc="-30" dirty="0">
                <a:latin typeface="Verdana"/>
                <a:cs typeface="Verdana"/>
              </a:rPr>
              <a:t>o</a:t>
            </a:r>
            <a:r>
              <a:rPr sz="1400" b="1" spc="-50" dirty="0">
                <a:latin typeface="Verdana"/>
                <a:cs typeface="Verdana"/>
              </a:rPr>
              <a:t>p</a:t>
            </a:r>
            <a:r>
              <a:rPr sz="1400" b="1" spc="-100" dirty="0">
                <a:latin typeface="Verdana"/>
                <a:cs typeface="Verdana"/>
              </a:rPr>
              <a:t>y</a:t>
            </a:r>
            <a:r>
              <a:rPr sz="1400" b="1" spc="-125" dirty="0">
                <a:latin typeface="Verdana"/>
                <a:cs typeface="Verdana"/>
              </a:rPr>
              <a:t>_li  </a:t>
            </a:r>
            <a:r>
              <a:rPr sz="1400" b="1" spc="-25" dirty="0">
                <a:latin typeface="Verdana"/>
                <a:cs typeface="Verdana"/>
              </a:rPr>
              <a:t>nk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0253" y="2434665"/>
            <a:ext cx="11393170" cy="3402329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80" dirty="0">
                <a:latin typeface="Verdana"/>
                <a:cs typeface="Verdana"/>
              </a:rPr>
              <a:t>Necesidad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terceros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conﬁanza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transacciones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95" dirty="0">
                <a:latin typeface="Verdana"/>
                <a:cs typeface="Verdana"/>
              </a:rPr>
              <a:t>Base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datos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Centralizadas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Descentralizadas.</a:t>
            </a:r>
            <a:endParaRPr sz="2950">
              <a:latin typeface="Verdana"/>
              <a:cs typeface="Verdana"/>
            </a:endParaRPr>
          </a:p>
          <a:p>
            <a:pPr marL="577850">
              <a:lnSpc>
                <a:spcPct val="100000"/>
              </a:lnSpc>
              <a:spcBef>
                <a:spcPts val="1780"/>
              </a:spcBef>
            </a:pPr>
            <a:r>
              <a:rPr sz="2950" b="1" spc="-20" dirty="0">
                <a:latin typeface="Verdana"/>
                <a:cs typeface="Verdana"/>
              </a:rPr>
              <a:t>P</a:t>
            </a: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75" dirty="0">
                <a:latin typeface="Verdana"/>
                <a:cs typeface="Verdana"/>
              </a:rPr>
              <a:t>oblema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los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Ge</a:t>
            </a:r>
            <a:r>
              <a:rPr sz="2950" b="1" spc="-70" dirty="0">
                <a:latin typeface="Verdana"/>
                <a:cs typeface="Verdana"/>
              </a:rPr>
              <a:t>n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ales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Bizanti</a:t>
            </a:r>
            <a:r>
              <a:rPr sz="2950" b="1" spc="-95" dirty="0">
                <a:latin typeface="Verdana"/>
                <a:cs typeface="Verdana"/>
              </a:rPr>
              <a:t>n</a:t>
            </a:r>
            <a:r>
              <a:rPr sz="2950" b="1" spc="-130" dirty="0">
                <a:latin typeface="Verdana"/>
                <a:cs typeface="Verdana"/>
              </a:rPr>
              <a:t>os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dirty="0">
                <a:latin typeface="Verdana"/>
                <a:cs typeface="Verdana"/>
              </a:rPr>
              <a:t>D</a:t>
            </a:r>
            <a:r>
              <a:rPr sz="2950" b="1" spc="-280" dirty="0">
                <a:latin typeface="Verdana"/>
                <a:cs typeface="Verdana"/>
              </a:rPr>
              <a:t>L</a:t>
            </a:r>
            <a:r>
              <a:rPr sz="2950" b="1" spc="-195" dirty="0">
                <a:latin typeface="Verdana"/>
                <a:cs typeface="Verdana"/>
              </a:rPr>
              <a:t>T</a:t>
            </a:r>
            <a:r>
              <a:rPr sz="2950" b="1" spc="-204" dirty="0">
                <a:latin typeface="Verdana"/>
                <a:cs typeface="Verdana"/>
              </a:rPr>
              <a:t>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V</a:t>
            </a:r>
            <a:r>
              <a:rPr sz="2950" b="1" spc="-204" dirty="0">
                <a:latin typeface="Verdana"/>
                <a:cs typeface="Verdana"/>
              </a:rPr>
              <a:t>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Blo</a:t>
            </a:r>
            <a:r>
              <a:rPr sz="2950" b="1" spc="-50" dirty="0">
                <a:latin typeface="Verdana"/>
                <a:cs typeface="Verdana"/>
              </a:rPr>
              <a:t>c</a:t>
            </a:r>
            <a:r>
              <a:rPr sz="2950" b="1" spc="-95" dirty="0">
                <a:latin typeface="Verdana"/>
                <a:cs typeface="Verdana"/>
              </a:rPr>
              <a:t>k</a:t>
            </a:r>
            <a:r>
              <a:rPr sz="2950" b="1" spc="5" dirty="0">
                <a:latin typeface="Verdana"/>
                <a:cs typeface="Verdana"/>
              </a:rPr>
              <a:t>c</a:t>
            </a:r>
            <a:r>
              <a:rPr sz="2950" b="1" spc="-90" dirty="0">
                <a:latin typeface="Verdana"/>
                <a:cs typeface="Verdana"/>
              </a:rPr>
              <a:t>hain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80" dirty="0">
                <a:latin typeface="Verdana"/>
                <a:cs typeface="Verdana"/>
              </a:rPr>
              <a:t>Mercados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ﬁnancieros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Red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Bitcoin: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35" dirty="0">
                <a:latin typeface="Verdana"/>
                <a:cs typeface="Verdana"/>
              </a:rPr>
              <a:t>Be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your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own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Bank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1426" y="963403"/>
            <a:ext cx="1162685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5900" b="1" i="1" spc="-56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5900" b="1" i="1" spc="-38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5900" b="1" i="1" spc="-40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335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670" dirty="0">
                <a:solidFill>
                  <a:srgbClr val="000000"/>
                </a:solidFill>
                <a:latin typeface="Verdana"/>
                <a:cs typeface="Verdana"/>
              </a:rPr>
              <a:t>SI</a:t>
            </a:r>
            <a:r>
              <a:rPr sz="5900" b="1" i="1" spc="-81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5900" b="1" i="1" spc="-90" dirty="0">
                <a:solidFill>
                  <a:srgbClr val="000000"/>
                </a:solidFill>
                <a:latin typeface="Verdana"/>
                <a:cs typeface="Verdana"/>
              </a:rPr>
              <a:t>TEMA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325" dirty="0">
                <a:solidFill>
                  <a:srgbClr val="000000"/>
                </a:solidFill>
                <a:latin typeface="Verdana"/>
                <a:cs typeface="Verdana"/>
              </a:rPr>
              <a:t>FINANCIERO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738" y="7547995"/>
            <a:ext cx="7853163" cy="3533923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98009" y="8914597"/>
            <a:ext cx="3006091" cy="239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1426" y="963403"/>
            <a:ext cx="9946005" cy="904875"/>
          </a:xfrm>
          <a:custGeom>
            <a:avLst/>
            <a:gdLst/>
            <a:ahLst/>
            <a:cxnLst/>
            <a:rect l="l" t="t" r="r" b="b"/>
            <a:pathLst>
              <a:path w="9946005" h="904875">
                <a:moveTo>
                  <a:pt x="9945493" y="904684"/>
                </a:moveTo>
                <a:lnTo>
                  <a:pt x="0" y="904684"/>
                </a:lnTo>
                <a:lnTo>
                  <a:pt x="0" y="0"/>
                </a:lnTo>
                <a:lnTo>
                  <a:pt x="9945493" y="0"/>
                </a:lnTo>
                <a:lnTo>
                  <a:pt x="9945493" y="904684"/>
                </a:lnTo>
                <a:close/>
              </a:path>
            </a:pathLst>
          </a:custGeom>
          <a:solidFill>
            <a:srgbClr val="F0E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9159782" cy="11308556"/>
            <a:chOff x="0" y="0"/>
            <a:chExt cx="19159782" cy="1130855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380944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6892" y="2471511"/>
              <a:ext cx="12782890" cy="720102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08726" y="920547"/>
            <a:ext cx="997140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i="1" spc="-160" dirty="0">
                <a:solidFill>
                  <a:srgbClr val="000000"/>
                </a:solidFill>
                <a:latin typeface="Verdana"/>
                <a:cs typeface="Verdana"/>
              </a:rPr>
              <a:t>GENERALES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380" dirty="0">
                <a:solidFill>
                  <a:srgbClr val="000000"/>
                </a:solidFill>
                <a:latin typeface="Verdana"/>
                <a:cs typeface="Verdana"/>
              </a:rPr>
              <a:t>BIZANTINOS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8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9650" y="9540874"/>
            <a:ext cx="2592387" cy="193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0253" y="2434665"/>
            <a:ext cx="11274425" cy="2727325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35" dirty="0">
                <a:latin typeface="Verdana"/>
                <a:cs typeface="Verdana"/>
              </a:rPr>
              <a:t>N</a:t>
            </a:r>
            <a:r>
              <a:rPr sz="2950" b="1" spc="-100" dirty="0">
                <a:latin typeface="Verdana"/>
                <a:cs typeface="Verdana"/>
              </a:rPr>
              <a:t>a</a:t>
            </a: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90" dirty="0">
                <a:latin typeface="Verdana"/>
                <a:cs typeface="Verdana"/>
              </a:rPr>
              <a:t>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55" dirty="0">
                <a:latin typeface="Verdana"/>
                <a:cs typeface="Verdana"/>
              </a:rPr>
              <a:t>2</a:t>
            </a:r>
            <a:r>
              <a:rPr sz="2950" b="1" spc="-105" dirty="0">
                <a:latin typeface="Verdana"/>
                <a:cs typeface="Verdana"/>
              </a:rPr>
              <a:t>008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70" dirty="0">
                <a:latin typeface="Verdana"/>
                <a:cs typeface="Verdana"/>
              </a:rPr>
              <a:t>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29" dirty="0">
                <a:latin typeface="Verdana"/>
                <a:cs typeface="Verdana"/>
              </a:rPr>
              <a:t>“</a:t>
            </a:r>
            <a:r>
              <a:rPr sz="2950" b="1" spc="-150" dirty="0">
                <a:latin typeface="Verdana"/>
                <a:cs typeface="Verdana"/>
              </a:rPr>
              <a:t>Sat</a:t>
            </a:r>
            <a:r>
              <a:rPr sz="2950" b="1" spc="-110" dirty="0">
                <a:latin typeface="Verdana"/>
                <a:cs typeface="Verdana"/>
              </a:rPr>
              <a:t>oshi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Na</a:t>
            </a:r>
            <a:r>
              <a:rPr sz="2950" b="1" spc="-110" dirty="0">
                <a:latin typeface="Verdana"/>
                <a:cs typeface="Verdana"/>
              </a:rPr>
              <a:t>k</a:t>
            </a:r>
            <a:r>
              <a:rPr sz="2950" b="1" spc="-60" dirty="0">
                <a:latin typeface="Verdana"/>
                <a:cs typeface="Verdana"/>
              </a:rPr>
              <a:t>a</a:t>
            </a:r>
            <a:r>
              <a:rPr sz="2950" b="1" spc="-85" dirty="0">
                <a:latin typeface="Verdana"/>
                <a:cs typeface="Verdana"/>
              </a:rPr>
              <a:t>mo</a:t>
            </a:r>
            <a:r>
              <a:rPr sz="2950" b="1" spc="-110" dirty="0">
                <a:latin typeface="Verdana"/>
                <a:cs typeface="Verdana"/>
              </a:rPr>
              <a:t>t</a:t>
            </a:r>
            <a:r>
              <a:rPr sz="2950" b="1" spc="-170" dirty="0">
                <a:latin typeface="Verdana"/>
                <a:cs typeface="Verdana"/>
              </a:rPr>
              <a:t>o”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85" dirty="0">
                <a:latin typeface="Verdana"/>
                <a:cs typeface="Verdana"/>
              </a:rPr>
              <a:t>Cybe</a:t>
            </a:r>
            <a:r>
              <a:rPr sz="2950" b="1" spc="-80" dirty="0">
                <a:latin typeface="Verdana"/>
                <a:cs typeface="Verdana"/>
              </a:rPr>
              <a:t>r</a:t>
            </a:r>
            <a:r>
              <a:rPr sz="2950" b="1" spc="-45" dirty="0">
                <a:latin typeface="Verdana"/>
                <a:cs typeface="Verdana"/>
              </a:rPr>
              <a:t>phun</a:t>
            </a:r>
            <a:r>
              <a:rPr sz="2950" b="1" spc="-95" dirty="0">
                <a:latin typeface="Verdana"/>
                <a:cs typeface="Verdana"/>
              </a:rPr>
              <a:t>k</a:t>
            </a:r>
            <a:r>
              <a:rPr sz="2950" b="1" spc="-235" dirty="0">
                <a:latin typeface="Verdana"/>
                <a:cs typeface="Verdana"/>
              </a:rPr>
              <a:t>s.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Rol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C</a:t>
            </a:r>
            <a:r>
              <a:rPr sz="2950" b="1" spc="-75" dirty="0">
                <a:latin typeface="Verdana"/>
                <a:cs typeface="Verdana"/>
              </a:rPr>
              <a:t>r</a:t>
            </a:r>
            <a:r>
              <a:rPr sz="2950" b="1" spc="-145" dirty="0">
                <a:latin typeface="Verdana"/>
                <a:cs typeface="Verdana"/>
              </a:rPr>
              <a:t>isis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60" dirty="0">
                <a:latin typeface="Verdana"/>
                <a:cs typeface="Verdana"/>
              </a:rPr>
              <a:t>2</a:t>
            </a:r>
            <a:r>
              <a:rPr sz="2950" b="1" spc="-105" dirty="0">
                <a:latin typeface="Verdana"/>
                <a:cs typeface="Verdana"/>
              </a:rPr>
              <a:t>008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L</a:t>
            </a:r>
            <a:r>
              <a:rPr sz="2950" b="1" spc="-70" dirty="0">
                <a:latin typeface="Verdana"/>
                <a:cs typeface="Verdana"/>
              </a:rPr>
              <a:t>ehman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B</a:t>
            </a:r>
            <a:r>
              <a:rPr sz="2950" b="1" spc="-95" dirty="0">
                <a:latin typeface="Verdana"/>
                <a:cs typeface="Verdana"/>
              </a:rPr>
              <a:t>r</a:t>
            </a:r>
            <a:r>
              <a:rPr sz="2950" b="1" spc="-60" dirty="0">
                <a:latin typeface="Verdana"/>
                <a:cs typeface="Verdana"/>
              </a:rPr>
              <a:t>ot</a:t>
            </a:r>
            <a:r>
              <a:rPr sz="2950" b="1" spc="-65" dirty="0">
                <a:latin typeface="Verdana"/>
                <a:cs typeface="Verdana"/>
              </a:rPr>
              <a:t>h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25" dirty="0">
                <a:latin typeface="Verdana"/>
                <a:cs typeface="Verdana"/>
              </a:rPr>
              <a:t>r</a:t>
            </a:r>
            <a:r>
              <a:rPr sz="2950" b="1" spc="-175" dirty="0">
                <a:latin typeface="Verdana"/>
                <a:cs typeface="Verdana"/>
              </a:rPr>
              <a:t>s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20" dirty="0">
                <a:latin typeface="Verdana"/>
                <a:cs typeface="Verdana"/>
              </a:rPr>
              <a:t>P</a:t>
            </a:r>
            <a:r>
              <a:rPr sz="2950" b="1" spc="-114" dirty="0">
                <a:latin typeface="Verdana"/>
                <a:cs typeface="Verdana"/>
              </a:rPr>
              <a:t>et</a:t>
            </a:r>
            <a:r>
              <a:rPr sz="2950" b="1" spc="-135" dirty="0">
                <a:latin typeface="Verdana"/>
                <a:cs typeface="Verdana"/>
              </a:rPr>
              <a:t>r</a:t>
            </a:r>
            <a:r>
              <a:rPr sz="2950" b="1" spc="-95" dirty="0">
                <a:latin typeface="Verdana"/>
                <a:cs typeface="Verdana"/>
              </a:rPr>
              <a:t>oleo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0" dirty="0">
                <a:latin typeface="Verdana"/>
                <a:cs typeface="Verdana"/>
              </a:rPr>
              <a:t>ra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Digital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45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60" dirty="0">
                <a:latin typeface="Verdana"/>
                <a:cs typeface="Verdana"/>
              </a:rPr>
              <a:t>Internet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Informacion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60" dirty="0">
                <a:latin typeface="Verdana"/>
                <a:cs typeface="Verdana"/>
              </a:rPr>
              <a:t>Internet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del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Valor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1429" y="6125159"/>
            <a:ext cx="2320925" cy="4527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sz="2950" b="1" i="1" spc="-40" dirty="0">
                <a:latin typeface="Verdana"/>
                <a:cs typeface="Verdana"/>
              </a:rPr>
              <a:t>Blo</a:t>
            </a:r>
            <a:r>
              <a:rPr sz="2950" b="1" i="1" spc="-55" dirty="0">
                <a:latin typeface="Verdana"/>
                <a:cs typeface="Verdana"/>
              </a:rPr>
              <a:t>c</a:t>
            </a:r>
            <a:r>
              <a:rPr sz="2950" b="1" i="1" spc="-135" dirty="0">
                <a:latin typeface="Verdana"/>
                <a:cs typeface="Verdana"/>
              </a:rPr>
              <a:t>k</a:t>
            </a:r>
            <a:r>
              <a:rPr sz="2950" b="1" i="1" dirty="0">
                <a:latin typeface="Verdana"/>
                <a:cs typeface="Verdana"/>
              </a:rPr>
              <a:t>c</a:t>
            </a:r>
            <a:r>
              <a:rPr sz="2950" b="1" i="1" spc="-45" dirty="0">
                <a:latin typeface="Verdana"/>
                <a:cs typeface="Verdana"/>
              </a:rPr>
              <a:t>h</a:t>
            </a:r>
            <a:r>
              <a:rPr sz="2950" b="1" i="1" spc="-130" dirty="0">
                <a:latin typeface="Verdana"/>
                <a:cs typeface="Verdana"/>
              </a:rPr>
              <a:t>ain: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5926" y="6097381"/>
            <a:ext cx="818895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80" dirty="0">
                <a:latin typeface="Verdana"/>
                <a:cs typeface="Verdana"/>
              </a:rPr>
              <a:t>“Mecanis</a:t>
            </a:r>
            <a:r>
              <a:rPr sz="2950" b="1" spc="-125" dirty="0">
                <a:latin typeface="Verdana"/>
                <a:cs typeface="Verdana"/>
              </a:rPr>
              <a:t>m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digital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5" dirty="0">
                <a:latin typeface="Verdana"/>
                <a:cs typeface="Verdana"/>
              </a:rPr>
              <a:t>p</a:t>
            </a:r>
            <a:r>
              <a:rPr sz="2950" b="1" spc="-190" dirty="0">
                <a:latin typeface="Verdana"/>
                <a:cs typeface="Verdana"/>
              </a:rPr>
              <a:t>a</a:t>
            </a:r>
            <a:r>
              <a:rPr sz="2950" b="1" spc="-160" dirty="0">
                <a:latin typeface="Verdana"/>
                <a:cs typeface="Verdana"/>
              </a:rPr>
              <a:t>r</a:t>
            </a:r>
            <a:r>
              <a:rPr sz="2950" b="1" spc="-140" dirty="0">
                <a:latin typeface="Verdana"/>
                <a:cs typeface="Verdana"/>
              </a:rPr>
              <a:t>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c</a:t>
            </a:r>
            <a:r>
              <a:rPr sz="2950" b="1" spc="-110" dirty="0">
                <a:latin typeface="Verdana"/>
                <a:cs typeface="Verdana"/>
              </a:rPr>
              <a:t>r</a:t>
            </a:r>
            <a:r>
              <a:rPr sz="2950" b="1" spc="-135" dirty="0">
                <a:latin typeface="Verdana"/>
                <a:cs typeface="Verdana"/>
              </a:rPr>
              <a:t>e</a:t>
            </a:r>
            <a:r>
              <a:rPr sz="2950" b="1" spc="-165" dirty="0">
                <a:latin typeface="Verdana"/>
                <a:cs typeface="Verdana"/>
              </a:rPr>
              <a:t>ar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lib</a:t>
            </a:r>
            <a:r>
              <a:rPr sz="2950" b="1" spc="-145" dirty="0">
                <a:latin typeface="Verdana"/>
                <a:cs typeface="Verdana"/>
              </a:rPr>
              <a:t>r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8729" y="6549723"/>
            <a:ext cx="11271250" cy="3402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105" dirty="0">
                <a:latin typeface="Verdana"/>
                <a:cs typeface="Verdana"/>
              </a:rPr>
              <a:t>egist</a:t>
            </a:r>
            <a:r>
              <a:rPr sz="2950" b="1" spc="-125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digital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dist</a:t>
            </a:r>
            <a:r>
              <a:rPr sz="2950" b="1" spc="-120" dirty="0">
                <a:latin typeface="Verdana"/>
                <a:cs typeface="Verdana"/>
              </a:rPr>
              <a:t>r</a:t>
            </a:r>
            <a:r>
              <a:rPr sz="2950" b="1" spc="-65" dirty="0">
                <a:latin typeface="Verdana"/>
                <a:cs typeface="Verdana"/>
              </a:rPr>
              <a:t>ibuid</a:t>
            </a:r>
            <a:r>
              <a:rPr sz="2950" b="1" spc="-100" dirty="0">
                <a:latin typeface="Verdana"/>
                <a:cs typeface="Verdana"/>
              </a:rPr>
              <a:t>o</a:t>
            </a:r>
            <a:r>
              <a:rPr sz="2950" b="1" spc="-290" dirty="0">
                <a:latin typeface="Verdana"/>
                <a:cs typeface="Verdana"/>
              </a:rPr>
              <a:t>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el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cual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dos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más  </a:t>
            </a:r>
            <a:r>
              <a:rPr sz="2950" b="1" spc="-95" dirty="0">
                <a:latin typeface="Verdana"/>
                <a:cs typeface="Verdana"/>
              </a:rPr>
              <a:t>participantes </a:t>
            </a:r>
            <a:r>
              <a:rPr sz="2950" b="1" spc="-105" dirty="0">
                <a:latin typeface="Verdana"/>
                <a:cs typeface="Verdana"/>
              </a:rPr>
              <a:t>integrantes </a:t>
            </a:r>
            <a:r>
              <a:rPr sz="2950" b="1" spc="-50" dirty="0">
                <a:latin typeface="Verdana"/>
                <a:cs typeface="Verdana"/>
              </a:rPr>
              <a:t>de </a:t>
            </a:r>
            <a:r>
              <a:rPr sz="2950" b="1" spc="-85" dirty="0">
                <a:latin typeface="Verdana"/>
                <a:cs typeface="Verdana"/>
              </a:rPr>
              <a:t>una </a:t>
            </a:r>
            <a:r>
              <a:rPr sz="2950" b="1" spc="-105" dirty="0">
                <a:latin typeface="Verdana"/>
                <a:cs typeface="Verdana"/>
              </a:rPr>
              <a:t>red </a:t>
            </a:r>
            <a:r>
              <a:rPr sz="2950" b="1" spc="-95" dirty="0">
                <a:latin typeface="Verdana"/>
                <a:cs typeface="Verdana"/>
              </a:rPr>
              <a:t>Peer to </a:t>
            </a:r>
            <a:r>
              <a:rPr sz="2950" b="1" spc="-100" dirty="0">
                <a:latin typeface="Verdana"/>
                <a:cs typeface="Verdana"/>
              </a:rPr>
              <a:t>Peer </a:t>
            </a:r>
            <a:r>
              <a:rPr sz="2950" b="1" spc="-95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pueden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in</a:t>
            </a:r>
            <a:r>
              <a:rPr sz="2950" b="1" spc="-120" dirty="0">
                <a:latin typeface="Verdana"/>
                <a:cs typeface="Verdana"/>
              </a:rPr>
              <a:t>t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50" dirty="0">
                <a:latin typeface="Verdana"/>
                <a:cs typeface="Verdana"/>
              </a:rPr>
              <a:t>r</a:t>
            </a:r>
            <a:r>
              <a:rPr sz="2950" b="1" spc="-85" dirty="0">
                <a:latin typeface="Verdana"/>
                <a:cs typeface="Verdana"/>
              </a:rPr>
              <a:t>cambiar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in</a:t>
            </a:r>
            <a:r>
              <a:rPr sz="2950" b="1" spc="-100" dirty="0">
                <a:latin typeface="Verdana"/>
                <a:cs typeface="Verdana"/>
              </a:rPr>
              <a:t>f</a:t>
            </a:r>
            <a:r>
              <a:rPr sz="2950" b="1" spc="-160" dirty="0">
                <a:latin typeface="Verdana"/>
                <a:cs typeface="Verdana"/>
              </a:rPr>
              <a:t>o</a:t>
            </a:r>
            <a:r>
              <a:rPr sz="2950" b="1" spc="-130" dirty="0">
                <a:latin typeface="Verdana"/>
                <a:cs typeface="Verdana"/>
              </a:rPr>
              <a:t>r</a:t>
            </a:r>
            <a:r>
              <a:rPr sz="2950" b="1" spc="-95" dirty="0">
                <a:latin typeface="Verdana"/>
                <a:cs typeface="Verdana"/>
              </a:rPr>
              <a:t>m</a:t>
            </a:r>
            <a:r>
              <a:rPr sz="2950" b="1" spc="-45" dirty="0">
                <a:latin typeface="Verdana"/>
                <a:cs typeface="Verdana"/>
              </a:rPr>
              <a:t>a</a:t>
            </a:r>
            <a:r>
              <a:rPr sz="2950" b="1" spc="-60" dirty="0">
                <a:latin typeface="Verdana"/>
                <a:cs typeface="Verdana"/>
              </a:rPr>
              <a:t>ción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a</a:t>
            </a:r>
            <a:r>
              <a:rPr sz="2950" b="1" spc="35" dirty="0">
                <a:latin typeface="Verdana"/>
                <a:cs typeface="Verdana"/>
              </a:rPr>
              <a:t>c</a:t>
            </a:r>
            <a:r>
              <a:rPr sz="2950" b="1" spc="-90" dirty="0">
                <a:latin typeface="Verdana"/>
                <a:cs typeface="Verdana"/>
              </a:rPr>
              <a:t>ti</a:t>
            </a:r>
            <a:r>
              <a:rPr sz="2950" b="1" spc="-185" dirty="0">
                <a:latin typeface="Verdana"/>
                <a:cs typeface="Verdana"/>
              </a:rPr>
              <a:t>v</a:t>
            </a:r>
            <a:r>
              <a:rPr sz="2950" b="1" spc="-130" dirty="0">
                <a:latin typeface="Verdana"/>
                <a:cs typeface="Verdana"/>
              </a:rPr>
              <a:t>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ma</a:t>
            </a:r>
            <a:r>
              <a:rPr sz="2950" b="1" spc="-50" dirty="0">
                <a:latin typeface="Verdana"/>
                <a:cs typeface="Verdana"/>
              </a:rPr>
              <a:t>n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5" dirty="0">
                <a:latin typeface="Verdana"/>
                <a:cs typeface="Verdana"/>
              </a:rPr>
              <a:t>r</a:t>
            </a:r>
            <a:r>
              <a:rPr sz="2950" b="1" spc="-95" dirty="0">
                <a:latin typeface="Verdana"/>
                <a:cs typeface="Verdana"/>
              </a:rPr>
              <a:t>a  </a:t>
            </a:r>
            <a:r>
              <a:rPr sz="2950" b="1" spc="-110" dirty="0">
                <a:latin typeface="Verdana"/>
                <a:cs typeface="Verdana"/>
              </a:rPr>
              <a:t>directa,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sin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intermediarios”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75" dirty="0">
                <a:latin typeface="Verdana"/>
                <a:cs typeface="Verdana"/>
              </a:rPr>
              <a:t>(Gertner,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The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55" dirty="0">
                <a:latin typeface="Verdana"/>
                <a:cs typeface="Verdana"/>
              </a:rPr>
              <a:t>real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business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of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blockchain)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832" cy="11308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4996" y="9180827"/>
            <a:ext cx="3006091" cy="196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0253" y="2434665"/>
            <a:ext cx="11089005" cy="3402329"/>
          </a:xfrm>
          <a:prstGeom prst="rect">
            <a:avLst/>
          </a:prstGeom>
        </p:spPr>
        <p:txBody>
          <a:bodyPr vert="horz" wrap="square" lIns="0" tIns="238125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875"/>
              </a:spcBef>
            </a:pPr>
            <a:r>
              <a:rPr sz="2950" b="1" spc="25" dirty="0">
                <a:latin typeface="Verdana"/>
                <a:cs typeface="Verdana"/>
              </a:rPr>
              <a:t>C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75" dirty="0">
                <a:latin typeface="Verdana"/>
                <a:cs typeface="Verdana"/>
              </a:rPr>
              <a:t>dena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bloques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5" dirty="0">
                <a:latin typeface="Verdana"/>
                <a:cs typeface="Verdana"/>
              </a:rPr>
              <a:t>fu</a:t>
            </a:r>
            <a:r>
              <a:rPr sz="2950" b="1" spc="-75" dirty="0">
                <a:latin typeface="Verdana"/>
                <a:cs typeface="Verdana"/>
              </a:rPr>
              <a:t>n</a:t>
            </a:r>
            <a:r>
              <a:rPr sz="2950" b="1" spc="-70" dirty="0">
                <a:latin typeface="Verdana"/>
                <a:cs typeface="Verdana"/>
              </a:rPr>
              <a:t>cionamien</a:t>
            </a:r>
            <a:r>
              <a:rPr sz="2950" b="1" spc="-100" dirty="0">
                <a:latin typeface="Verdana"/>
                <a:cs typeface="Verdana"/>
              </a:rPr>
              <a:t>t</a:t>
            </a:r>
            <a:r>
              <a:rPr sz="2950" b="1" spc="-250" dirty="0">
                <a:latin typeface="Verdana"/>
                <a:cs typeface="Verdana"/>
              </a:rPr>
              <a:t>o: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75" dirty="0">
                <a:latin typeface="Verdana"/>
                <a:cs typeface="Verdana"/>
              </a:rPr>
              <a:t>Bloques</a:t>
            </a:r>
            <a:r>
              <a:rPr sz="2950" b="1" spc="-180" dirty="0">
                <a:latin typeface="Verdana"/>
                <a:cs typeface="Verdana"/>
              </a:rPr>
              <a:t> </a:t>
            </a:r>
            <a:r>
              <a:rPr sz="2950" b="1" spc="-45" dirty="0">
                <a:latin typeface="Verdana"/>
                <a:cs typeface="Verdana"/>
              </a:rPr>
              <a:t>con</a:t>
            </a:r>
            <a:r>
              <a:rPr sz="2950" b="1" spc="-175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“informacion”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00" dirty="0">
                <a:latin typeface="Verdana"/>
                <a:cs typeface="Verdana"/>
              </a:rPr>
              <a:t>Hasheado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409" dirty="0">
                <a:latin typeface="Verdana"/>
                <a:cs typeface="Verdana"/>
              </a:rPr>
              <a:t>: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Vinculado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al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65" dirty="0">
                <a:latin typeface="Verdana"/>
                <a:cs typeface="Verdana"/>
              </a:rPr>
              <a:t>bloque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anterior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encriptado</a:t>
            </a:r>
            <a:endParaRPr sz="2950">
              <a:latin typeface="Verdana"/>
              <a:cs typeface="Verdana"/>
            </a:endParaRPr>
          </a:p>
          <a:p>
            <a:pPr marL="577850" marR="164465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20" dirty="0">
                <a:latin typeface="Verdana"/>
                <a:cs typeface="Verdana"/>
              </a:rPr>
              <a:t>C</a:t>
            </a:r>
            <a:r>
              <a:rPr sz="2950" b="1" spc="-70" dirty="0">
                <a:latin typeface="Verdana"/>
                <a:cs typeface="Verdana"/>
              </a:rPr>
              <a:t>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li</a:t>
            </a:r>
            <a:r>
              <a:rPr sz="2950" b="1" spc="-135" dirty="0">
                <a:latin typeface="Verdana"/>
                <a:cs typeface="Verdana"/>
              </a:rPr>
              <a:t>ne</a:t>
            </a:r>
            <a:r>
              <a:rPr sz="2950" b="1" spc="-140" dirty="0">
                <a:latin typeface="Verdana"/>
                <a:cs typeface="Verdana"/>
              </a:rPr>
              <a:t>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t</a:t>
            </a:r>
            <a:r>
              <a:rPr sz="2950" b="1" spc="-85" dirty="0">
                <a:latin typeface="Verdana"/>
                <a:cs typeface="Verdana"/>
              </a:rPr>
              <a:t>empo</a:t>
            </a:r>
            <a:r>
              <a:rPr sz="2950" b="1" spc="-75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prue</a:t>
            </a:r>
            <a:r>
              <a:rPr sz="2950" b="1" spc="-110" dirty="0">
                <a:latin typeface="Verdana"/>
                <a:cs typeface="Verdana"/>
              </a:rPr>
              <a:t>b</a:t>
            </a:r>
            <a:r>
              <a:rPr sz="2950" b="1" spc="-140" dirty="0">
                <a:latin typeface="Verdana"/>
                <a:cs typeface="Verdana"/>
              </a:rPr>
              <a:t>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60" dirty="0">
                <a:latin typeface="Verdana"/>
                <a:cs typeface="Verdana"/>
              </a:rPr>
              <a:t>cid</a:t>
            </a:r>
            <a:r>
              <a:rPr sz="2950" b="1" spc="-65" dirty="0">
                <a:latin typeface="Verdana"/>
                <a:cs typeface="Verdana"/>
              </a:rPr>
              <a:t>a</a:t>
            </a:r>
            <a:r>
              <a:rPr sz="2950" b="1" spc="-10" dirty="0">
                <a:latin typeface="Verdana"/>
                <a:cs typeface="Verdana"/>
              </a:rPr>
              <a:t>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de  </a:t>
            </a:r>
            <a:r>
              <a:rPr sz="2950" b="1" spc="-85" dirty="0">
                <a:latin typeface="Verdana"/>
                <a:cs typeface="Verdana"/>
              </a:rPr>
              <a:t>información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5744" y="8011711"/>
            <a:ext cx="5411959" cy="26083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10692" y="5518115"/>
            <a:ext cx="5896777" cy="3220374"/>
          </a:xfrm>
          <a:prstGeom prst="rect">
            <a:avLst/>
          </a:prstGeom>
        </p:spPr>
      </p:pic>
      <p:pic>
        <p:nvPicPr>
          <p:cNvPr id="8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4996" y="9180827"/>
            <a:ext cx="3006091" cy="196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0253" y="2657695"/>
            <a:ext cx="11160125" cy="72744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105" dirty="0">
                <a:latin typeface="Verdana"/>
                <a:cs typeface="Verdana"/>
              </a:rPr>
              <a:t>Ll</a:t>
            </a:r>
            <a:r>
              <a:rPr sz="2950" b="1" spc="-170" dirty="0">
                <a:latin typeface="Verdana"/>
                <a:cs typeface="Verdana"/>
              </a:rPr>
              <a:t>a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135" dirty="0">
                <a:latin typeface="Verdana"/>
                <a:cs typeface="Verdana"/>
              </a:rPr>
              <a:t>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0" dirty="0">
                <a:latin typeface="Verdana"/>
                <a:cs typeface="Verdana"/>
              </a:rPr>
              <a:t>P</a:t>
            </a:r>
            <a:r>
              <a:rPr sz="2950" b="1" spc="-204" dirty="0">
                <a:latin typeface="Verdana"/>
                <a:cs typeface="Verdana"/>
              </a:rPr>
              <a:t>r</a:t>
            </a:r>
            <a:r>
              <a:rPr sz="2950" b="1" spc="-90" dirty="0">
                <a:latin typeface="Verdana"/>
                <a:cs typeface="Verdana"/>
              </a:rPr>
              <a:t>i</a:t>
            </a:r>
            <a:r>
              <a:rPr sz="2950" b="1" spc="-225" dirty="0">
                <a:latin typeface="Verdana"/>
                <a:cs typeface="Verdana"/>
              </a:rPr>
              <a:t>v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110" dirty="0">
                <a:latin typeface="Verdana"/>
                <a:cs typeface="Verdana"/>
              </a:rPr>
              <a:t>das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Públicas.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30" dirty="0">
                <a:latin typeface="Verdana"/>
                <a:cs typeface="Verdana"/>
              </a:rPr>
              <a:t>Llave </a:t>
            </a:r>
            <a:r>
              <a:rPr sz="2950" b="1" spc="-105" dirty="0">
                <a:latin typeface="Verdana"/>
                <a:cs typeface="Verdana"/>
              </a:rPr>
              <a:t>Publica: </a:t>
            </a:r>
            <a:r>
              <a:rPr sz="2950" b="1" spc="-85" dirty="0">
                <a:latin typeface="Verdana"/>
                <a:cs typeface="Verdana"/>
              </a:rPr>
              <a:t>direcciones </a:t>
            </a:r>
            <a:r>
              <a:rPr sz="2950" b="1" spc="-100" dirty="0">
                <a:latin typeface="Verdana"/>
                <a:cs typeface="Verdana"/>
              </a:rPr>
              <a:t>generadas </a:t>
            </a:r>
            <a:r>
              <a:rPr sz="2950" b="1" spc="-75" dirty="0">
                <a:latin typeface="Verdana"/>
                <a:cs typeface="Verdana"/>
              </a:rPr>
              <a:t>mediante </a:t>
            </a:r>
            <a:r>
              <a:rPr sz="2950" b="1" spc="-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criptografía,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que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están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almacenadas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65" dirty="0">
                <a:latin typeface="Verdana"/>
                <a:cs typeface="Verdana"/>
              </a:rPr>
              <a:t>blockchain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y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t</a:t>
            </a:r>
            <a:r>
              <a:rPr sz="2950" b="1" spc="-60" dirty="0">
                <a:latin typeface="Verdana"/>
                <a:cs typeface="Verdana"/>
              </a:rPr>
              <a:t>odo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el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5" dirty="0">
                <a:latin typeface="Verdana"/>
                <a:cs typeface="Verdana"/>
              </a:rPr>
              <a:t>mu</a:t>
            </a:r>
            <a:r>
              <a:rPr sz="2950" b="1" spc="-25" dirty="0">
                <a:latin typeface="Verdana"/>
                <a:cs typeface="Verdana"/>
              </a:rPr>
              <a:t>n</a:t>
            </a:r>
            <a:r>
              <a:rPr sz="2950" b="1" spc="-45" dirty="0">
                <a:latin typeface="Verdana"/>
                <a:cs typeface="Verdana"/>
              </a:rPr>
              <a:t>do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puede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50" dirty="0">
                <a:latin typeface="Verdana"/>
                <a:cs typeface="Verdana"/>
              </a:rPr>
              <a:t>r</a:t>
            </a:r>
            <a:r>
              <a:rPr sz="2950" b="1" spc="-290" dirty="0" smtClean="0">
                <a:latin typeface="Verdana"/>
                <a:cs typeface="Verdana"/>
              </a:rPr>
              <a:t>.</a:t>
            </a:r>
            <a:endParaRPr lang="es-AR" sz="2950" b="1" spc="-290" dirty="0" smtClean="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30" dirty="0">
                <a:latin typeface="Verdana"/>
                <a:cs typeface="Verdana"/>
              </a:rPr>
              <a:t>Llave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5" dirty="0">
                <a:latin typeface="Verdana"/>
                <a:cs typeface="Verdana"/>
              </a:rPr>
              <a:t>Privada: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Firma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digital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hasheada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45" dirty="0">
                <a:latin typeface="Verdana"/>
                <a:cs typeface="Verdana"/>
              </a:rPr>
              <a:t>(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no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5" dirty="0" err="1" smtClean="0">
                <a:latin typeface="Verdana"/>
                <a:cs typeface="Verdana"/>
              </a:rPr>
              <a:t>publica</a:t>
            </a:r>
            <a:r>
              <a:rPr sz="2950" b="1" spc="-125" dirty="0" smtClean="0">
                <a:latin typeface="Verdana"/>
                <a:cs typeface="Verdana"/>
              </a:rPr>
              <a:t>)</a:t>
            </a:r>
            <a:endParaRPr lang="es-AR" sz="2950" b="1" spc="-12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endParaRPr sz="2950" dirty="0">
              <a:latin typeface="Verdana"/>
              <a:cs typeface="Verdana"/>
            </a:endParaRPr>
          </a:p>
          <a:p>
            <a:pPr marL="577850" marR="432434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220" dirty="0">
                <a:latin typeface="Verdana"/>
                <a:cs typeface="Verdana"/>
              </a:rPr>
              <a:t>T</a:t>
            </a:r>
            <a:r>
              <a:rPr sz="2950" b="1" spc="-21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ans</a:t>
            </a:r>
            <a:r>
              <a:rPr sz="2950" b="1" spc="-120" dirty="0">
                <a:latin typeface="Verdana"/>
                <a:cs typeface="Verdana"/>
              </a:rPr>
              <a:t>a</a:t>
            </a: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130" dirty="0">
                <a:latin typeface="Verdana"/>
                <a:cs typeface="Verdana"/>
              </a:rPr>
              <a:t>cion: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Destinata</a:t>
            </a:r>
            <a:r>
              <a:rPr sz="2950" b="1" spc="-100" dirty="0">
                <a:latin typeface="Verdana"/>
                <a:cs typeface="Verdana"/>
              </a:rPr>
              <a:t>rio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e</a:t>
            </a:r>
            <a:r>
              <a:rPr sz="2950" b="1" spc="-105" dirty="0">
                <a:latin typeface="Verdana"/>
                <a:cs typeface="Verdana"/>
              </a:rPr>
              <a:t>n</a:t>
            </a:r>
            <a:r>
              <a:rPr sz="2950" b="1" spc="-135" dirty="0">
                <a:latin typeface="Verdana"/>
                <a:cs typeface="Verdana"/>
              </a:rPr>
              <a:t>via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su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ll</a:t>
            </a:r>
            <a:r>
              <a:rPr sz="2950" b="1" spc="-215" dirty="0">
                <a:latin typeface="Verdana"/>
                <a:cs typeface="Verdana"/>
              </a:rPr>
              <a:t>a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90" dirty="0">
                <a:latin typeface="Verdana"/>
                <a:cs typeface="Verdana"/>
              </a:rPr>
              <a:t>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Publica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al  </a:t>
            </a:r>
            <a:r>
              <a:rPr sz="2950" b="1" spc="-60" dirty="0">
                <a:latin typeface="Verdana"/>
                <a:cs typeface="Verdana"/>
              </a:rPr>
              <a:t>dueño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token,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quien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le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transﬁere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insertar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 </a:t>
            </a:r>
            <a:r>
              <a:rPr sz="2950" b="1" spc="-99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ll</a:t>
            </a:r>
            <a:r>
              <a:rPr sz="2950" b="1" spc="-215" dirty="0">
                <a:latin typeface="Verdana"/>
                <a:cs typeface="Verdana"/>
              </a:rPr>
              <a:t>a</a:t>
            </a:r>
            <a:r>
              <a:rPr sz="2950" b="1" spc="-190" dirty="0">
                <a:latin typeface="Verdana"/>
                <a:cs typeface="Verdana"/>
              </a:rPr>
              <a:t>v</a:t>
            </a:r>
            <a:r>
              <a:rPr sz="2950" b="1" spc="-90" dirty="0">
                <a:latin typeface="Verdana"/>
                <a:cs typeface="Verdana"/>
              </a:rPr>
              <a:t>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0" dirty="0">
                <a:latin typeface="Verdana"/>
                <a:cs typeface="Verdana"/>
              </a:rPr>
              <a:t>p</a:t>
            </a:r>
            <a:r>
              <a:rPr sz="2950" b="1" spc="-100" dirty="0">
                <a:latin typeface="Verdana"/>
                <a:cs typeface="Verdana"/>
              </a:rPr>
              <a:t>r</a:t>
            </a:r>
            <a:r>
              <a:rPr sz="2950" b="1" spc="-90" dirty="0">
                <a:latin typeface="Verdana"/>
                <a:cs typeface="Verdana"/>
              </a:rPr>
              <a:t>i</a:t>
            </a:r>
            <a:r>
              <a:rPr sz="2950" b="1" spc="-225" dirty="0">
                <a:latin typeface="Verdana"/>
                <a:cs typeface="Verdana"/>
              </a:rPr>
              <a:t>v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-150" dirty="0">
                <a:latin typeface="Verdana"/>
                <a:cs typeface="Verdana"/>
              </a:rPr>
              <a:t>da.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0253" y="2657695"/>
            <a:ext cx="11201400" cy="5205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204" dirty="0">
                <a:latin typeface="Verdana"/>
                <a:cs typeface="Verdana"/>
              </a:rPr>
              <a:t>TIPOS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5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5" dirty="0">
                <a:latin typeface="Verdana"/>
                <a:cs typeface="Verdana"/>
              </a:rPr>
              <a:t>B</a:t>
            </a:r>
            <a:r>
              <a:rPr sz="2950" b="1" spc="-65" dirty="0">
                <a:latin typeface="Verdana"/>
                <a:cs typeface="Verdana"/>
              </a:rPr>
              <a:t>L</a:t>
            </a:r>
            <a:r>
              <a:rPr sz="2950" b="1" spc="-15" dirty="0">
                <a:latin typeface="Verdana"/>
                <a:cs typeface="Verdana"/>
              </a:rPr>
              <a:t>OC</a:t>
            </a:r>
            <a:r>
              <a:rPr sz="2950" b="1" spc="-90" dirty="0">
                <a:latin typeface="Verdana"/>
                <a:cs typeface="Verdana"/>
              </a:rPr>
              <a:t>K</a:t>
            </a:r>
            <a:r>
              <a:rPr sz="2950" b="1" spc="-160" dirty="0">
                <a:latin typeface="Verdana"/>
                <a:cs typeface="Verdana"/>
              </a:rPr>
              <a:t>CHAIN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Verdana"/>
              <a:cs typeface="Verdana"/>
            </a:endParaRPr>
          </a:p>
          <a:p>
            <a:pPr marL="577850" marR="1763395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05" dirty="0">
                <a:latin typeface="Verdana"/>
                <a:cs typeface="Verdana"/>
              </a:rPr>
              <a:t>Publica: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5" dirty="0">
                <a:latin typeface="Verdana"/>
                <a:cs typeface="Verdana"/>
              </a:rPr>
              <a:t>A</a:t>
            </a:r>
            <a:r>
              <a:rPr sz="2950" b="1" spc="-5" dirty="0">
                <a:latin typeface="Verdana"/>
                <a:cs typeface="Verdana"/>
              </a:rPr>
              <a:t>cc</a:t>
            </a:r>
            <a:r>
              <a:rPr sz="2950" b="1" spc="-114" dirty="0">
                <a:latin typeface="Verdana"/>
                <a:cs typeface="Verdana"/>
              </a:rPr>
              <a:t>eso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lib</a:t>
            </a:r>
            <a:r>
              <a:rPr sz="2950" b="1" spc="-145" dirty="0">
                <a:latin typeface="Verdana"/>
                <a:cs typeface="Verdana"/>
              </a:rPr>
              <a:t>r</a:t>
            </a:r>
            <a:r>
              <a:rPr sz="2950" b="1" spc="-190" dirty="0">
                <a:latin typeface="Verdana"/>
                <a:cs typeface="Verdana"/>
              </a:rPr>
              <a:t>e.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25" dirty="0">
                <a:latin typeface="Verdana"/>
                <a:cs typeface="Verdana"/>
              </a:rPr>
              <a:t>C</a:t>
            </a:r>
            <a:r>
              <a:rPr sz="2950" b="1" spc="-190" dirty="0">
                <a:latin typeface="Verdana"/>
                <a:cs typeface="Verdana"/>
              </a:rPr>
              <a:t>a</a:t>
            </a:r>
            <a:r>
              <a:rPr sz="2950" b="1" spc="-160" dirty="0">
                <a:latin typeface="Verdana"/>
                <a:cs typeface="Verdana"/>
              </a:rPr>
              <a:t>r</a:t>
            </a:r>
            <a:r>
              <a:rPr sz="2950" b="1" spc="-130" dirty="0">
                <a:latin typeface="Verdana"/>
                <a:cs typeface="Verdana"/>
              </a:rPr>
              <a:t>a</a:t>
            </a:r>
            <a:r>
              <a:rPr sz="2950" b="1" spc="35" dirty="0">
                <a:latin typeface="Verdana"/>
                <a:cs typeface="Verdana"/>
              </a:rPr>
              <a:t>c</a:t>
            </a:r>
            <a:r>
              <a:rPr sz="2950" b="1" spc="-105" dirty="0">
                <a:latin typeface="Verdana"/>
                <a:cs typeface="Verdana"/>
              </a:rPr>
              <a:t>t</a:t>
            </a:r>
            <a:r>
              <a:rPr sz="2950" b="1" spc="-140" dirty="0">
                <a:latin typeface="Verdana"/>
                <a:cs typeface="Verdana"/>
              </a:rPr>
              <a:t>er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open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sour</a:t>
            </a: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90" dirty="0">
                <a:latin typeface="Verdana"/>
                <a:cs typeface="Verdana"/>
              </a:rPr>
              <a:t>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y  </a:t>
            </a:r>
            <a:r>
              <a:rPr sz="2950" b="1" spc="-110" dirty="0">
                <a:latin typeface="Verdana"/>
                <a:cs typeface="Verdana"/>
              </a:rPr>
              <a:t>descentralizado.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40" dirty="0">
                <a:latin typeface="Verdana"/>
                <a:cs typeface="Verdana"/>
              </a:rPr>
              <a:t>Ej: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Bitcoin,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Ethereum.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55" dirty="0">
                <a:latin typeface="Verdana"/>
                <a:cs typeface="Verdana"/>
              </a:rPr>
              <a:t>Privada: </a:t>
            </a:r>
            <a:r>
              <a:rPr sz="2950" b="1" spc="-120" dirty="0">
                <a:latin typeface="Verdana"/>
                <a:cs typeface="Verdana"/>
              </a:rPr>
              <a:t>Solo </a:t>
            </a:r>
            <a:r>
              <a:rPr sz="2950" b="1" spc="-110" dirty="0">
                <a:latin typeface="Verdana"/>
                <a:cs typeface="Verdana"/>
              </a:rPr>
              <a:t>visible </a:t>
            </a:r>
            <a:r>
              <a:rPr sz="2950" b="1" spc="-150" dirty="0">
                <a:latin typeface="Verdana"/>
                <a:cs typeface="Verdana"/>
              </a:rPr>
              <a:t>y </a:t>
            </a:r>
            <a:r>
              <a:rPr sz="2950" b="1" spc="-80" dirty="0">
                <a:latin typeface="Verdana"/>
                <a:cs typeface="Verdana"/>
              </a:rPr>
              <a:t>accesible </a:t>
            </a:r>
            <a:r>
              <a:rPr sz="2950" b="1" spc="-140" dirty="0">
                <a:latin typeface="Verdana"/>
                <a:cs typeface="Verdana"/>
              </a:rPr>
              <a:t>a </a:t>
            </a:r>
            <a:r>
              <a:rPr sz="2950" b="1" spc="-90" dirty="0">
                <a:latin typeface="Verdana"/>
                <a:cs typeface="Verdana"/>
              </a:rPr>
              <a:t>algunos </a:t>
            </a:r>
            <a:r>
              <a:rPr sz="2950" b="1" spc="-130" dirty="0">
                <a:latin typeface="Verdana"/>
                <a:cs typeface="Verdana"/>
              </a:rPr>
              <a:t>usuarios </a:t>
            </a:r>
            <a:r>
              <a:rPr sz="2950" b="1" spc="-125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autorizados.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Pueden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50" dirty="0">
                <a:latin typeface="Verdana"/>
                <a:cs typeface="Verdana"/>
              </a:rPr>
              <a:t>ser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40" dirty="0">
                <a:latin typeface="Verdana"/>
                <a:cs typeface="Verdana"/>
              </a:rPr>
              <a:t>exclusivas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consorciadas.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240" dirty="0">
                <a:latin typeface="Verdana"/>
                <a:cs typeface="Verdana"/>
              </a:rPr>
              <a:t>Ej: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145" dirty="0">
                <a:latin typeface="Verdana"/>
                <a:cs typeface="Verdana"/>
              </a:rPr>
              <a:t>R</a:t>
            </a:r>
            <a:r>
              <a:rPr sz="2950" b="1" spc="-345" dirty="0">
                <a:latin typeface="Verdana"/>
                <a:cs typeface="Verdana"/>
              </a:rPr>
              <a:t>3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0" dirty="0">
                <a:latin typeface="Verdana"/>
                <a:cs typeface="Verdana"/>
              </a:rPr>
              <a:t>C</a:t>
            </a:r>
            <a:r>
              <a:rPr sz="2950" b="1" spc="-160" dirty="0">
                <a:latin typeface="Verdana"/>
                <a:cs typeface="Verdana"/>
              </a:rPr>
              <a:t>o</a:t>
            </a:r>
            <a:r>
              <a:rPr sz="2950" b="1" spc="-145" dirty="0">
                <a:latin typeface="Verdana"/>
                <a:cs typeface="Verdana"/>
              </a:rPr>
              <a:t>r</a:t>
            </a:r>
            <a:r>
              <a:rPr sz="2950" b="1" spc="-150" dirty="0">
                <a:latin typeface="Verdana"/>
                <a:cs typeface="Verdana"/>
              </a:rPr>
              <a:t>da.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2094" y="9172502"/>
            <a:ext cx="6257908" cy="1744017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4997" y="9327847"/>
            <a:ext cx="2756854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0253" y="2657695"/>
            <a:ext cx="10676890" cy="5205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15" dirty="0">
                <a:latin typeface="Verdana"/>
                <a:cs typeface="Verdana"/>
              </a:rPr>
              <a:t>ONCE</a:t>
            </a:r>
            <a:r>
              <a:rPr sz="2950" b="1" spc="-100" dirty="0">
                <a:latin typeface="Verdana"/>
                <a:cs typeface="Verdana"/>
              </a:rPr>
              <a:t>P</a:t>
            </a:r>
            <a:r>
              <a:rPr sz="2950" b="1" spc="-210" dirty="0">
                <a:latin typeface="Verdana"/>
                <a:cs typeface="Verdana"/>
              </a:rPr>
              <a:t>T</a:t>
            </a:r>
            <a:r>
              <a:rPr sz="2950" b="1" spc="-105" dirty="0">
                <a:latin typeface="Verdana"/>
                <a:cs typeface="Verdana"/>
              </a:rPr>
              <a:t>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5" dirty="0">
                <a:latin typeface="Verdana"/>
                <a:cs typeface="Verdana"/>
              </a:rPr>
              <a:t>C</a:t>
            </a:r>
            <a:r>
              <a:rPr sz="2950" b="1" spc="-15" dirty="0">
                <a:latin typeface="Verdana"/>
                <a:cs typeface="Verdana"/>
              </a:rPr>
              <a:t>L</a:t>
            </a:r>
            <a:r>
              <a:rPr sz="2950" b="1" spc="-135" dirty="0">
                <a:latin typeface="Verdana"/>
                <a:cs typeface="Verdana"/>
              </a:rPr>
              <a:t>A</a:t>
            </a:r>
            <a:r>
              <a:rPr sz="2950" b="1" spc="-85" dirty="0">
                <a:latin typeface="Verdana"/>
                <a:cs typeface="Verdana"/>
              </a:rPr>
              <a:t>V</a:t>
            </a:r>
            <a:r>
              <a:rPr sz="2950" b="1" spc="-40" dirty="0">
                <a:latin typeface="Verdana"/>
                <a:cs typeface="Verdana"/>
              </a:rPr>
              <a:t>E</a:t>
            </a:r>
            <a:r>
              <a:rPr sz="2950" b="1" spc="-409" dirty="0">
                <a:latin typeface="Verdana"/>
                <a:cs typeface="Verdana"/>
              </a:rPr>
              <a:t>: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55" dirty="0">
                <a:latin typeface="Verdana"/>
                <a:cs typeface="Verdana"/>
              </a:rPr>
              <a:t>HASH: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F</a:t>
            </a:r>
            <a:r>
              <a:rPr sz="2950" b="1" spc="-125" dirty="0">
                <a:latin typeface="Verdana"/>
                <a:cs typeface="Verdana"/>
              </a:rPr>
              <a:t>i</a:t>
            </a:r>
            <a:r>
              <a:rPr sz="2950" b="1" spc="-195" dirty="0">
                <a:latin typeface="Verdana"/>
                <a:cs typeface="Verdana"/>
              </a:rPr>
              <a:t>r</a:t>
            </a:r>
            <a:r>
              <a:rPr sz="2950" b="1" spc="-75" dirty="0">
                <a:latin typeface="Verdana"/>
                <a:cs typeface="Verdana"/>
              </a:rPr>
              <a:t>ma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cr</a:t>
            </a:r>
            <a:r>
              <a:rPr sz="2950" b="1" spc="-65" dirty="0">
                <a:latin typeface="Verdana"/>
                <a:cs typeface="Verdana"/>
              </a:rPr>
              <a:t>ip</a:t>
            </a:r>
            <a:r>
              <a:rPr sz="2950" b="1" spc="-114" dirty="0">
                <a:latin typeface="Verdana"/>
                <a:cs typeface="Verdana"/>
              </a:rPr>
              <a:t>t</a:t>
            </a:r>
            <a:r>
              <a:rPr sz="2950" b="1" spc="-95" dirty="0">
                <a:latin typeface="Verdana"/>
                <a:cs typeface="Verdana"/>
              </a:rPr>
              <a:t>ogr</a:t>
            </a:r>
            <a:r>
              <a:rPr sz="2950" b="1" spc="-35" dirty="0">
                <a:latin typeface="Verdana"/>
                <a:cs typeface="Verdana"/>
              </a:rPr>
              <a:t>áﬁca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" dirty="0">
                <a:latin typeface="Verdana"/>
                <a:cs typeface="Verdana"/>
              </a:rPr>
              <a:t>c</a:t>
            </a:r>
            <a:r>
              <a:rPr sz="2950" b="1" spc="-70" dirty="0">
                <a:latin typeface="Verdana"/>
                <a:cs typeface="Verdana"/>
              </a:rPr>
              <a:t>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que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se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40" dirty="0">
                <a:latin typeface="Verdana"/>
                <a:cs typeface="Verdana"/>
              </a:rPr>
              <a:t>“sell</a:t>
            </a:r>
            <a:r>
              <a:rPr sz="2950" b="1" spc="-200" dirty="0">
                <a:latin typeface="Verdana"/>
                <a:cs typeface="Verdana"/>
              </a:rPr>
              <a:t>a</a:t>
            </a:r>
            <a:r>
              <a:rPr sz="2950" b="1" spc="-254" dirty="0">
                <a:latin typeface="Verdana"/>
                <a:cs typeface="Verdana"/>
              </a:rPr>
              <a:t>”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0" dirty="0">
                <a:latin typeface="Verdana"/>
                <a:cs typeface="Verdana"/>
              </a:rPr>
              <a:t>una  cadena</a:t>
            </a:r>
            <a:r>
              <a:rPr sz="2950" b="1" spc="-175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bloques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05" dirty="0">
                <a:latin typeface="Verdana"/>
                <a:cs typeface="Verdana"/>
              </a:rPr>
              <a:t>NODO: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35" dirty="0">
                <a:latin typeface="Verdana"/>
                <a:cs typeface="Verdana"/>
              </a:rPr>
              <a:t>P</a:t>
            </a:r>
            <a:r>
              <a:rPr sz="2950" b="1" spc="-190" dirty="0">
                <a:latin typeface="Verdana"/>
                <a:cs typeface="Verdana"/>
              </a:rPr>
              <a:t>a</a:t>
            </a:r>
            <a:r>
              <a:rPr sz="2950" b="1" spc="-100" dirty="0">
                <a:latin typeface="Verdana"/>
                <a:cs typeface="Verdana"/>
              </a:rPr>
              <a:t>r</a:t>
            </a:r>
            <a:r>
              <a:rPr sz="2950" b="1" spc="-50" dirty="0">
                <a:latin typeface="Verdana"/>
                <a:cs typeface="Verdana"/>
              </a:rPr>
              <a:t>tici</a:t>
            </a:r>
            <a:r>
              <a:rPr sz="2950" b="1" spc="-114" dirty="0">
                <a:latin typeface="Verdana"/>
                <a:cs typeface="Verdana"/>
              </a:rPr>
              <a:t>p</a:t>
            </a:r>
            <a:r>
              <a:rPr sz="2950" b="1" spc="-95" dirty="0">
                <a:latin typeface="Verdana"/>
                <a:cs typeface="Verdana"/>
              </a:rPr>
              <a:t>an</a:t>
            </a:r>
            <a:r>
              <a:rPr sz="2950" b="1" spc="-120" dirty="0">
                <a:latin typeface="Verdana"/>
                <a:cs typeface="Verdana"/>
              </a:rPr>
              <a:t>t</a:t>
            </a:r>
            <a:r>
              <a:rPr sz="2950" b="1" spc="-90" dirty="0">
                <a:latin typeface="Verdana"/>
                <a:cs typeface="Verdana"/>
              </a:rPr>
              <a:t>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50" dirty="0">
                <a:latin typeface="Verdana"/>
                <a:cs typeface="Verdana"/>
              </a:rPr>
              <a:t>ed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210" dirty="0">
                <a:latin typeface="Verdana"/>
                <a:cs typeface="Verdana"/>
              </a:rPr>
              <a:t>T</a:t>
            </a:r>
            <a:r>
              <a:rPr sz="2950" b="1" spc="-125" dirty="0">
                <a:latin typeface="Verdana"/>
                <a:cs typeface="Verdana"/>
              </a:rPr>
              <a:t>OKEN: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Rep</a:t>
            </a:r>
            <a:r>
              <a:rPr sz="2950" b="1" spc="-110" dirty="0">
                <a:latin typeface="Verdana"/>
                <a:cs typeface="Verdana"/>
              </a:rPr>
              <a:t>r</a:t>
            </a:r>
            <a:r>
              <a:rPr sz="2950" b="1" spc="-100" dirty="0">
                <a:latin typeface="Verdana"/>
                <a:cs typeface="Verdana"/>
              </a:rPr>
              <a:t>esent</a:t>
            </a:r>
            <a:r>
              <a:rPr sz="2950" b="1" spc="-95" dirty="0">
                <a:latin typeface="Verdana"/>
                <a:cs typeface="Verdana"/>
              </a:rPr>
              <a:t>a</a:t>
            </a:r>
            <a:r>
              <a:rPr sz="2950" b="1" spc="-60" dirty="0">
                <a:latin typeface="Verdana"/>
                <a:cs typeface="Verdana"/>
              </a:rPr>
              <a:t>cion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digital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75" dirty="0">
                <a:latin typeface="Verdana"/>
                <a:cs typeface="Verdana"/>
              </a:rPr>
              <a:t>algun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25" dirty="0">
                <a:latin typeface="Verdana"/>
                <a:cs typeface="Verdana"/>
              </a:rPr>
              <a:t>a</a:t>
            </a:r>
            <a:r>
              <a:rPr sz="2950" b="1" spc="35" dirty="0">
                <a:latin typeface="Verdana"/>
                <a:cs typeface="Verdana"/>
              </a:rPr>
              <a:t>c</a:t>
            </a:r>
            <a:r>
              <a:rPr sz="2950" b="1" spc="-90" dirty="0">
                <a:latin typeface="Verdana"/>
                <a:cs typeface="Verdana"/>
              </a:rPr>
              <a:t>ti</a:t>
            </a:r>
            <a:r>
              <a:rPr sz="2950" b="1" spc="-185" dirty="0">
                <a:latin typeface="Verdana"/>
                <a:cs typeface="Verdana"/>
              </a:rPr>
              <a:t>v</a:t>
            </a:r>
            <a:r>
              <a:rPr sz="2950" b="1" spc="-105" dirty="0">
                <a:latin typeface="Verdana"/>
                <a:cs typeface="Verdana"/>
              </a:rPr>
              <a:t>o</a:t>
            </a:r>
            <a:r>
              <a:rPr sz="2950" b="1" spc="-290" dirty="0"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937" y="8504008"/>
            <a:ext cx="8684971" cy="2529029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4996" y="9327847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1422" y="963403"/>
            <a:ext cx="10476230" cy="904875"/>
          </a:xfrm>
          <a:prstGeom prst="rect">
            <a:avLst/>
          </a:prstGeom>
          <a:solidFill>
            <a:srgbClr val="F0ED1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80"/>
              </a:lnSpc>
            </a:pPr>
            <a:r>
              <a:rPr sz="5900" b="1" i="1" spc="-480" dirty="0">
                <a:solidFill>
                  <a:srgbClr val="000000"/>
                </a:solidFill>
                <a:latin typeface="Verdana"/>
                <a:cs typeface="Verdana"/>
              </a:rPr>
              <a:t>Int</a:t>
            </a:r>
            <a:r>
              <a:rPr sz="5900" b="1" i="1" spc="-47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odu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120" dirty="0">
                <a:solidFill>
                  <a:srgbClr val="000000"/>
                </a:solidFill>
                <a:latin typeface="Verdana"/>
                <a:cs typeface="Verdana"/>
              </a:rPr>
              <a:t>cion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15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5900" b="1" i="1" spc="-3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5900" b="1" i="1" spc="-80" dirty="0">
                <a:solidFill>
                  <a:srgbClr val="000000"/>
                </a:solidFill>
                <a:latin typeface="Verdana"/>
                <a:cs typeface="Verdana"/>
              </a:rPr>
              <a:t>Blo</a:t>
            </a:r>
            <a:r>
              <a:rPr sz="5900" b="1" i="1" spc="-1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270" dirty="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sz="5900" b="1" i="1" spc="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5900" b="1" i="1" spc="-7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5900" b="1" i="1" spc="-65" dirty="0">
                <a:solidFill>
                  <a:srgbClr val="000000"/>
                </a:solidFill>
                <a:latin typeface="Verdana"/>
                <a:cs typeface="Verdana"/>
              </a:rPr>
              <a:t>ain</a:t>
            </a:r>
            <a:endParaRPr sz="59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80944" cy="11308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0253" y="2657695"/>
            <a:ext cx="11320780" cy="6556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114"/>
              </a:spcBef>
            </a:pPr>
            <a:r>
              <a:rPr sz="2950" b="1" spc="-60" dirty="0">
                <a:latin typeface="Verdana"/>
                <a:cs typeface="Verdana"/>
              </a:rPr>
              <a:t>EL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HASH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0" dirty="0">
                <a:latin typeface="Verdana"/>
                <a:cs typeface="Verdana"/>
              </a:rPr>
              <a:t>SHA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95" dirty="0">
                <a:latin typeface="Verdana"/>
                <a:cs typeface="Verdana"/>
              </a:rPr>
              <a:t>256</a:t>
            </a:r>
            <a:endParaRPr sz="2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Verdana"/>
              <a:cs typeface="Verdana"/>
            </a:endParaRPr>
          </a:p>
          <a:p>
            <a:pPr marL="577850" marR="27051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10" dirty="0">
                <a:latin typeface="Verdana"/>
                <a:cs typeface="Verdana"/>
              </a:rPr>
              <a:t>Es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algoritmo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utilizado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para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40" dirty="0">
                <a:latin typeface="Verdana"/>
                <a:cs typeface="Verdana"/>
              </a:rPr>
              <a:t>preservar</a:t>
            </a:r>
            <a:r>
              <a:rPr sz="2950" b="1" spc="-16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seguridad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30" dirty="0">
                <a:latin typeface="Verdana"/>
                <a:cs typeface="Verdana"/>
              </a:rPr>
              <a:t>la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220" dirty="0">
                <a:latin typeface="Verdana"/>
                <a:cs typeface="Verdana"/>
              </a:rPr>
              <a:t>r</a:t>
            </a:r>
            <a:r>
              <a:rPr sz="2950" b="1" spc="-50" dirty="0">
                <a:latin typeface="Verdana"/>
                <a:cs typeface="Verdana"/>
              </a:rPr>
              <a:t>ed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 err="1" smtClean="0">
                <a:latin typeface="Verdana"/>
                <a:cs typeface="Verdana"/>
              </a:rPr>
              <a:t>in</a:t>
            </a:r>
            <a:r>
              <a:rPr sz="2950" b="1" spc="-100" dirty="0" err="1" smtClean="0">
                <a:latin typeface="Verdana"/>
                <a:cs typeface="Verdana"/>
              </a:rPr>
              <a:t>f</a:t>
            </a:r>
            <a:r>
              <a:rPr sz="2950" b="1" spc="-160" dirty="0" err="1" smtClean="0">
                <a:latin typeface="Verdana"/>
                <a:cs typeface="Verdana"/>
              </a:rPr>
              <a:t>o</a:t>
            </a:r>
            <a:r>
              <a:rPr sz="2950" b="1" spc="-130" dirty="0" err="1" smtClean="0">
                <a:latin typeface="Verdana"/>
                <a:cs typeface="Verdana"/>
              </a:rPr>
              <a:t>r</a:t>
            </a:r>
            <a:r>
              <a:rPr sz="2950" b="1" spc="-95" dirty="0" err="1" smtClean="0">
                <a:latin typeface="Verdana"/>
                <a:cs typeface="Verdana"/>
              </a:rPr>
              <a:t>m</a:t>
            </a:r>
            <a:r>
              <a:rPr sz="2950" b="1" spc="-50" dirty="0" err="1" smtClean="0">
                <a:latin typeface="Verdana"/>
                <a:cs typeface="Verdana"/>
              </a:rPr>
              <a:t>a</a:t>
            </a:r>
            <a:r>
              <a:rPr sz="2950" b="1" spc="-60" dirty="0" err="1" smtClean="0">
                <a:latin typeface="Verdana"/>
                <a:cs typeface="Verdana"/>
              </a:rPr>
              <a:t>ción</a:t>
            </a:r>
            <a:endParaRPr sz="2950" dirty="0">
              <a:latin typeface="Verdana"/>
              <a:cs typeface="Verdana"/>
            </a:endParaRPr>
          </a:p>
          <a:p>
            <a:pPr marL="577850" marR="5080" indent="-565785">
              <a:lnSpc>
                <a:spcPct val="150200"/>
              </a:lnSpc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10" dirty="0">
                <a:latin typeface="Verdana"/>
                <a:cs typeface="Verdana"/>
              </a:rPr>
              <a:t>Es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Unidireccional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45" dirty="0">
                <a:latin typeface="Verdana"/>
                <a:cs typeface="Verdana"/>
              </a:rPr>
              <a:t>(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40" dirty="0">
                <a:latin typeface="Verdana"/>
                <a:cs typeface="Verdana"/>
              </a:rPr>
              <a:t>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4" dirty="0">
                <a:latin typeface="Verdana"/>
                <a:cs typeface="Verdana"/>
              </a:rPr>
              <a:t>partir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cualquier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dato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5" dirty="0">
                <a:latin typeface="Verdana"/>
                <a:cs typeface="Verdana"/>
              </a:rPr>
              <a:t>podemos </a:t>
            </a:r>
            <a:r>
              <a:rPr sz="2950" b="1" spc="-994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ge</a:t>
            </a:r>
            <a:r>
              <a:rPr sz="2950" b="1" spc="-35" dirty="0">
                <a:latin typeface="Verdana"/>
                <a:cs typeface="Verdana"/>
              </a:rPr>
              <a:t>n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0" dirty="0">
                <a:latin typeface="Verdana"/>
                <a:cs typeface="Verdana"/>
              </a:rPr>
              <a:t>r</a:t>
            </a:r>
            <a:r>
              <a:rPr sz="2950" b="1" spc="-165" dirty="0">
                <a:latin typeface="Verdana"/>
                <a:cs typeface="Verdana"/>
              </a:rPr>
              <a:t>ar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hash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10" dirty="0">
                <a:latin typeface="Verdana"/>
                <a:cs typeface="Verdana"/>
              </a:rPr>
              <a:t>per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n</a:t>
            </a:r>
            <a:r>
              <a:rPr sz="2950" b="1" spc="-85" dirty="0">
                <a:latin typeface="Verdana"/>
                <a:cs typeface="Verdana"/>
              </a:rPr>
              <a:t>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pode</a:t>
            </a:r>
            <a:r>
              <a:rPr sz="2950" b="1" spc="-50" dirty="0">
                <a:latin typeface="Verdana"/>
                <a:cs typeface="Verdana"/>
              </a:rPr>
              <a:t>m</a:t>
            </a:r>
            <a:r>
              <a:rPr sz="2950" b="1" spc="-130" dirty="0">
                <a:latin typeface="Verdana"/>
                <a:cs typeface="Verdana"/>
              </a:rPr>
              <a:t>os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ob</a:t>
            </a:r>
            <a:r>
              <a:rPr sz="2950" b="1" spc="-95" dirty="0">
                <a:latin typeface="Verdana"/>
                <a:cs typeface="Verdana"/>
              </a:rPr>
              <a:t>t</a:t>
            </a:r>
            <a:r>
              <a:rPr sz="2950" b="1" spc="-70" dirty="0">
                <a:latin typeface="Verdana"/>
                <a:cs typeface="Verdana"/>
              </a:rPr>
              <a:t>e</a:t>
            </a:r>
            <a:r>
              <a:rPr sz="2950" b="1" spc="-65" dirty="0">
                <a:latin typeface="Verdana"/>
                <a:cs typeface="Verdana"/>
              </a:rPr>
              <a:t>n</a:t>
            </a:r>
            <a:r>
              <a:rPr sz="2950" b="1" spc="-140" dirty="0">
                <a:latin typeface="Verdana"/>
                <a:cs typeface="Verdana"/>
              </a:rPr>
              <a:t>er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un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0" dirty="0">
                <a:latin typeface="Verdana"/>
                <a:cs typeface="Verdana"/>
              </a:rPr>
              <a:t>da</a:t>
            </a:r>
            <a:r>
              <a:rPr sz="2950" b="1" spc="-105" dirty="0">
                <a:latin typeface="Verdana"/>
                <a:cs typeface="Verdana"/>
              </a:rPr>
              <a:t>t</a:t>
            </a:r>
            <a:r>
              <a:rPr sz="2950" b="1" spc="-55" dirty="0">
                <a:latin typeface="Verdana"/>
                <a:cs typeface="Verdana"/>
              </a:rPr>
              <a:t>o  </a:t>
            </a:r>
            <a:r>
              <a:rPr sz="2950" b="1" spc="-45" dirty="0">
                <a:latin typeface="Verdana"/>
                <a:cs typeface="Verdana"/>
              </a:rPr>
              <a:t>con</a:t>
            </a:r>
            <a:r>
              <a:rPr sz="2950" b="1" spc="-175" dirty="0">
                <a:latin typeface="Verdana"/>
                <a:cs typeface="Verdana"/>
              </a:rPr>
              <a:t> </a:t>
            </a:r>
            <a:r>
              <a:rPr sz="2950" b="1" spc="-200" dirty="0">
                <a:latin typeface="Verdana"/>
                <a:cs typeface="Verdana"/>
              </a:rPr>
              <a:t>este)</a:t>
            </a:r>
            <a:endParaRPr sz="29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105" dirty="0">
                <a:latin typeface="Verdana"/>
                <a:cs typeface="Verdana"/>
              </a:rPr>
              <a:t>L</a:t>
            </a:r>
            <a:r>
              <a:rPr sz="2950" b="1" spc="-65" dirty="0">
                <a:latin typeface="Verdana"/>
                <a:cs typeface="Verdana"/>
              </a:rPr>
              <a:t>o</a:t>
            </a:r>
            <a:r>
              <a:rPr sz="2950" b="1" spc="-60" dirty="0">
                <a:latin typeface="Verdana"/>
                <a:cs typeface="Verdana"/>
              </a:rPr>
              <a:t>n</a:t>
            </a:r>
            <a:r>
              <a:rPr sz="2950" b="1" spc="-45" dirty="0">
                <a:latin typeface="Verdana"/>
                <a:cs typeface="Verdana"/>
              </a:rPr>
              <a:t>gitud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Uni</a:t>
            </a:r>
            <a:r>
              <a:rPr sz="2950" b="1" spc="-80" dirty="0">
                <a:latin typeface="Verdana"/>
                <a:cs typeface="Verdana"/>
              </a:rPr>
              <a:t>f</a:t>
            </a:r>
            <a:r>
              <a:rPr sz="2950" b="1" spc="-160" dirty="0">
                <a:latin typeface="Verdana"/>
                <a:cs typeface="Verdana"/>
              </a:rPr>
              <a:t>o</a:t>
            </a:r>
            <a:r>
              <a:rPr sz="2950" b="1" spc="-130" dirty="0">
                <a:latin typeface="Verdana"/>
                <a:cs typeface="Verdana"/>
              </a:rPr>
              <a:t>r</a:t>
            </a:r>
            <a:r>
              <a:rPr sz="2950" b="1" dirty="0">
                <a:latin typeface="Verdana"/>
                <a:cs typeface="Verdana"/>
              </a:rPr>
              <a:t>m</a:t>
            </a:r>
            <a:r>
              <a:rPr sz="2950" b="1" spc="-250" dirty="0">
                <a:latin typeface="Verdana"/>
                <a:cs typeface="Verdana"/>
              </a:rPr>
              <a:t>e: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5" dirty="0">
                <a:latin typeface="Verdana"/>
                <a:cs typeface="Verdana"/>
              </a:rPr>
              <a:t>No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90" dirty="0">
                <a:latin typeface="Verdana"/>
                <a:cs typeface="Verdana"/>
              </a:rPr>
              <a:t>impo</a:t>
            </a:r>
            <a:r>
              <a:rPr sz="2950" b="1" spc="-25" dirty="0">
                <a:latin typeface="Verdana"/>
                <a:cs typeface="Verdana"/>
              </a:rPr>
              <a:t>r</a:t>
            </a:r>
            <a:r>
              <a:rPr sz="2950" b="1" spc="-100" dirty="0">
                <a:latin typeface="Verdana"/>
                <a:cs typeface="Verdana"/>
              </a:rPr>
              <a:t>ta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el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5" dirty="0" err="1" smtClean="0">
                <a:latin typeface="Verdana"/>
                <a:cs typeface="Verdana"/>
              </a:rPr>
              <a:t>c</a:t>
            </a:r>
            <a:r>
              <a:rPr sz="2950" b="1" spc="-70" dirty="0" err="1" smtClean="0">
                <a:latin typeface="Verdana"/>
                <a:cs typeface="Verdana"/>
              </a:rPr>
              <a:t>on</a:t>
            </a:r>
            <a:r>
              <a:rPr sz="2950" b="1" spc="-100" dirty="0" err="1" smtClean="0">
                <a:latin typeface="Verdana"/>
                <a:cs typeface="Verdana"/>
              </a:rPr>
              <a:t>t</a:t>
            </a:r>
            <a:r>
              <a:rPr sz="2950" b="1" spc="-70" dirty="0" err="1" smtClean="0">
                <a:latin typeface="Verdana"/>
                <a:cs typeface="Verdana"/>
              </a:rPr>
              <a:t>enido</a:t>
            </a:r>
            <a:endParaRPr sz="2950" dirty="0">
              <a:latin typeface="Verdana"/>
              <a:cs typeface="Verdana"/>
            </a:endParaRPr>
          </a:p>
          <a:p>
            <a:pPr marL="577850" marR="280035" indent="-565785">
              <a:lnSpc>
                <a:spcPct val="150200"/>
              </a:lnSpc>
              <a:spcBef>
                <a:spcPts val="5"/>
              </a:spcBef>
              <a:tabLst>
                <a:tab pos="577850" algn="l"/>
              </a:tabLst>
            </a:pPr>
            <a:r>
              <a:rPr sz="2950" spc="15" dirty="0">
                <a:latin typeface="MS PGothic"/>
                <a:cs typeface="MS PGothic"/>
              </a:rPr>
              <a:t>❏	</a:t>
            </a:r>
            <a:r>
              <a:rPr sz="2950" b="1" spc="-65" dirty="0">
                <a:latin typeface="Verdana"/>
                <a:cs typeface="Verdana"/>
              </a:rPr>
              <a:t>Efecto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Avalancha: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55" dirty="0">
                <a:latin typeface="Verdana"/>
                <a:cs typeface="Verdana"/>
              </a:rPr>
              <a:t>Minimo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60" dirty="0">
                <a:latin typeface="Verdana"/>
                <a:cs typeface="Verdana"/>
              </a:rPr>
              <a:t>cambio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50" dirty="0">
                <a:latin typeface="Verdana"/>
                <a:cs typeface="Verdana"/>
              </a:rPr>
              <a:t>de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informacion,</a:t>
            </a:r>
            <a:r>
              <a:rPr sz="2950" b="1" spc="-165" dirty="0">
                <a:latin typeface="Verdana"/>
                <a:cs typeface="Verdana"/>
              </a:rPr>
              <a:t> </a:t>
            </a:r>
            <a:r>
              <a:rPr sz="2950" b="1" spc="-135" dirty="0">
                <a:latin typeface="Verdana"/>
                <a:cs typeface="Verdana"/>
              </a:rPr>
              <a:t>se </a:t>
            </a:r>
            <a:r>
              <a:rPr sz="2950" b="1" spc="-990" dirty="0">
                <a:latin typeface="Verdana"/>
                <a:cs typeface="Verdana"/>
              </a:rPr>
              <a:t> </a:t>
            </a:r>
            <a:r>
              <a:rPr sz="2950" b="1" spc="-40" dirty="0">
                <a:latin typeface="Verdana"/>
                <a:cs typeface="Verdana"/>
              </a:rPr>
              <a:t>ge</a:t>
            </a:r>
            <a:r>
              <a:rPr sz="2950" b="1" spc="-35" dirty="0">
                <a:latin typeface="Verdana"/>
                <a:cs typeface="Verdana"/>
              </a:rPr>
              <a:t>n</a:t>
            </a:r>
            <a:r>
              <a:rPr sz="2950" b="1" spc="-160" dirty="0">
                <a:latin typeface="Verdana"/>
                <a:cs typeface="Verdana"/>
              </a:rPr>
              <a:t>e</a:t>
            </a:r>
            <a:r>
              <a:rPr sz="2950" b="1" spc="-140" dirty="0">
                <a:latin typeface="Verdana"/>
                <a:cs typeface="Verdana"/>
              </a:rPr>
              <a:t>ra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105" dirty="0">
                <a:latin typeface="Verdana"/>
                <a:cs typeface="Verdana"/>
              </a:rPr>
              <a:t>hash</a:t>
            </a:r>
            <a:r>
              <a:rPr sz="2950" b="1" spc="-170" dirty="0">
                <a:latin typeface="Verdana"/>
                <a:cs typeface="Verdana"/>
              </a:rPr>
              <a:t> </a:t>
            </a:r>
            <a:r>
              <a:rPr sz="2950" b="1" spc="-85" dirty="0">
                <a:latin typeface="Verdana"/>
                <a:cs typeface="Verdana"/>
              </a:rPr>
              <a:t>distin</a:t>
            </a:r>
            <a:r>
              <a:rPr sz="2950" b="1" spc="-125" dirty="0">
                <a:latin typeface="Verdana"/>
                <a:cs typeface="Verdana"/>
              </a:rPr>
              <a:t>t</a:t>
            </a:r>
            <a:r>
              <a:rPr sz="2950" b="1" spc="-85" dirty="0">
                <a:latin typeface="Verdana"/>
                <a:cs typeface="Verdana"/>
              </a:rPr>
              <a:t>o</a:t>
            </a:r>
            <a:endParaRPr sz="2950" dirty="0">
              <a:latin typeface="Verdana"/>
              <a:cs typeface="Verdana"/>
            </a:endParaRPr>
          </a:p>
        </p:txBody>
      </p:sp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98009" y="9482628"/>
            <a:ext cx="3006091" cy="181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719</Words>
  <Application>Microsoft Office PowerPoint</Application>
  <PresentationFormat>Personalizado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Arial MT</vt:lpstr>
      <vt:lpstr>Calibri</vt:lpstr>
      <vt:lpstr>Lucida Sans Unicode</vt:lpstr>
      <vt:lpstr>Tahoma</vt:lpstr>
      <vt:lpstr>Verdana</vt:lpstr>
      <vt:lpstr>Office Theme</vt:lpstr>
      <vt:lpstr>FABRIZIO  BERTINI ABOGADO- AGENTE PRODUCTOR DE  MERCADO DE CAPITALES- CONSULTOR  BLOCKCHAIN</vt:lpstr>
      <vt:lpstr>DLTS Y SISTEMA FINANCIERO</vt:lpstr>
      <vt:lpstr>GENERALES BIZANTINOS</vt:lpstr>
      <vt:lpstr>Introduccion a Blockchain</vt:lpstr>
      <vt:lpstr>Introduccion a Blockchain</vt:lpstr>
      <vt:lpstr>Introduccion a Blockchain</vt:lpstr>
      <vt:lpstr>Introduccion a Blockchain</vt:lpstr>
      <vt:lpstr>Introduccion a Blockchain</vt:lpstr>
      <vt:lpstr>Introduccion a Blockchain</vt:lpstr>
      <vt:lpstr>Introduccion a Blockchain</vt:lpstr>
      <vt:lpstr>Introduccion a Blockchain</vt:lpstr>
      <vt:lpstr>RED BITCOIN</vt:lpstr>
      <vt:lpstr>RED BITCOIN: DESAFÍOS  FUNCIONALES</vt:lpstr>
      <vt:lpstr>RED BITCOIN: DESAFÍOS  FUNCIONALES </vt:lpstr>
      <vt:lpstr>Resumen Normativo</vt:lpstr>
      <vt:lpstr>Resumen Normativo</vt:lpstr>
      <vt:lpstr>Resumen Normativo</vt:lpstr>
      <vt:lpstr> 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MODELO CURSO - HACER COPIA</dc:title>
  <dc:creator>Usuario</dc:creator>
  <cp:lastModifiedBy>Cuenta Microsoft</cp:lastModifiedBy>
  <cp:revision>8</cp:revision>
  <dcterms:created xsi:type="dcterms:W3CDTF">2021-11-03T04:02:59Z</dcterms:created>
  <dcterms:modified xsi:type="dcterms:W3CDTF">2021-11-03T17:27:45Z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2021-11-02T00:00:00Z</vt:filetime>
  </property>
  <property fmtid="{D5CDD505-2E9C-101B-9397-08002B2CF9AE}" pid="3" name="Creator">
    <vt:lpwstr>Google</vt:lpwstr>
  </property>
  <property fmtid="{D5CDD505-2E9C-101B-9397-08002B2CF9AE}" pid="4" name="LastSaved">
    <vt:filetime>2021-11-03T00:00:00Z</vt:filetime>
  </property>
</Properties>
</file>