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9" r:id="rId3"/>
    <p:sldId id="261" r:id="rId4"/>
    <p:sldId id="283" r:id="rId5"/>
    <p:sldId id="262" r:id="rId6"/>
    <p:sldId id="263" r:id="rId7"/>
    <p:sldId id="265" r:id="rId8"/>
    <p:sldId id="266" r:id="rId9"/>
    <p:sldId id="267" r:id="rId10"/>
    <p:sldId id="272" r:id="rId11"/>
    <p:sldId id="273" r:id="rId12"/>
    <p:sldId id="268" r:id="rId13"/>
    <p:sldId id="270" r:id="rId14"/>
    <p:sldId id="271" r:id="rId15"/>
    <p:sldId id="274" r:id="rId16"/>
    <p:sldId id="269" r:id="rId17"/>
    <p:sldId id="276" r:id="rId18"/>
    <p:sldId id="275" r:id="rId19"/>
    <p:sldId id="277" r:id="rId20"/>
    <p:sldId id="278" r:id="rId21"/>
    <p:sldId id="279" r:id="rId22"/>
    <p:sldId id="280" r:id="rId23"/>
    <p:sldId id="281" r:id="rId24"/>
    <p:sldId id="282"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7" d="100"/>
          <a:sy n="117" d="100"/>
        </p:scale>
        <p:origin x="3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9/9/21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2A54C80-263E-416B-A8E0-580EDEADCBDC}" type="datetimeFigureOut">
              <a:rPr lang="en-US" dirty="0"/>
              <a:t>9/9/21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9/9/21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9/9/21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corteidh.or.cr/docs/casos/articulos/seriec_311_esp.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 y="0"/>
            <a:ext cx="7013121" cy="6253842"/>
          </a:xfrm>
        </p:spPr>
      </p:pic>
      <p:sp>
        <p:nvSpPr>
          <p:cNvPr id="7" name="CuadroTexto 6"/>
          <p:cNvSpPr txBox="1"/>
          <p:nvPr/>
        </p:nvSpPr>
        <p:spPr>
          <a:xfrm>
            <a:off x="6955972" y="4269921"/>
            <a:ext cx="4384222" cy="2154436"/>
          </a:xfrm>
          <a:prstGeom prst="rect">
            <a:avLst/>
          </a:prstGeom>
          <a:noFill/>
        </p:spPr>
        <p:txBody>
          <a:bodyPr wrap="square" rtlCol="0">
            <a:spAutoFit/>
          </a:bodyPr>
          <a:lstStyle/>
          <a:p>
            <a:r>
              <a:rPr lang="es-AR" sz="4000" b="1" dirty="0">
                <a:solidFill>
                  <a:schemeClr val="bg2">
                    <a:lumMod val="25000"/>
                  </a:schemeClr>
                </a:solidFill>
              </a:rPr>
              <a:t>DERECHO DISCIPLINARIO</a:t>
            </a:r>
          </a:p>
          <a:p>
            <a:endParaRPr lang="es-AR" b="1" dirty="0">
              <a:solidFill>
                <a:schemeClr val="bg2">
                  <a:lumMod val="25000"/>
                </a:schemeClr>
              </a:solidFill>
            </a:endParaRPr>
          </a:p>
          <a:p>
            <a:r>
              <a:rPr lang="es-AR" b="1" dirty="0">
                <a:solidFill>
                  <a:schemeClr val="bg2">
                    <a:lumMod val="25000"/>
                  </a:schemeClr>
                </a:solidFill>
              </a:rPr>
              <a:t>María Inés Ortiz de Gallardo</a:t>
            </a:r>
          </a:p>
          <a:p>
            <a:r>
              <a:rPr lang="es-AR" b="1" dirty="0">
                <a:solidFill>
                  <a:schemeClr val="bg2">
                    <a:lumMod val="25000"/>
                  </a:schemeClr>
                </a:solidFill>
              </a:rPr>
              <a:t>09 -  09 -  2021</a:t>
            </a:r>
          </a:p>
        </p:txBody>
      </p:sp>
    </p:spTree>
    <p:extLst>
      <p:ext uri="{BB962C8B-B14F-4D97-AF65-F5344CB8AC3E}">
        <p14:creationId xmlns:p14="http://schemas.microsoft.com/office/powerpoint/2010/main" val="4294596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0070C0"/>
                </a:solidFill>
              </a:rPr>
              <a:t>Conjunto de Garantías Mínimas</a:t>
            </a:r>
          </a:p>
        </p:txBody>
      </p:sp>
      <p:sp>
        <p:nvSpPr>
          <p:cNvPr id="3" name="Marcador de contenido 2"/>
          <p:cNvSpPr>
            <a:spLocks noGrp="1"/>
          </p:cNvSpPr>
          <p:nvPr>
            <p:ph idx="1"/>
          </p:nvPr>
        </p:nvSpPr>
        <p:spPr/>
        <p:txBody>
          <a:bodyPr>
            <a:normAutofit/>
          </a:bodyPr>
          <a:lstStyle/>
          <a:p>
            <a:r>
              <a:rPr lang="es-ES" sz="2800" b="1" dirty="0"/>
              <a:t>El elenco de garantías procesales establecido en el art. 8 de la Convención es aplicable, en cuanto sea compatible, a la determinación de los derechos y obligaciones de orden civil, laboral, fiscal o de cualquier otro carácter</a:t>
            </a:r>
            <a:endParaRPr lang="es-AR" sz="2800" b="1" dirty="0"/>
          </a:p>
        </p:txBody>
      </p:sp>
    </p:spTree>
    <p:extLst>
      <p:ext uri="{BB962C8B-B14F-4D97-AF65-F5344CB8AC3E}">
        <p14:creationId xmlns:p14="http://schemas.microsoft.com/office/powerpoint/2010/main" val="3074584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INTERPRETACIÓN DE LA CORTE IDH</a:t>
            </a:r>
          </a:p>
        </p:txBody>
      </p:sp>
      <p:sp>
        <p:nvSpPr>
          <p:cNvPr id="3" name="Marcador de contenido 2"/>
          <p:cNvSpPr>
            <a:spLocks noGrp="1"/>
          </p:cNvSpPr>
          <p:nvPr>
            <p:ph idx="1"/>
          </p:nvPr>
        </p:nvSpPr>
        <p:spPr>
          <a:xfrm>
            <a:off x="677333" y="2160589"/>
            <a:ext cx="10119003" cy="4416674"/>
          </a:xfrm>
        </p:spPr>
        <p:txBody>
          <a:bodyPr>
            <a:noAutofit/>
          </a:bodyPr>
          <a:lstStyle/>
          <a:p>
            <a:r>
              <a:rPr lang="it-IT" sz="2400" dirty="0"/>
              <a:t>Corte IDH Opinión Consultiva 11/90 párrf. 28</a:t>
            </a:r>
            <a:endParaRPr lang="es-AR" sz="2400" dirty="0"/>
          </a:p>
          <a:p>
            <a:r>
              <a:rPr lang="it-IT" sz="2400" dirty="0"/>
              <a:t>Corte IDH Cado de la “Panel Blanca” (Opaniagua Morales y otros) vs Guatemala del 08-03-1998 párrf. 149</a:t>
            </a:r>
            <a:endParaRPr lang="es-AR" sz="2400" dirty="0"/>
          </a:p>
          <a:p>
            <a:r>
              <a:rPr lang="it-IT" sz="2400" dirty="0"/>
              <a:t>Corte IDH Caso del Tribunal Constitucional vs. Perú del 31-01-2001 párrf. 70</a:t>
            </a:r>
            <a:endParaRPr lang="es-AR" sz="2400" dirty="0"/>
          </a:p>
          <a:p>
            <a:r>
              <a:rPr lang="it-IT" sz="2400" dirty="0"/>
              <a:t>Corte IDH Caso Baena Ricardo y otros vs. Panamá 02-02-2001 párrf. 124  125</a:t>
            </a:r>
            <a:endParaRPr lang="es-AR" sz="2400" dirty="0"/>
          </a:p>
          <a:p>
            <a:r>
              <a:rPr lang="it-IT" sz="2400" dirty="0"/>
              <a:t>Corte IDH Caso Ivcher Bronstein vs Perú del 06-02-2001 párrf. 103</a:t>
            </a:r>
            <a:endParaRPr lang="es-AR" sz="2400" dirty="0"/>
          </a:p>
          <a:p>
            <a:r>
              <a:rPr lang="it-IT" sz="2400" dirty="0"/>
              <a:t>Caso Yatama vs. Nicaragua parrf. 149</a:t>
            </a:r>
            <a:endParaRPr lang="es-AR" sz="2400" dirty="0"/>
          </a:p>
          <a:p>
            <a:endParaRPr lang="es-AR" sz="2400" dirty="0"/>
          </a:p>
        </p:txBody>
      </p:sp>
    </p:spTree>
    <p:extLst>
      <p:ext uri="{BB962C8B-B14F-4D97-AF65-F5344CB8AC3E}">
        <p14:creationId xmlns:p14="http://schemas.microsoft.com/office/powerpoint/2010/main" val="425988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2358189"/>
          </a:xfrm>
        </p:spPr>
        <p:txBody>
          <a:bodyPr>
            <a:noAutofit/>
          </a:bodyPr>
          <a:lstStyle/>
          <a:p>
            <a:r>
              <a:rPr lang="it-IT" sz="2000" b="1" dirty="0">
                <a:solidFill>
                  <a:srgbClr val="0070C0"/>
                </a:solidFill>
              </a:rPr>
              <a:t>Caso Urrutia Laubreaux Vs. Chile. Excepciones Preliminares, Fondo, Reparaciones y Costas. Sentencia de 27 de agosto de 2020. Serie C No. 409, párr. 129</a:t>
            </a:r>
            <a:br>
              <a:rPr lang="it-IT" sz="2000" b="1" dirty="0">
                <a:solidFill>
                  <a:srgbClr val="0070C0"/>
                </a:solidFill>
              </a:rPr>
            </a:br>
            <a:r>
              <a:rPr lang="it-IT" sz="2000" b="1" dirty="0">
                <a:solidFill>
                  <a:srgbClr val="0070C0"/>
                </a:solidFill>
              </a:rPr>
              <a:t>Caso López Lone y otros Vs. Honduras. Excepción Preliminar, Fondo, Reparaciones y Costas. Sentencia de 5 de octubre de 2015. Serie C No. 302,</a:t>
            </a:r>
            <a:br>
              <a:rPr lang="es-AR" sz="2000" b="1" dirty="0">
                <a:solidFill>
                  <a:srgbClr val="0070C0"/>
                </a:solidFill>
              </a:rPr>
            </a:br>
            <a:r>
              <a:rPr lang="it-IT" sz="2000" b="1" dirty="0">
                <a:solidFill>
                  <a:srgbClr val="0070C0"/>
                </a:solidFill>
              </a:rPr>
              <a:t>párr. 257.</a:t>
            </a:r>
            <a:br>
              <a:rPr lang="es-AR" sz="2000" b="1" dirty="0">
                <a:solidFill>
                  <a:srgbClr val="0070C0"/>
                </a:solidFill>
              </a:rPr>
            </a:br>
            <a:endParaRPr lang="es-AR" sz="2000" b="1" dirty="0">
              <a:solidFill>
                <a:srgbClr val="0070C0"/>
              </a:solidFill>
            </a:endParaRPr>
          </a:p>
        </p:txBody>
      </p:sp>
      <p:sp>
        <p:nvSpPr>
          <p:cNvPr id="3" name="Marcador de contenido 2"/>
          <p:cNvSpPr>
            <a:spLocks noGrp="1"/>
          </p:cNvSpPr>
          <p:nvPr>
            <p:ph idx="1"/>
          </p:nvPr>
        </p:nvSpPr>
        <p:spPr>
          <a:xfrm>
            <a:off x="677334" y="3609474"/>
            <a:ext cx="8596668" cy="2431888"/>
          </a:xfrm>
        </p:spPr>
        <p:txBody>
          <a:bodyPr>
            <a:normAutofit lnSpcReduction="10000"/>
          </a:bodyPr>
          <a:lstStyle/>
          <a:p>
            <a:r>
              <a:rPr lang="it-IT" sz="2800" b="1" dirty="0">
                <a:solidFill>
                  <a:srgbClr val="454545"/>
                </a:solidFill>
                <a:latin typeface="Tahoma" panose="020B0604030504040204" pitchFamily="34" charset="0"/>
                <a:ea typeface="Calibri" panose="020F0502020204030204" pitchFamily="34" charset="0"/>
                <a:cs typeface="Times New Roman" panose="02020603050405020304" pitchFamily="18" charset="0"/>
              </a:rPr>
              <a:t>la precisión de una norma sancionatoria de naturaleza disciplinaria puede ser diferente a la requerida por el principio de legalidad en materia penal, por la naturaleza de los conflictos que cada una está llamada a resolver </a:t>
            </a:r>
            <a:endParaRPr lang="es-AR" sz="2800" b="1" dirty="0">
              <a:latin typeface="Calibri" panose="020F0502020204030204" pitchFamily="34" charset="0"/>
              <a:ea typeface="Calibri" panose="020F0502020204030204" pitchFamily="34" charset="0"/>
              <a:cs typeface="Times New Roman" panose="02020603050405020304" pitchFamily="18" charset="0"/>
            </a:endParaRPr>
          </a:p>
          <a:p>
            <a:endParaRPr lang="es-AR" sz="2800" b="1" dirty="0"/>
          </a:p>
        </p:txBody>
      </p:sp>
    </p:spTree>
    <p:extLst>
      <p:ext uri="{BB962C8B-B14F-4D97-AF65-F5344CB8AC3E}">
        <p14:creationId xmlns:p14="http://schemas.microsoft.com/office/powerpoint/2010/main" val="3504298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9669824" cy="1320800"/>
          </a:xfrm>
        </p:spPr>
        <p:txBody>
          <a:bodyPr>
            <a:normAutofit/>
          </a:bodyPr>
          <a:lstStyle/>
          <a:p>
            <a:r>
              <a:rPr lang="es-ES" sz="2400" dirty="0">
                <a:solidFill>
                  <a:srgbClr val="0070C0"/>
                </a:solidFill>
              </a:rPr>
              <a:t>CASO CORDERO BERNAL VS. PERÚ</a:t>
            </a:r>
            <a:br>
              <a:rPr lang="es-ES" sz="2400" dirty="0">
                <a:solidFill>
                  <a:srgbClr val="0070C0"/>
                </a:solidFill>
              </a:rPr>
            </a:br>
            <a:r>
              <a:rPr lang="es-ES" sz="2400" dirty="0">
                <a:solidFill>
                  <a:srgbClr val="0070C0"/>
                </a:solidFill>
              </a:rPr>
              <a:t>SENTENCIA DE 16 DE FEBRERO DE 2021</a:t>
            </a:r>
            <a:br>
              <a:rPr lang="es-ES" sz="2400" dirty="0">
                <a:solidFill>
                  <a:srgbClr val="0070C0"/>
                </a:solidFill>
              </a:rPr>
            </a:br>
            <a:r>
              <a:rPr lang="es-ES" sz="2400" dirty="0">
                <a:solidFill>
                  <a:srgbClr val="0070C0"/>
                </a:solidFill>
              </a:rPr>
              <a:t>(Excepción Preliminar y Fondo)</a:t>
            </a:r>
            <a:endParaRPr lang="es-AR" sz="2400" dirty="0">
              <a:solidFill>
                <a:srgbClr val="0070C0"/>
              </a:solidFill>
            </a:endParaRPr>
          </a:p>
        </p:txBody>
      </p:sp>
      <p:sp>
        <p:nvSpPr>
          <p:cNvPr id="3" name="Marcador de contenido 2"/>
          <p:cNvSpPr>
            <a:spLocks noGrp="1"/>
          </p:cNvSpPr>
          <p:nvPr>
            <p:ph idx="1"/>
          </p:nvPr>
        </p:nvSpPr>
        <p:spPr/>
        <p:txBody>
          <a:bodyPr>
            <a:normAutofit lnSpcReduction="10000"/>
          </a:bodyPr>
          <a:lstStyle/>
          <a:p>
            <a:pPr>
              <a:lnSpc>
                <a:spcPct val="107000"/>
              </a:lnSpc>
              <a:spcAft>
                <a:spcPts val="800"/>
              </a:spcAft>
            </a:pPr>
            <a:r>
              <a:rPr lang="it-IT" sz="2400" b="1" dirty="0">
                <a:solidFill>
                  <a:srgbClr val="454545"/>
                </a:solidFill>
                <a:latin typeface="Tahoma" panose="020B0604030504040204" pitchFamily="34" charset="0"/>
                <a:ea typeface="Calibri" panose="020F0502020204030204" pitchFamily="34" charset="0"/>
                <a:cs typeface="Times New Roman" panose="02020603050405020304" pitchFamily="18" charset="0"/>
              </a:rPr>
              <a:t>los problemas de indeterminación de un tipo disciplinario no pueden ser examinados en abstracto, sino a la luz de la motivación del juzgador al momento de su aplicación.</a:t>
            </a:r>
          </a:p>
          <a:p>
            <a:pPr>
              <a:lnSpc>
                <a:spcPct val="107000"/>
              </a:lnSpc>
              <a:spcAft>
                <a:spcPts val="800"/>
              </a:spcAft>
            </a:pPr>
            <a:r>
              <a:rPr lang="it-IT" sz="2400" b="1" dirty="0">
                <a:solidFill>
                  <a:srgbClr val="454545"/>
                </a:solidFill>
                <a:latin typeface="Tahoma" panose="020B0604030504040204" pitchFamily="34" charset="0"/>
                <a:ea typeface="Calibri" panose="020F0502020204030204" pitchFamily="34" charset="0"/>
                <a:cs typeface="Times New Roman" panose="02020603050405020304" pitchFamily="18" charset="0"/>
              </a:rPr>
              <a:t>La aplicación de un tipo disciplinario abierto no constituye, en principio, una violación al derecho al debido proceso, siempre que se respeten los parámetros jurisprudenciales que se han definido para tal efecto.</a:t>
            </a:r>
            <a:endParaRPr lang="es-AR"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AR" sz="2400" b="1" dirty="0">
              <a:latin typeface="Calibri" panose="020F0502020204030204" pitchFamily="34" charset="0"/>
              <a:ea typeface="Calibri" panose="020F0502020204030204" pitchFamily="34" charset="0"/>
              <a:cs typeface="Times New Roman" panose="02020603050405020304" pitchFamily="18" charset="0"/>
            </a:endParaRPr>
          </a:p>
          <a:p>
            <a:endParaRPr lang="es-AR" dirty="0"/>
          </a:p>
        </p:txBody>
      </p:sp>
    </p:spTree>
    <p:extLst>
      <p:ext uri="{BB962C8B-B14F-4D97-AF65-F5344CB8AC3E}">
        <p14:creationId xmlns:p14="http://schemas.microsoft.com/office/powerpoint/2010/main" val="427809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it-IT" sz="2400" dirty="0">
                <a:solidFill>
                  <a:srgbClr val="0070C0"/>
                </a:solidFill>
                <a:latin typeface="Tahoma" panose="020B0604030504040204" pitchFamily="34" charset="0"/>
                <a:ea typeface="Calibri" panose="020F0502020204030204" pitchFamily="34" charset="0"/>
              </a:rPr>
              <a:t>Corte IDH. Caso Flor Freire Vs. Ecuador. Excepción Preliminar, Fondo, Reparaciones y Costas. Sentencia de 31 de agosto de 2016. Serie C No. 315, § 191</a:t>
            </a:r>
            <a:endParaRPr lang="es-AR" sz="2400" dirty="0">
              <a:solidFill>
                <a:srgbClr val="0070C0"/>
              </a:solidFill>
            </a:endParaRPr>
          </a:p>
        </p:txBody>
      </p:sp>
      <p:sp>
        <p:nvSpPr>
          <p:cNvPr id="3" name="Marcador de contenido 2"/>
          <p:cNvSpPr>
            <a:spLocks noGrp="1"/>
          </p:cNvSpPr>
          <p:nvPr>
            <p:ph idx="1"/>
          </p:nvPr>
        </p:nvSpPr>
        <p:spPr/>
        <p:txBody>
          <a:bodyPr>
            <a:normAutofit lnSpcReduction="10000"/>
          </a:bodyPr>
          <a:lstStyle/>
          <a:p>
            <a:r>
              <a:rPr lang="it-IT" sz="2800" b="1" dirty="0">
                <a:solidFill>
                  <a:srgbClr val="454545"/>
                </a:solidFill>
                <a:latin typeface="Tahoma" panose="020B0604030504040204" pitchFamily="34" charset="0"/>
                <a:ea typeface="Calibri" panose="020F0502020204030204" pitchFamily="34" charset="0"/>
              </a:rPr>
              <a:t>El grado de motivación exigible en materia disciplinaria es distinta a aquel exigido en materia penal, por la naturaleza de los procesos que cada una está destinada a resolver, así como por la mayor celeridad que debe caracterizar los procesos disciplinarios, el estándar de prueba exigible en cada tipo de proceso, los derechos en juego y la severidad de la sanción.</a:t>
            </a:r>
            <a:endParaRPr lang="es-AR" sz="2800" b="1" dirty="0"/>
          </a:p>
        </p:txBody>
      </p:sp>
    </p:spTree>
    <p:extLst>
      <p:ext uri="{BB962C8B-B14F-4D97-AF65-F5344CB8AC3E}">
        <p14:creationId xmlns:p14="http://schemas.microsoft.com/office/powerpoint/2010/main" val="3226261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it-IT" sz="2400" b="1" dirty="0">
                <a:solidFill>
                  <a:srgbClr val="0070C0"/>
                </a:solidFill>
                <a:latin typeface="Tahoma" panose="020B0604030504040204" pitchFamily="34" charset="0"/>
                <a:ea typeface="Calibri" panose="020F0502020204030204" pitchFamily="34" charset="0"/>
              </a:rPr>
              <a:t>Corte IDH. Caso Maldonado Ordóñez Vs. Guatemala. Excepción Preliminar, Fondo, Reparaciones y Costas. Sentencia de 3 de mayo de 2016. </a:t>
            </a:r>
            <a:r>
              <a:rPr lang="it-IT" sz="2400" b="1" u="sng" dirty="0">
                <a:solidFill>
                  <a:srgbClr val="0070C0"/>
                </a:solidFill>
                <a:latin typeface="Tahoma" panose="020B0604030504040204" pitchFamily="34" charset="0"/>
                <a:ea typeface="Calibri" panose="020F0502020204030204" pitchFamily="34" charset="0"/>
                <a:cs typeface="Times New Roman" panose="02020603050405020304" pitchFamily="18" charset="0"/>
                <a:hlinkClick r:id="rId2"/>
              </a:rPr>
              <a:t>Serie C No. 311</a:t>
            </a:r>
            <a:r>
              <a:rPr lang="it-IT" sz="2400" b="1" dirty="0">
                <a:solidFill>
                  <a:srgbClr val="0070C0"/>
                </a:solidFill>
                <a:latin typeface="Tahoma" panose="020B0604030504040204" pitchFamily="34" charset="0"/>
                <a:ea typeface="Calibri" panose="020F0502020204030204" pitchFamily="34" charset="0"/>
              </a:rPr>
              <a:t>, § 82</a:t>
            </a:r>
            <a:endParaRPr lang="es-AR" sz="2400" b="1" dirty="0">
              <a:solidFill>
                <a:srgbClr val="0070C0"/>
              </a:solidFill>
            </a:endParaRPr>
          </a:p>
        </p:txBody>
      </p:sp>
      <p:sp>
        <p:nvSpPr>
          <p:cNvPr id="3" name="Marcador de contenido 2"/>
          <p:cNvSpPr>
            <a:spLocks noGrp="1"/>
          </p:cNvSpPr>
          <p:nvPr>
            <p:ph idx="1"/>
          </p:nvPr>
        </p:nvSpPr>
        <p:spPr/>
        <p:txBody>
          <a:bodyPr/>
          <a:lstStyle/>
          <a:p>
            <a:r>
              <a:rPr lang="it-IT" sz="2800" b="1" dirty="0">
                <a:solidFill>
                  <a:srgbClr val="454545"/>
                </a:solidFill>
                <a:latin typeface="Tahoma" panose="020B0604030504040204" pitchFamily="34" charset="0"/>
                <a:ea typeface="Calibri" panose="020F0502020204030204" pitchFamily="34" charset="0"/>
              </a:rPr>
              <a:t>En un proceso disciplinario sancionatorio es necesaria la motivación del proceso de destitución, así como una mínima referencia a la relación existente entre los hechos respecto de los cuales se aplicaría la sanción disciplinaria y la norma supuestamente infringida."</a:t>
            </a:r>
            <a:endParaRPr lang="es-AR" sz="2800" b="1" dirty="0"/>
          </a:p>
        </p:txBody>
      </p:sp>
    </p:spTree>
    <p:extLst>
      <p:ext uri="{BB962C8B-B14F-4D97-AF65-F5344CB8AC3E}">
        <p14:creationId xmlns:p14="http://schemas.microsoft.com/office/powerpoint/2010/main" val="4185978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81391" y="340178"/>
            <a:ext cx="8596668" cy="1320800"/>
          </a:xfrm>
        </p:spPr>
        <p:txBody>
          <a:bodyPr>
            <a:normAutofit/>
          </a:bodyPr>
          <a:lstStyle/>
          <a:p>
            <a:r>
              <a:rPr lang="es-ES" sz="2400" b="1" dirty="0">
                <a:solidFill>
                  <a:srgbClr val="0070C0"/>
                </a:solidFill>
              </a:rPr>
              <a:t>Caso Muelle Flores Vs. Perú. Excepciones Preliminares, Fondo, Reparaciones y Costas. Sentencia de 6 de marzo de 2019. Serie C No. 375, párr. 173</a:t>
            </a:r>
            <a:endParaRPr lang="es-AR" sz="2400" b="1" dirty="0">
              <a:solidFill>
                <a:srgbClr val="0070C0"/>
              </a:solidFill>
            </a:endParaRPr>
          </a:p>
        </p:txBody>
      </p:sp>
      <p:sp>
        <p:nvSpPr>
          <p:cNvPr id="3" name="Marcador de contenido 2"/>
          <p:cNvSpPr>
            <a:spLocks noGrp="1"/>
          </p:cNvSpPr>
          <p:nvPr>
            <p:ph idx="1"/>
          </p:nvPr>
        </p:nvSpPr>
        <p:spPr>
          <a:xfrm>
            <a:off x="416379" y="1877786"/>
            <a:ext cx="9903278" cy="4612821"/>
          </a:xfrm>
        </p:spPr>
        <p:txBody>
          <a:bodyPr>
            <a:normAutofit lnSpcReduction="10000"/>
          </a:bodyPr>
          <a:lstStyle/>
          <a:p>
            <a:pPr marL="0" indent="0">
              <a:buNone/>
            </a:pPr>
            <a:r>
              <a:rPr lang="es-ES" b="1" dirty="0"/>
              <a:t>VIOLACIÓN DEL PLAZO RAZONABLE</a:t>
            </a:r>
          </a:p>
          <a:p>
            <a:r>
              <a:rPr lang="es-ES" b="1" dirty="0"/>
              <a:t>el plazo razonable se debe analizar en cada caso concreto, en relación con la duración total del proceso, lo cual podría también incluir la ejecución de la sentencia definitiva. De esta manera, ha considerado cuatro elementos para analizar si se cumplió con la garantía del plazo razonable, a saber:</a:t>
            </a:r>
          </a:p>
          <a:p>
            <a:r>
              <a:rPr lang="es-ES" b="1" dirty="0"/>
              <a:t>i) la complejidad del asunto</a:t>
            </a:r>
          </a:p>
          <a:p>
            <a:r>
              <a:rPr lang="es-ES" b="1" dirty="0"/>
              <a:t>ii) la actividad procesal del interesado</a:t>
            </a:r>
          </a:p>
          <a:p>
            <a:r>
              <a:rPr lang="es-ES" b="1" dirty="0"/>
              <a:t>iii) la conducta de las autoridades judiciales</a:t>
            </a:r>
          </a:p>
          <a:p>
            <a:r>
              <a:rPr lang="es-ES" b="1" dirty="0"/>
              <a:t>iv) la afectación generada en la situación jurídica de la persona involucrada en el proceso</a:t>
            </a:r>
          </a:p>
          <a:p>
            <a:r>
              <a:rPr lang="es-ES" b="1" dirty="0"/>
              <a:t>La Corte recuerda que corresponde al Estado justificar, con fundamento en los criterios señalados, la razón por la cual ha requerido del tiempo transcurrido para tratar los casos y, en la eventualidad de que éste no lo demuestre, la Corte tiene amplias atribuciones para hacer su propia estimación al respecto </a:t>
            </a:r>
          </a:p>
          <a:p>
            <a:endParaRPr lang="es-AR" dirty="0"/>
          </a:p>
        </p:txBody>
      </p:sp>
    </p:spTree>
    <p:extLst>
      <p:ext uri="{BB962C8B-B14F-4D97-AF65-F5344CB8AC3E}">
        <p14:creationId xmlns:p14="http://schemas.microsoft.com/office/powerpoint/2010/main" val="717225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rgbClr val="0070C0"/>
                </a:solidFill>
              </a:rPr>
              <a:t>Regímenes generales y especiales</a:t>
            </a:r>
          </a:p>
        </p:txBody>
      </p:sp>
      <p:sp>
        <p:nvSpPr>
          <p:cNvPr id="3" name="Marcador de contenido 2"/>
          <p:cNvSpPr>
            <a:spLocks noGrp="1"/>
          </p:cNvSpPr>
          <p:nvPr>
            <p:ph idx="1"/>
          </p:nvPr>
        </p:nvSpPr>
        <p:spPr/>
        <p:txBody>
          <a:bodyPr/>
          <a:lstStyle/>
          <a:p>
            <a:r>
              <a:rPr lang="es-AR" dirty="0"/>
              <a:t>Régimen General Ley 7233</a:t>
            </a:r>
          </a:p>
          <a:p>
            <a:r>
              <a:rPr lang="es-AR" dirty="0"/>
              <a:t>214-E-56 </a:t>
            </a:r>
            <a:r>
              <a:rPr lang="es-ES" dirty="0"/>
              <a:t>ESTATUTO Y ESCALAFÓN DE LA DOCENCIA MEDIA, ESPECIAL Y SUPERIOR</a:t>
            </a:r>
            <a:endParaRPr lang="es-AR" dirty="0"/>
          </a:p>
          <a:p>
            <a:r>
              <a:rPr lang="es-AR" dirty="0"/>
              <a:t>DECRETO LEY	1910-E-57	ESTATUTO DE LA DOCENCIA PRIMARIA</a:t>
            </a:r>
          </a:p>
          <a:p>
            <a:r>
              <a:rPr lang="es-AR" dirty="0"/>
              <a:t>Régimen disciplinario supletorio: Ley 7233 y su reglamentación.</a:t>
            </a:r>
          </a:p>
          <a:p>
            <a:r>
              <a:rPr lang="es-AR" dirty="0"/>
              <a:t>Equipos de Salud Humana Ley 7625 (B.O. 18.11.1987)</a:t>
            </a:r>
          </a:p>
        </p:txBody>
      </p:sp>
    </p:spTree>
    <p:extLst>
      <p:ext uri="{BB962C8B-B14F-4D97-AF65-F5344CB8AC3E}">
        <p14:creationId xmlns:p14="http://schemas.microsoft.com/office/powerpoint/2010/main" val="131472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0762" y="389165"/>
            <a:ext cx="8596668" cy="892628"/>
          </a:xfrm>
        </p:spPr>
        <p:txBody>
          <a:bodyPr>
            <a:normAutofit/>
          </a:bodyPr>
          <a:lstStyle/>
          <a:p>
            <a:r>
              <a:rPr lang="es-AR" dirty="0">
                <a:solidFill>
                  <a:srgbClr val="0070C0"/>
                </a:solidFill>
              </a:rPr>
              <a:t>Régimen fuerzas de seguridad pública</a:t>
            </a:r>
          </a:p>
        </p:txBody>
      </p:sp>
      <p:sp>
        <p:nvSpPr>
          <p:cNvPr id="3" name="Marcador de contenido 2"/>
          <p:cNvSpPr>
            <a:spLocks noGrp="1"/>
          </p:cNvSpPr>
          <p:nvPr>
            <p:ph idx="1"/>
          </p:nvPr>
        </p:nvSpPr>
        <p:spPr>
          <a:xfrm>
            <a:off x="750813" y="1559379"/>
            <a:ext cx="9307587" cy="5029201"/>
          </a:xfrm>
        </p:spPr>
        <p:txBody>
          <a:bodyPr>
            <a:normAutofit fontScale="92500" lnSpcReduction="20000"/>
          </a:bodyPr>
          <a:lstStyle/>
          <a:p>
            <a:r>
              <a:rPr lang="es-ES" dirty="0"/>
              <a:t> </a:t>
            </a:r>
            <a:r>
              <a:rPr lang="es-ES" sz="2000" b="1" dirty="0"/>
              <a:t>Ley 10.731 Control Disciplinario de las Fuerzas de Seguridad Pública y Ciudadana B.O. 21-01-2021</a:t>
            </a:r>
          </a:p>
          <a:p>
            <a:r>
              <a:rPr lang="es-ES" sz="2000" b="1" dirty="0"/>
              <a:t>Decreto N° 654 prórroga de inicio de la vigencia de la Ley 10.731 (B.O. 30.06.2021)</a:t>
            </a:r>
          </a:p>
          <a:p>
            <a:r>
              <a:rPr lang="es-ES" sz="2000" b="1" dirty="0"/>
              <a:t>Ley 10.227 Fuerza Policial </a:t>
            </a:r>
            <a:r>
              <a:rPr lang="es-ES" sz="2000" b="1" dirty="0" err="1"/>
              <a:t>Antinarcotráfico</a:t>
            </a:r>
            <a:endParaRPr lang="es-ES" sz="2000" b="1" dirty="0"/>
          </a:p>
          <a:p>
            <a:r>
              <a:rPr lang="es-ES" sz="2000" b="1" dirty="0"/>
              <a:t>Ley Provincial Nº 9120 TRIBUNAL DE CONDUCTA POLICIAL Y PENITENCIARIA (derogada por art. 88 inc. b) Ley 10.731 y ahora prorrogada por el Decreto N° 654/2021).</a:t>
            </a:r>
          </a:p>
          <a:p>
            <a:r>
              <a:rPr lang="es-ES" b="1" dirty="0"/>
              <a:t>ACUERDO REGLAMENTARIO N° 18/06 DEL TRIBUNAL DE CONDUCTA POLICIAL (B.O. 01-11-06)</a:t>
            </a:r>
            <a:endParaRPr lang="es-ES" sz="2000" b="1" dirty="0"/>
          </a:p>
          <a:p>
            <a:r>
              <a:rPr lang="es-ES" sz="2000" b="1" dirty="0"/>
              <a:t>Ley Nº 9235 - Ley de Seguridad Pública</a:t>
            </a:r>
          </a:p>
          <a:p>
            <a:r>
              <a:rPr lang="es-ES" sz="2000" b="1" dirty="0"/>
              <a:t>Ley Nº 8231 - Servicio Penitenciario Provincial</a:t>
            </a:r>
          </a:p>
          <a:p>
            <a:r>
              <a:rPr lang="es-ES" sz="2000" b="1" dirty="0"/>
              <a:t>Capítulo X del Título III del Decreto 25/76, serán aplicadas por el Tribunal de Conducta Policial en los términos previstos en dicha norma y en la Ley Nº 8231 - Servicio Penitenciario Provincial.</a:t>
            </a:r>
          </a:p>
          <a:p>
            <a:r>
              <a:rPr lang="es-ES" sz="2000" b="1" dirty="0"/>
              <a:t>Decreto Nº 199/2006</a:t>
            </a:r>
          </a:p>
          <a:p>
            <a:endParaRPr lang="es-AR" sz="2000" b="1" dirty="0"/>
          </a:p>
        </p:txBody>
      </p:sp>
    </p:spTree>
    <p:extLst>
      <p:ext uri="{BB962C8B-B14F-4D97-AF65-F5344CB8AC3E}">
        <p14:creationId xmlns:p14="http://schemas.microsoft.com/office/powerpoint/2010/main" val="254943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r>
              <a:rPr lang="es-AR" b="1" u="sng" dirty="0"/>
              <a:t>ANEXO ÚNICO AL DECRETO N° 1753/03</a:t>
            </a:r>
            <a:r>
              <a:rPr lang="es-AR" b="1" dirty="0"/>
              <a:t> REGLAMENTO DEL RÉGIMEN</a:t>
            </a:r>
            <a:br>
              <a:rPr lang="es-AR" dirty="0"/>
            </a:br>
            <a:r>
              <a:rPr lang="es-AR" b="1" dirty="0"/>
              <a:t>DISCIPLINARIO POLICIAL (Ley 9120) (B.O. 12.03.2004)</a:t>
            </a:r>
          </a:p>
          <a:p>
            <a:r>
              <a:rPr lang="pt-BR" dirty="0"/>
              <a:t>DECRETO Nº 229/2004 (B.O. 16.04.04)</a:t>
            </a:r>
          </a:p>
          <a:p>
            <a:r>
              <a:rPr lang="pt-BR" dirty="0"/>
              <a:t>DECRETO N° 983/05 (B.O. 06.09.05).</a:t>
            </a:r>
            <a:endParaRPr lang="es-AR" dirty="0"/>
          </a:p>
        </p:txBody>
      </p:sp>
    </p:spTree>
    <p:extLst>
      <p:ext uri="{BB962C8B-B14F-4D97-AF65-F5344CB8AC3E}">
        <p14:creationId xmlns:p14="http://schemas.microsoft.com/office/powerpoint/2010/main" val="861914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chemeClr val="accent2">
                    <a:lumMod val="75000"/>
                  </a:schemeClr>
                </a:solidFill>
              </a:rPr>
              <a:t>La </a:t>
            </a:r>
            <a:r>
              <a:rPr lang="es-ES" b="1" dirty="0" err="1">
                <a:solidFill>
                  <a:schemeClr val="accent2">
                    <a:lumMod val="75000"/>
                  </a:schemeClr>
                </a:solidFill>
              </a:rPr>
              <a:t>constitucionalización</a:t>
            </a:r>
            <a:r>
              <a:rPr lang="es-ES" b="1" dirty="0">
                <a:solidFill>
                  <a:schemeClr val="accent2">
                    <a:lumMod val="75000"/>
                  </a:schemeClr>
                </a:solidFill>
              </a:rPr>
              <a:t> de los derechos de los trabajadores</a:t>
            </a:r>
            <a:endParaRPr lang="es-AR" b="1" dirty="0">
              <a:solidFill>
                <a:schemeClr val="accent2">
                  <a:lumMod val="75000"/>
                </a:schemeClr>
              </a:solidFill>
            </a:endParaRPr>
          </a:p>
        </p:txBody>
      </p:sp>
      <p:sp>
        <p:nvSpPr>
          <p:cNvPr id="3" name="Marcador de contenido 2"/>
          <p:cNvSpPr>
            <a:spLocks noGrp="1"/>
          </p:cNvSpPr>
          <p:nvPr>
            <p:ph idx="1"/>
          </p:nvPr>
        </p:nvSpPr>
        <p:spPr>
          <a:xfrm>
            <a:off x="677333" y="2160589"/>
            <a:ext cx="9291259" cy="4379004"/>
          </a:xfrm>
        </p:spPr>
        <p:txBody>
          <a:bodyPr>
            <a:noAutofit/>
          </a:bodyPr>
          <a:lstStyle/>
          <a:p>
            <a:r>
              <a:rPr lang="es-ES" sz="2400" b="1" dirty="0"/>
              <a:t>Revaloración</a:t>
            </a:r>
            <a:r>
              <a:rPr lang="es-ES" sz="2400" dirty="0"/>
              <a:t> del Derecho internacional del trabajo</a:t>
            </a:r>
          </a:p>
          <a:p>
            <a:r>
              <a:rPr lang="es-ES" sz="2400" b="1" dirty="0" err="1"/>
              <a:t>Interseccionalidad</a:t>
            </a:r>
            <a:r>
              <a:rPr lang="es-ES" sz="2400" dirty="0"/>
              <a:t> entre el Derecho Internacional de los Derechos Humanos y el Derecho internacional del trabajo</a:t>
            </a:r>
          </a:p>
          <a:p>
            <a:r>
              <a:rPr lang="es-ES" sz="2400" dirty="0"/>
              <a:t> CASSAGNE </a:t>
            </a:r>
            <a:r>
              <a:rPr lang="es-ES" sz="2400" b="1" dirty="0"/>
              <a:t>nuevo constitucionalismo o </a:t>
            </a:r>
            <a:r>
              <a:rPr lang="es-ES" sz="2400" b="1" dirty="0" err="1"/>
              <a:t>neoconstitucionalismo</a:t>
            </a:r>
            <a:r>
              <a:rPr lang="es-ES" sz="2400" dirty="0"/>
              <a:t>: cambio radical en el sistema de las </a:t>
            </a:r>
            <a:r>
              <a:rPr lang="es-ES" sz="2400" b="1" u="sng" dirty="0"/>
              <a:t>fuentes del Derecho</a:t>
            </a:r>
            <a:r>
              <a:rPr lang="es-ES" sz="2400" dirty="0"/>
              <a:t>, tanto en su interpretación como en el papel que cumplen los operadores jurídicos y los jueces en un Estado de Derecho.</a:t>
            </a:r>
          </a:p>
          <a:p>
            <a:r>
              <a:rPr lang="es-ES" sz="2400" dirty="0"/>
              <a:t>Auge de los principios generales del Derecho, desplaza la supremacía de la ley -como centro del sistema jurídico- propio del positivismo legalista.</a:t>
            </a:r>
            <a:endParaRPr lang="es-AR" sz="2400" dirty="0"/>
          </a:p>
        </p:txBody>
      </p:sp>
    </p:spTree>
    <p:extLst>
      <p:ext uri="{BB962C8B-B14F-4D97-AF65-F5344CB8AC3E}">
        <p14:creationId xmlns:p14="http://schemas.microsoft.com/office/powerpoint/2010/main" val="3309696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400" b="1" dirty="0">
                <a:solidFill>
                  <a:srgbClr val="0070C0"/>
                </a:solidFill>
              </a:rPr>
              <a:t>Ley N° 10.731 </a:t>
            </a:r>
            <a:r>
              <a:rPr lang="es-ES" sz="2400" b="1" dirty="0">
                <a:solidFill>
                  <a:srgbClr val="0070C0"/>
                </a:solidFill>
              </a:rPr>
              <a:t>Control Disciplinario de las Fuerzas de Seguridad Pública y Ciudadana B.O. 21-01-2021</a:t>
            </a:r>
            <a:br>
              <a:rPr lang="es-ES" sz="2400" b="1" dirty="0">
                <a:solidFill>
                  <a:srgbClr val="0070C0"/>
                </a:solidFill>
              </a:rPr>
            </a:br>
            <a:endParaRPr lang="es-AR" sz="2400" b="1" dirty="0">
              <a:solidFill>
                <a:srgbClr val="0070C0"/>
              </a:solidFill>
            </a:endParaRPr>
          </a:p>
        </p:txBody>
      </p:sp>
      <p:sp>
        <p:nvSpPr>
          <p:cNvPr id="3" name="Marcador de contenido 2"/>
          <p:cNvSpPr>
            <a:spLocks noGrp="1"/>
          </p:cNvSpPr>
          <p:nvPr>
            <p:ph idx="1"/>
          </p:nvPr>
        </p:nvSpPr>
        <p:spPr/>
        <p:txBody>
          <a:bodyPr>
            <a:normAutofit fontScale="92500" lnSpcReduction="10000"/>
          </a:bodyPr>
          <a:lstStyle/>
          <a:p>
            <a:pPr marL="0" indent="0">
              <a:buNone/>
            </a:pPr>
            <a:r>
              <a:rPr lang="es-ES" b="1" dirty="0"/>
              <a:t>Principios. El Sistema de Control Disciplinario de las Fuerzas de Seguridad Pública y Ciudadana actúa bajo los siguientes principios:</a:t>
            </a:r>
          </a:p>
          <a:p>
            <a:r>
              <a:rPr lang="es-ES" b="1" dirty="0"/>
              <a:t>a) Legalidad y respeto por los derechos humanos;</a:t>
            </a:r>
          </a:p>
          <a:p>
            <a:r>
              <a:rPr lang="es-ES" b="1" dirty="0"/>
              <a:t>b) Perspectiva de género;</a:t>
            </a:r>
          </a:p>
          <a:p>
            <a:r>
              <a:rPr lang="es-ES" sz="1700" b="1" dirty="0"/>
              <a:t>c) No discriminación;</a:t>
            </a:r>
          </a:p>
          <a:p>
            <a:r>
              <a:rPr lang="es-ES" b="1" dirty="0"/>
              <a:t>d) Prevención y erradicación de la violencia institucional;</a:t>
            </a:r>
          </a:p>
          <a:p>
            <a:r>
              <a:rPr lang="es-ES" b="1" dirty="0"/>
              <a:t>e) Control civil de las Fuerzas de Seguridad Pública y Ciudadana;</a:t>
            </a:r>
          </a:p>
          <a:p>
            <a:r>
              <a:rPr lang="es-ES" b="1" dirty="0"/>
              <a:t>f) Acceso a la información por parte de la ciudadanía;</a:t>
            </a:r>
          </a:p>
          <a:p>
            <a:r>
              <a:rPr lang="es-ES" b="1" dirty="0"/>
              <a:t>g) Políticas de transparencia y prevención de la corrupción;</a:t>
            </a:r>
          </a:p>
          <a:p>
            <a:r>
              <a:rPr lang="es-ES" b="1" dirty="0"/>
              <a:t>h) Lenguaje claro, e</a:t>
            </a:r>
          </a:p>
          <a:p>
            <a:r>
              <a:rPr lang="es-ES" b="1" dirty="0"/>
              <a:t>i) Independencia del procedimiento disciplinario respecto del proceso penal.</a:t>
            </a:r>
            <a:endParaRPr lang="es-AR" b="1" dirty="0"/>
          </a:p>
        </p:txBody>
      </p:sp>
    </p:spTree>
    <p:extLst>
      <p:ext uri="{BB962C8B-B14F-4D97-AF65-F5344CB8AC3E}">
        <p14:creationId xmlns:p14="http://schemas.microsoft.com/office/powerpoint/2010/main" val="176873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718457"/>
            <a:ext cx="8596668" cy="5682343"/>
          </a:xfrm>
        </p:spPr>
        <p:txBody>
          <a:bodyPr>
            <a:normAutofit lnSpcReduction="10000"/>
          </a:bodyPr>
          <a:lstStyle/>
          <a:p>
            <a:r>
              <a:rPr lang="es-ES" b="1" dirty="0"/>
              <a:t>Artículo 5º.- Composición. El Sistema de Control Disciplinario de las Fuerzas de Seguridad Pública y Ciudadana está integrado por los siguientes organismos, que actuarán con autonomía funcional y se relacionarán con el Poder Ejecutivo Provincial por intermedio del Ministerio de Justicia y Derechos Humanos o del organismo que lo sustituyere en sus competencias:</a:t>
            </a:r>
          </a:p>
          <a:p>
            <a:r>
              <a:rPr lang="es-ES" b="1" dirty="0"/>
              <a:t>a) </a:t>
            </a:r>
            <a:r>
              <a:rPr lang="es-ES" b="1" u="sng" dirty="0"/>
              <a:t>El Tribunal de Conducta de las Fuerzas de Seguridad</a:t>
            </a:r>
            <a:r>
              <a:rPr lang="es-ES" b="1" dirty="0"/>
              <a:t>, de conformación interinstitucional, tiene competencia para el conocimiento y la sanción de las faltas disciplinarias graves, gravísimas y pasibles de destitución cometidas por el personal de las Fuerzas de Seguridad Pública y Ciudadana de la Provincia de Córdoba;</a:t>
            </a:r>
          </a:p>
          <a:p>
            <a:r>
              <a:rPr lang="es-ES" b="1" dirty="0"/>
              <a:t>b) La </a:t>
            </a:r>
            <a:r>
              <a:rPr lang="es-ES" b="1" u="sng" dirty="0"/>
              <a:t>Dirección General de Control e Investigación de las Fuerzas de Seguridad</a:t>
            </a:r>
            <a:r>
              <a:rPr lang="es-ES" b="1" dirty="0"/>
              <a:t> tiene por funciones la prevención y la investigación de las faltas disciplinarias graves, gravísimas y pasibles de destitución cometidas por el personal de las Fuerzas de Seguridad Pública y Ciudadana de la Provincia de Córdoba; y</a:t>
            </a:r>
          </a:p>
          <a:p>
            <a:r>
              <a:rPr lang="es-ES" b="1" dirty="0"/>
              <a:t>c) La </a:t>
            </a:r>
            <a:r>
              <a:rPr lang="es-ES" b="1" u="sng" dirty="0"/>
              <a:t>Asesoría Letrada Disciplinaria </a:t>
            </a:r>
            <a:r>
              <a:rPr lang="es-ES" b="1" dirty="0"/>
              <a:t>ejerce la defensa técnica de las personas que integran las Fuerzas de Seguridad Pública y Ciudadana de la Provincia de Córdoba sometidas a investigación en el marco del régimen disciplinario.</a:t>
            </a:r>
            <a:endParaRPr lang="es-AR" b="1" dirty="0"/>
          </a:p>
        </p:txBody>
      </p:sp>
    </p:spTree>
    <p:extLst>
      <p:ext uri="{BB962C8B-B14F-4D97-AF65-F5344CB8AC3E}">
        <p14:creationId xmlns:p14="http://schemas.microsoft.com/office/powerpoint/2010/main" val="2521312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99749" y="612323"/>
            <a:ext cx="8596668" cy="5739492"/>
          </a:xfrm>
        </p:spPr>
        <p:txBody>
          <a:bodyPr>
            <a:normAutofit/>
          </a:bodyPr>
          <a:lstStyle/>
          <a:p>
            <a:pPr marL="0" indent="0">
              <a:buNone/>
            </a:pPr>
            <a:r>
              <a:rPr lang="es-ES" b="1" dirty="0"/>
              <a:t>Artículo 48.- Sanciones </a:t>
            </a:r>
            <a:r>
              <a:rPr lang="es-ES" b="1" u="sng" dirty="0"/>
              <a:t>sustitutivas</a:t>
            </a:r>
            <a:r>
              <a:rPr lang="es-ES" b="1" dirty="0"/>
              <a:t> y </a:t>
            </a:r>
            <a:r>
              <a:rPr lang="es-ES" b="1" u="sng" dirty="0"/>
              <a:t>accesorias</a:t>
            </a:r>
            <a:r>
              <a:rPr lang="es-ES" b="1" dirty="0"/>
              <a:t>. Las sanciones principales de apercibimiento y de suspensión pueden ser reemplazadas por sanciones sustitutivas o complementadas por sanciones accesorias. En ambos casos deben ser cumplidas fuera del horario en que el personal presta servicios.</a:t>
            </a:r>
          </a:p>
          <a:p>
            <a:r>
              <a:rPr lang="es-ES" b="1" dirty="0"/>
              <a:t>La imposición de sanciones sustitutivas no genera antecedentes negativos computables a los fines de establecer el orden de mérito para los ascensos.</a:t>
            </a:r>
          </a:p>
          <a:p>
            <a:r>
              <a:rPr lang="es-ES" b="1" dirty="0"/>
              <a:t>Las sanciones sustitutivas o accesorias son:</a:t>
            </a:r>
          </a:p>
          <a:p>
            <a:r>
              <a:rPr lang="es-ES" b="1" dirty="0"/>
              <a:t>a) Tratamientos terapéuticos;</a:t>
            </a:r>
          </a:p>
          <a:p>
            <a:r>
              <a:rPr lang="es-ES" b="1" dirty="0"/>
              <a:t>b) Deberes especiales de conducta;</a:t>
            </a:r>
          </a:p>
          <a:p>
            <a:r>
              <a:rPr lang="es-ES" b="1" dirty="0"/>
              <a:t>c) Cursos educativos;</a:t>
            </a:r>
          </a:p>
          <a:p>
            <a:r>
              <a:rPr lang="es-ES" b="1" dirty="0"/>
              <a:t>d) Reparación del daño, y</a:t>
            </a:r>
          </a:p>
          <a:p>
            <a:r>
              <a:rPr lang="es-ES" b="1" dirty="0"/>
              <a:t>e) Tareas comunitarias</a:t>
            </a:r>
            <a:r>
              <a:rPr lang="es-ES" dirty="0"/>
              <a:t>.</a:t>
            </a:r>
            <a:endParaRPr lang="es-AR" dirty="0"/>
          </a:p>
        </p:txBody>
      </p:sp>
    </p:spTree>
    <p:extLst>
      <p:ext uri="{BB962C8B-B14F-4D97-AF65-F5344CB8AC3E}">
        <p14:creationId xmlns:p14="http://schemas.microsoft.com/office/powerpoint/2010/main" val="153228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49087"/>
            <a:ext cx="8596668" cy="5192276"/>
          </a:xfrm>
        </p:spPr>
        <p:txBody>
          <a:bodyPr/>
          <a:lstStyle/>
          <a:p>
            <a:pPr marL="0" indent="0">
              <a:buNone/>
            </a:pPr>
            <a:r>
              <a:rPr lang="es-ES" b="1" dirty="0"/>
              <a:t>Artículo 57.- Prescripción de la acción disciplinaria. La acción para perseguir infracciones prescribe:</a:t>
            </a:r>
          </a:p>
          <a:p>
            <a:r>
              <a:rPr lang="es-ES" b="1" dirty="0"/>
              <a:t>a) A los cinco (5) años en los casos de faltas pasibles de destitución;</a:t>
            </a:r>
          </a:p>
          <a:p>
            <a:r>
              <a:rPr lang="es-ES" b="1" dirty="0"/>
              <a:t>b) A los tres (3) años en los casos de faltas gravísimas;</a:t>
            </a:r>
          </a:p>
          <a:p>
            <a:r>
              <a:rPr lang="es-ES" b="1" dirty="0"/>
              <a:t>c) A los dos (2) años en los casos de faltas graves;</a:t>
            </a:r>
          </a:p>
          <a:p>
            <a:r>
              <a:rPr lang="es-ES" b="1" dirty="0"/>
              <a:t>d) Al año (1) cuando se trate de faltas medias, y</a:t>
            </a:r>
          </a:p>
          <a:p>
            <a:r>
              <a:rPr lang="es-ES" b="1" dirty="0"/>
              <a:t>e) A los seis (6) meses cuando se trate de faltas leves.</a:t>
            </a:r>
          </a:p>
          <a:p>
            <a:pPr marL="0" indent="0">
              <a:buNone/>
            </a:pPr>
            <a:r>
              <a:rPr lang="es-ES" b="1" dirty="0"/>
              <a:t>La prescripción de la acción comienza a correr desde la primera hora del día siguiente al que se cometió la falta.</a:t>
            </a:r>
            <a:endParaRPr lang="es-AR" b="1" dirty="0"/>
          </a:p>
        </p:txBody>
      </p:sp>
    </p:spTree>
    <p:extLst>
      <p:ext uri="{BB962C8B-B14F-4D97-AF65-F5344CB8AC3E}">
        <p14:creationId xmlns:p14="http://schemas.microsoft.com/office/powerpoint/2010/main" val="1002746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3" y="579664"/>
            <a:ext cx="10197496" cy="5772149"/>
          </a:xfrm>
        </p:spPr>
        <p:txBody>
          <a:bodyPr>
            <a:noAutofit/>
          </a:bodyPr>
          <a:lstStyle/>
          <a:p>
            <a:pPr marL="0" indent="0">
              <a:buNone/>
            </a:pPr>
            <a:r>
              <a:rPr lang="es-ES" sz="2400" b="1" u="sng" dirty="0"/>
              <a:t>Artículo 59.- Interrupción de la prescripción</a:t>
            </a:r>
            <a:r>
              <a:rPr lang="es-ES" sz="2400" dirty="0"/>
              <a:t>. La prescripción de la acción se interrumpe por:</a:t>
            </a:r>
          </a:p>
          <a:p>
            <a:r>
              <a:rPr lang="es-ES" sz="2400" dirty="0"/>
              <a:t>a) Comisión de una nueva falta, o</a:t>
            </a:r>
          </a:p>
          <a:p>
            <a:r>
              <a:rPr lang="es-ES" sz="2400" dirty="0"/>
              <a:t>b) La notificación fehaciente al agente de la existencia de un procedimiento disciplinario en su contra.</a:t>
            </a:r>
          </a:p>
          <a:p>
            <a:endParaRPr lang="es-ES" sz="2400" dirty="0"/>
          </a:p>
          <a:p>
            <a:pPr marL="0" indent="0">
              <a:buNone/>
            </a:pPr>
            <a:r>
              <a:rPr lang="es-ES" sz="2400" b="1" u="sng" dirty="0"/>
              <a:t>Artículo 60.- Suspensión de la prescripción</a:t>
            </a:r>
            <a:r>
              <a:rPr lang="es-ES" sz="2400" dirty="0"/>
              <a:t>. La prescripción de la acción se suspende cuando la investigación administrativa se haya iniciado con motivo de la presunta comisión de un delito por parte del personal de las Fuerzas de Seguridad Pública y Ciudadana, y se haya ordenado por resolución fundada la suspensión del procedimiento disciplinario por carecer de elementos suficientes para proseguir la investigación. En caso de reanudarse la investigación administrativa, la prescripción continuará su curso.</a:t>
            </a:r>
            <a:endParaRPr lang="es-AR" sz="2400" dirty="0"/>
          </a:p>
        </p:txBody>
      </p:sp>
    </p:spTree>
    <p:extLst>
      <p:ext uri="{BB962C8B-B14F-4D97-AF65-F5344CB8AC3E}">
        <p14:creationId xmlns:p14="http://schemas.microsoft.com/office/powerpoint/2010/main" val="4194886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0393136" cy="6800850"/>
          </a:xfrm>
          <a:prstGeom prst="rect">
            <a:avLst/>
          </a:prstGeom>
        </p:spPr>
      </p:pic>
    </p:spTree>
    <p:extLst>
      <p:ext uri="{BB962C8B-B14F-4D97-AF65-F5344CB8AC3E}">
        <p14:creationId xmlns:p14="http://schemas.microsoft.com/office/powerpoint/2010/main" val="1851969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77334" y="858129"/>
            <a:ext cx="8596668" cy="5183233"/>
          </a:xfrm>
        </p:spPr>
        <p:txBody>
          <a:bodyPr>
            <a:normAutofit/>
          </a:bodyPr>
          <a:lstStyle/>
          <a:p>
            <a:r>
              <a:rPr lang="es-AR" sz="2400" b="1" dirty="0"/>
              <a:t>ENFOQUE LEGALISTA/POSITIVISTA:  </a:t>
            </a:r>
            <a:r>
              <a:rPr lang="es-AR" sz="2400" dirty="0"/>
              <a:t>Operación lógica de subsunción a la ley, rechazo de los valores o de la moral como integrantes del derecho. </a:t>
            </a:r>
          </a:p>
          <a:p>
            <a:r>
              <a:rPr lang="es-AR" sz="2400" dirty="0"/>
              <a:t>Derechos del hombre no se fundaban en la ley natural y su reconocimiento depende de las </a:t>
            </a:r>
            <a:r>
              <a:rPr lang="es-AR" sz="2400" b="1" dirty="0"/>
              <a:t>normas</a:t>
            </a:r>
          </a:p>
          <a:p>
            <a:endParaRPr lang="es-AR" sz="2400" dirty="0"/>
          </a:p>
          <a:p>
            <a:pPr marL="0" indent="0">
              <a:buNone/>
            </a:pPr>
            <a:r>
              <a:rPr lang="es-AR" sz="2400" dirty="0"/>
              <a:t>                                           </a:t>
            </a:r>
          </a:p>
          <a:p>
            <a:r>
              <a:rPr lang="es-AR" sz="2400" dirty="0"/>
              <a:t> </a:t>
            </a:r>
            <a:r>
              <a:rPr lang="es-AR" sz="2400" b="1" dirty="0"/>
              <a:t>ENFOQUE BASADO EN LOS DDHH</a:t>
            </a:r>
            <a:r>
              <a:rPr lang="es-AR" sz="2400" dirty="0"/>
              <a:t>: influencia de los Tratados de DDHH, sus principios y el </a:t>
            </a:r>
            <a:r>
              <a:rPr lang="es-AR" sz="2400" b="1" dirty="0"/>
              <a:t>control de convencionalidad</a:t>
            </a:r>
          </a:p>
          <a:p>
            <a:r>
              <a:rPr lang="es-AR" sz="2400" b="1" dirty="0"/>
              <a:t>PRINCIPIO DE LA DIGNIDAD</a:t>
            </a:r>
            <a:r>
              <a:rPr lang="es-AR" sz="2400" dirty="0"/>
              <a:t> de la persona huma, centro del sistema jurídico</a:t>
            </a:r>
          </a:p>
        </p:txBody>
      </p:sp>
    </p:spTree>
    <p:extLst>
      <p:ext uri="{BB962C8B-B14F-4D97-AF65-F5344CB8AC3E}">
        <p14:creationId xmlns:p14="http://schemas.microsoft.com/office/powerpoint/2010/main" val="3123872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8021" y="334737"/>
            <a:ext cx="9976757" cy="6425292"/>
          </a:xfrm>
        </p:spPr>
      </p:pic>
    </p:spTree>
    <p:extLst>
      <p:ext uri="{BB962C8B-B14F-4D97-AF65-F5344CB8AC3E}">
        <p14:creationId xmlns:p14="http://schemas.microsoft.com/office/powerpoint/2010/main" val="248702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err="1"/>
              <a:t>Schmit</a:t>
            </a:r>
            <a:r>
              <a:rPr lang="es-ES" dirty="0"/>
              <a:t> </a:t>
            </a:r>
            <a:r>
              <a:rPr lang="es-ES" dirty="0" err="1"/>
              <a:t>Assman</a:t>
            </a:r>
            <a:r>
              <a:rPr lang="es-ES" dirty="0"/>
              <a:t>: La teoría general del derecho administrativo como sistema</a:t>
            </a:r>
            <a:endParaRPr lang="es-AR" dirty="0"/>
          </a:p>
        </p:txBody>
      </p:sp>
      <p:sp>
        <p:nvSpPr>
          <p:cNvPr id="3" name="Marcador de contenido 2"/>
          <p:cNvSpPr>
            <a:spLocks noGrp="1"/>
          </p:cNvSpPr>
          <p:nvPr>
            <p:ph idx="1"/>
          </p:nvPr>
        </p:nvSpPr>
        <p:spPr/>
        <p:txBody>
          <a:bodyPr>
            <a:normAutofit fontScale="85000" lnSpcReduction="20000"/>
          </a:bodyPr>
          <a:lstStyle/>
          <a:p>
            <a:r>
              <a:rPr lang="es-ES" dirty="0"/>
              <a:t> La clave que ordena el </a:t>
            </a:r>
            <a:r>
              <a:rPr lang="es-ES" b="1" dirty="0"/>
              <a:t>sistema jurídico complejo </a:t>
            </a:r>
            <a:r>
              <a:rPr lang="es-ES" dirty="0"/>
              <a:t>es la de un </a:t>
            </a:r>
            <a:r>
              <a:rPr lang="es-ES" b="1" dirty="0"/>
              <a:t>enfoque sistémico</a:t>
            </a:r>
            <a:r>
              <a:rPr lang="es-ES" dirty="0"/>
              <a:t> que enlaza las partes especiales que forman el conjunto de cada rama del mundo jurídico, vinculándolas con los </a:t>
            </a:r>
            <a:r>
              <a:rPr lang="es-ES" b="1" dirty="0"/>
              <a:t>principios generales del derecho</a:t>
            </a:r>
          </a:p>
          <a:p>
            <a:r>
              <a:rPr lang="es-ES" b="1" dirty="0"/>
              <a:t>La superioridad de la concepción americana se basó en cuatro elementos fundamentales que se introdujeron en los marcos de los </a:t>
            </a:r>
            <a:r>
              <a:rPr lang="es-ES" dirty="0"/>
              <a:t>derechos constitucionales positivos</a:t>
            </a:r>
            <a:r>
              <a:rPr lang="es-ES" b="1" dirty="0"/>
              <a:t>:</a:t>
            </a:r>
          </a:p>
          <a:p>
            <a:r>
              <a:rPr lang="es-ES" b="1" dirty="0"/>
              <a:t>a)	La concepción de la Constitución como norma suprema que prevalece sobre las leyes ordinarias en virtud de un pacto que garantiza la estabilidad de los derechos en el marco de una Constitución rígida</a:t>
            </a:r>
          </a:p>
          <a:p>
            <a:r>
              <a:rPr lang="es-ES" b="1" dirty="0"/>
              <a:t>b)	El reconocimiento en la Constitución de los valores republicanos y derechos fundamentales por encima de la ley ordinaria, sobre la que predominan la dignidad del hombre y sus libertades como objetivo central de la vida política</a:t>
            </a:r>
          </a:p>
          <a:p>
            <a:r>
              <a:rPr lang="es-ES" b="1" dirty="0"/>
              <a:t>c)	Una justicia imparcial e independiente que aplica e interpreta directamente la Constitución garantizando la limitación de los poderes</a:t>
            </a:r>
          </a:p>
          <a:p>
            <a:r>
              <a:rPr lang="es-ES" b="1" dirty="0"/>
              <a:t>d)	 Un control de la constitucionalidad de las leyes y de las decisiones administrativas en cabeza del Poder Judicial, que impide que los jueces apliquen las leyes que conculcan la Constitución.</a:t>
            </a:r>
          </a:p>
          <a:p>
            <a:endParaRPr lang="es-ES" b="1" dirty="0"/>
          </a:p>
          <a:p>
            <a:endParaRPr lang="es-AR" dirty="0"/>
          </a:p>
        </p:txBody>
      </p:sp>
    </p:spTree>
    <p:extLst>
      <p:ext uri="{BB962C8B-B14F-4D97-AF65-F5344CB8AC3E}">
        <p14:creationId xmlns:p14="http://schemas.microsoft.com/office/powerpoint/2010/main" val="1905204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0070C0"/>
                </a:solidFill>
              </a:rPr>
              <a:t>CÓDIGO CIVIL Y COMERCIAL DE LA NACIÓN</a:t>
            </a:r>
          </a:p>
        </p:txBody>
      </p:sp>
      <p:sp>
        <p:nvSpPr>
          <p:cNvPr id="3" name="Marcador de contenido 2"/>
          <p:cNvSpPr>
            <a:spLocks noGrp="1"/>
          </p:cNvSpPr>
          <p:nvPr>
            <p:ph idx="1"/>
          </p:nvPr>
        </p:nvSpPr>
        <p:spPr/>
        <p:txBody>
          <a:bodyPr/>
          <a:lstStyle/>
          <a:p>
            <a:r>
              <a:rPr lang="es-ES" dirty="0"/>
              <a:t>influencia del nuevo constitucionalismo se ha receptado en la reforma al Código Civil y Comercial, a través de la técnica legislativa que conduce a la </a:t>
            </a:r>
            <a:r>
              <a:rPr lang="es-ES" dirty="0" err="1"/>
              <a:t>constitucionalización</a:t>
            </a:r>
            <a:r>
              <a:rPr lang="es-ES" dirty="0"/>
              <a:t> del derecho privado a </a:t>
            </a:r>
            <a:r>
              <a:rPr lang="es-ES" b="1" dirty="0" err="1"/>
              <a:t>publicización</a:t>
            </a:r>
            <a:r>
              <a:rPr lang="es-ES" b="1" dirty="0"/>
              <a:t> del derecho privado</a:t>
            </a:r>
            <a:r>
              <a:rPr lang="es-ES" dirty="0"/>
              <a:t>.</a:t>
            </a:r>
          </a:p>
          <a:p>
            <a:r>
              <a:rPr lang="es-ES" b="1" dirty="0"/>
              <a:t>ART. 1 Fuentes y aplicación</a:t>
            </a:r>
            <a:r>
              <a:rPr lang="es-ES" dirty="0"/>
              <a:t>. Los casos que este Código rige deben ser resueltos según las leyes que resulten aplicables, conforme con la Constitución Nacional y los tratados de derechos humanos en los que la República sea parte. A tal efecto, se tendrá en cuenta la finalidad de la norma. Los usos, prácticas y costumbres son vinculantes cuando las leyes o los interesados se refieren a ellos o en situaciones no regladas legalmente, siempre que no sean contrarios a derecho.</a:t>
            </a:r>
          </a:p>
          <a:p>
            <a:endParaRPr lang="es-AR" dirty="0"/>
          </a:p>
        </p:txBody>
      </p:sp>
    </p:spTree>
    <p:extLst>
      <p:ext uri="{BB962C8B-B14F-4D97-AF65-F5344CB8AC3E}">
        <p14:creationId xmlns:p14="http://schemas.microsoft.com/office/powerpoint/2010/main" val="79060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b="1" dirty="0">
                <a:solidFill>
                  <a:srgbClr val="0070C0"/>
                </a:solidFill>
              </a:rPr>
              <a:t>CÓDIGO CIVIL Y COMERCIAL DE LA NACIÓN</a:t>
            </a:r>
            <a:endParaRPr lang="es-AR" dirty="0"/>
          </a:p>
        </p:txBody>
      </p:sp>
      <p:sp>
        <p:nvSpPr>
          <p:cNvPr id="3" name="Marcador de contenido 2"/>
          <p:cNvSpPr>
            <a:spLocks noGrp="1"/>
          </p:cNvSpPr>
          <p:nvPr>
            <p:ph idx="1"/>
          </p:nvPr>
        </p:nvSpPr>
        <p:spPr/>
        <p:txBody>
          <a:bodyPr/>
          <a:lstStyle/>
          <a:p>
            <a:r>
              <a:rPr lang="es-AR" b="1" dirty="0"/>
              <a:t>ARTICULO 2°</a:t>
            </a:r>
            <a:r>
              <a:rPr lang="es-AR" dirty="0"/>
              <a:t>.- </a:t>
            </a:r>
            <a:r>
              <a:rPr lang="es-AR" b="1" dirty="0"/>
              <a:t>Interpretación</a:t>
            </a:r>
            <a:r>
              <a:rPr lang="es-AR" dirty="0"/>
              <a:t>. La ley debe ser interpretada teniendo en cuenta sus palabras, sus finalidades, las leyes análogas, </a:t>
            </a:r>
            <a:r>
              <a:rPr lang="es-AR" b="1" dirty="0"/>
              <a:t>las disposiciones que surgen de los tratados sobre derechos humanos, los principios y los valores jurídicos</a:t>
            </a:r>
            <a:r>
              <a:rPr lang="es-AR" dirty="0"/>
              <a:t>, de modo </a:t>
            </a:r>
            <a:r>
              <a:rPr lang="es-AR" b="1" dirty="0"/>
              <a:t>coherente</a:t>
            </a:r>
            <a:r>
              <a:rPr lang="es-AR" dirty="0"/>
              <a:t> con </a:t>
            </a:r>
            <a:r>
              <a:rPr lang="es-AR" b="1" dirty="0"/>
              <a:t>todo el ordenamiento</a:t>
            </a:r>
            <a:r>
              <a:rPr lang="es-AR" dirty="0"/>
              <a:t>.</a:t>
            </a:r>
          </a:p>
          <a:p>
            <a:r>
              <a:rPr lang="es-AR" b="1" dirty="0"/>
              <a:t>ARTICULO 3°.- </a:t>
            </a:r>
            <a:r>
              <a:rPr lang="es-AR" dirty="0"/>
              <a:t>Deber de resolver. El juez debe resolver los asuntos que sean sometidos a su jurisdicción mediante una </a:t>
            </a:r>
            <a:r>
              <a:rPr lang="es-AR" b="1" dirty="0"/>
              <a:t>decisión razonablemente fundada</a:t>
            </a:r>
          </a:p>
          <a:p>
            <a:pPr marL="0" indent="0">
              <a:buNone/>
            </a:pPr>
            <a:r>
              <a:rPr lang="es-AR" dirty="0"/>
              <a:t> </a:t>
            </a:r>
          </a:p>
          <a:p>
            <a:endParaRPr lang="es-AR" dirty="0"/>
          </a:p>
        </p:txBody>
      </p:sp>
    </p:spTree>
    <p:extLst>
      <p:ext uri="{BB962C8B-B14F-4D97-AF65-F5344CB8AC3E}">
        <p14:creationId xmlns:p14="http://schemas.microsoft.com/office/powerpoint/2010/main" val="12921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solidFill>
                  <a:srgbClr val="0070C0"/>
                </a:solidFill>
              </a:rPr>
              <a:t>CONCEPCIÓN EVOLUTIVA DEL DERECHO</a:t>
            </a:r>
          </a:p>
        </p:txBody>
      </p:sp>
      <p:sp>
        <p:nvSpPr>
          <p:cNvPr id="3" name="Marcador de contenido 2"/>
          <p:cNvSpPr>
            <a:spLocks noGrp="1"/>
          </p:cNvSpPr>
          <p:nvPr>
            <p:ph idx="1"/>
          </p:nvPr>
        </p:nvSpPr>
        <p:spPr/>
        <p:txBody>
          <a:bodyPr/>
          <a:lstStyle/>
          <a:p>
            <a:r>
              <a:rPr lang="es-ES" sz="2400" dirty="0"/>
              <a:t>reconocimiento de </a:t>
            </a:r>
            <a:r>
              <a:rPr lang="es-ES" sz="2400" b="1" dirty="0"/>
              <a:t>valor preferente o prevalente de los derechos humanos</a:t>
            </a:r>
            <a:endParaRPr lang="es-ES" b="1" dirty="0"/>
          </a:p>
          <a:p>
            <a:r>
              <a:rPr lang="es-ES" sz="2400" dirty="0"/>
              <a:t>preferencia a los </a:t>
            </a:r>
            <a:r>
              <a:rPr lang="es-ES" sz="2400" b="1" dirty="0"/>
              <a:t>principios</a:t>
            </a:r>
            <a:r>
              <a:rPr lang="es-ES" sz="2400" dirty="0"/>
              <a:t> y a los </a:t>
            </a:r>
            <a:r>
              <a:rPr lang="es-ES" sz="2400" b="1" dirty="0"/>
              <a:t>valores jurídicos</a:t>
            </a:r>
            <a:r>
              <a:rPr lang="es-ES" sz="2400" dirty="0"/>
              <a:t>, a contramano del positivismo clásico</a:t>
            </a:r>
          </a:p>
          <a:p>
            <a:r>
              <a:rPr lang="es-ES" sz="2400" dirty="0"/>
              <a:t>el nuevo constitucionalismo atribuye </a:t>
            </a:r>
            <a:r>
              <a:rPr lang="es-ES" sz="2400" b="1" dirty="0"/>
              <a:t>obligatoriedad</a:t>
            </a:r>
            <a:r>
              <a:rPr lang="es-ES" sz="2400" dirty="0"/>
              <a:t> a los </a:t>
            </a:r>
            <a:r>
              <a:rPr lang="es-ES" sz="2400" b="1" dirty="0"/>
              <a:t>principios</a:t>
            </a:r>
            <a:r>
              <a:rPr lang="es-ES" sz="2400" dirty="0"/>
              <a:t> y su superioridad sobre las leyes positivas.</a:t>
            </a:r>
            <a:endParaRPr lang="es-AR" sz="2400" dirty="0"/>
          </a:p>
        </p:txBody>
      </p:sp>
    </p:spTree>
    <p:extLst>
      <p:ext uri="{BB962C8B-B14F-4D97-AF65-F5344CB8AC3E}">
        <p14:creationId xmlns:p14="http://schemas.microsoft.com/office/powerpoint/2010/main" val="4037668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AR" sz="2800" dirty="0">
                <a:solidFill>
                  <a:srgbClr val="0070C0"/>
                </a:solidFill>
              </a:rPr>
              <a:t>DOCTRINA DEL DIALOGO DE FUENTES CONSTITUCIONALES, CONVENCIONALES, LEGALES</a:t>
            </a:r>
          </a:p>
        </p:txBody>
      </p:sp>
      <p:sp>
        <p:nvSpPr>
          <p:cNvPr id="3" name="Marcador de contenido 2"/>
          <p:cNvSpPr>
            <a:spLocks noGrp="1"/>
          </p:cNvSpPr>
          <p:nvPr>
            <p:ph idx="1"/>
          </p:nvPr>
        </p:nvSpPr>
        <p:spPr>
          <a:xfrm>
            <a:off x="452250" y="1724491"/>
            <a:ext cx="10267332" cy="4732580"/>
          </a:xfrm>
        </p:spPr>
        <p:txBody>
          <a:bodyPr>
            <a:noAutofit/>
          </a:bodyPr>
          <a:lstStyle/>
          <a:p>
            <a:r>
              <a:rPr lang="es-ES" sz="2400" dirty="0"/>
              <a:t>En casos de conflictos entre derechos, en los que se debe efectuar un juicio de ponderación entre fuentes constitucionales, convencionales y legales, sobre los derechos humanos  y el ejercicio de las prerrogativas estatales, la tarea judicial consiste en establecer un </a:t>
            </a:r>
            <a:r>
              <a:rPr lang="es-ES" sz="2400" b="1" dirty="0"/>
              <a:t>diálogo entre las diferentes fuentes </a:t>
            </a:r>
            <a:r>
              <a:rPr lang="es-ES" sz="2400" dirty="0"/>
              <a:t>(arts. 1° y 2° del Código Civil y Comercial de la Nación), de modo que la </a:t>
            </a:r>
            <a:r>
              <a:rPr lang="es-ES" sz="2400" b="1" dirty="0"/>
              <a:t>interpretación sea coherente y armónica</a:t>
            </a:r>
            <a:r>
              <a:rPr lang="es-ES" sz="2400" dirty="0"/>
              <a:t> (C.S.J.N. Fallos: 186:170; 296:432), observando el deber indeclinable de sopesar con un grado sumo de prudencia las </a:t>
            </a:r>
            <a:r>
              <a:rPr lang="es-ES" sz="2400" b="1" dirty="0"/>
              <a:t>consecuencias individuales, sociales y económicas </a:t>
            </a:r>
            <a:r>
              <a:rPr lang="es-ES" sz="2400" dirty="0"/>
              <a:t>que generan sus decisiones, pero </a:t>
            </a:r>
            <a:r>
              <a:rPr lang="es-ES" sz="2400" i="1" dirty="0"/>
              <a:t>“…</a:t>
            </a:r>
            <a:r>
              <a:rPr lang="es-ES" sz="2400" b="1" dirty="0"/>
              <a:t>considerando las consecuencias de la decisión en los valores constitucionalmente protegidos</a:t>
            </a:r>
            <a:r>
              <a:rPr lang="es-ES" sz="2400" i="1" dirty="0"/>
              <a:t>” </a:t>
            </a:r>
            <a:r>
              <a:rPr lang="es-ES" sz="2400" dirty="0"/>
              <a:t>(C.S.J.N. Fallos: 330:3098).</a:t>
            </a:r>
            <a:endParaRPr lang="es-AR" sz="2400" dirty="0"/>
          </a:p>
          <a:p>
            <a:endParaRPr lang="es-AR" sz="2400" dirty="0"/>
          </a:p>
        </p:txBody>
      </p:sp>
    </p:spTree>
    <p:extLst>
      <p:ext uri="{BB962C8B-B14F-4D97-AF65-F5344CB8AC3E}">
        <p14:creationId xmlns:p14="http://schemas.microsoft.com/office/powerpoint/2010/main" val="2548674486"/>
      </p:ext>
    </p:extLst>
  </p:cSld>
  <p:clrMapOvr>
    <a:masterClrMapping/>
  </p:clrMapOvr>
</p:sld>
</file>

<file path=ppt/theme/theme1.xml><?xml version="1.0" encoding="utf-8"?>
<a:theme xmlns:a="http://schemas.openxmlformats.org/drawingml/2006/main" name="Faceta">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224</TotalTime>
  <Words>2404</Words>
  <Application>Microsoft Macintosh PowerPoint</Application>
  <PresentationFormat>Panorámica</PresentationFormat>
  <Paragraphs>115</Paragraphs>
  <Slides>25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25</vt:i4>
      </vt:variant>
    </vt:vector>
  </HeadingPairs>
  <TitlesOfParts>
    <vt:vector size="31" baseType="lpstr">
      <vt:lpstr>Arial</vt:lpstr>
      <vt:lpstr>Calibri</vt:lpstr>
      <vt:lpstr>Tahoma</vt:lpstr>
      <vt:lpstr>Trebuchet MS</vt:lpstr>
      <vt:lpstr>Wingdings 3</vt:lpstr>
      <vt:lpstr>Faceta</vt:lpstr>
      <vt:lpstr>Presentación de PowerPoint</vt:lpstr>
      <vt:lpstr>La constitucionalización de los derechos de los trabajadores</vt:lpstr>
      <vt:lpstr>Presentación de PowerPoint</vt:lpstr>
      <vt:lpstr>Presentación de PowerPoint</vt:lpstr>
      <vt:lpstr>Schmit Assman: La teoría general del derecho administrativo como sistema</vt:lpstr>
      <vt:lpstr>CÓDIGO CIVIL Y COMERCIAL DE LA NACIÓN</vt:lpstr>
      <vt:lpstr>CÓDIGO CIVIL Y COMERCIAL DE LA NACIÓN</vt:lpstr>
      <vt:lpstr>CONCEPCIÓN EVOLUTIVA DEL DERECHO</vt:lpstr>
      <vt:lpstr>DOCTRINA DEL DIALOGO DE FUENTES CONSTITUCIONALES, CONVENCIONALES, LEGALES</vt:lpstr>
      <vt:lpstr>Conjunto de Garantías Mínimas</vt:lpstr>
      <vt:lpstr>INTERPRETACIÓN DE LA CORTE IDH</vt:lpstr>
      <vt:lpstr>Caso Urrutia Laubreaux Vs. Chile. Excepciones Preliminares, Fondo, Reparaciones y Costas. Sentencia de 27 de agosto de 2020. Serie C No. 409, párr. 129 Caso López Lone y otros Vs. Honduras. Excepción Preliminar, Fondo, Reparaciones y Costas. Sentencia de 5 de octubre de 2015. Serie C No. 302, párr. 257. </vt:lpstr>
      <vt:lpstr>CASO CORDERO BERNAL VS. PERÚ SENTENCIA DE 16 DE FEBRERO DE 2021 (Excepción Preliminar y Fondo)</vt:lpstr>
      <vt:lpstr>Corte IDH. Caso Flor Freire Vs. Ecuador. Excepción Preliminar, Fondo, Reparaciones y Costas. Sentencia de 31 de agosto de 2016. Serie C No. 315, § 191</vt:lpstr>
      <vt:lpstr>Corte IDH. Caso Maldonado Ordóñez Vs. Guatemala. Excepción Preliminar, Fondo, Reparaciones y Costas. Sentencia de 3 de mayo de 2016. Serie C No. 311, § 82</vt:lpstr>
      <vt:lpstr>Caso Muelle Flores Vs. Perú. Excepciones Preliminares, Fondo, Reparaciones y Costas. Sentencia de 6 de marzo de 2019. Serie C No. 375, párr. 173</vt:lpstr>
      <vt:lpstr>Regímenes generales y especiales</vt:lpstr>
      <vt:lpstr>Régimen fuerzas de seguridad pública</vt:lpstr>
      <vt:lpstr>Presentación de PowerPoint</vt:lpstr>
      <vt:lpstr>Ley N° 10.731 Control Disciplinario de las Fuerzas de Seguridad Pública y Ciudadana B.O. 21-01-2021 </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ines ortiz</dc:creator>
  <cp:lastModifiedBy>Microsoft Office User</cp:lastModifiedBy>
  <cp:revision>19</cp:revision>
  <dcterms:created xsi:type="dcterms:W3CDTF">2021-09-09T15:25:03Z</dcterms:created>
  <dcterms:modified xsi:type="dcterms:W3CDTF">2021-09-09T19:14:39Z</dcterms:modified>
</cp:coreProperties>
</file>