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7" r:id="rId2"/>
  </p:sldMasterIdLst>
  <p:notesMasterIdLst>
    <p:notesMasterId r:id="rId181"/>
  </p:notesMasterIdLst>
  <p:sldIdLst>
    <p:sldId id="272" r:id="rId3"/>
    <p:sldId id="273" r:id="rId4"/>
    <p:sldId id="274" r:id="rId5"/>
    <p:sldId id="275" r:id="rId6"/>
    <p:sldId id="276" r:id="rId7"/>
    <p:sldId id="277" r:id="rId8"/>
    <p:sldId id="278" r:id="rId9"/>
    <p:sldId id="279" r:id="rId10"/>
    <p:sldId id="280" r:id="rId11"/>
    <p:sldId id="281" r:id="rId12"/>
    <p:sldId id="282" r:id="rId13"/>
    <p:sldId id="283" r:id="rId14"/>
    <p:sldId id="285" r:id="rId15"/>
    <p:sldId id="287" r:id="rId16"/>
    <p:sldId id="288" r:id="rId17"/>
    <p:sldId id="289" r:id="rId18"/>
    <p:sldId id="290" r:id="rId19"/>
    <p:sldId id="291" r:id="rId20"/>
    <p:sldId id="292" r:id="rId21"/>
    <p:sldId id="293" r:id="rId22"/>
    <p:sldId id="294" r:id="rId23"/>
    <p:sldId id="295" r:id="rId24"/>
    <p:sldId id="296" r:id="rId25"/>
    <p:sldId id="297"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 id="347" r:id="rId72"/>
    <p:sldId id="348" r:id="rId73"/>
    <p:sldId id="349" r:id="rId74"/>
    <p:sldId id="350" r:id="rId75"/>
    <p:sldId id="351" r:id="rId76"/>
    <p:sldId id="352" r:id="rId77"/>
    <p:sldId id="353" r:id="rId78"/>
    <p:sldId id="354" r:id="rId79"/>
    <p:sldId id="355" r:id="rId80"/>
    <p:sldId id="356" r:id="rId81"/>
    <p:sldId id="357" r:id="rId82"/>
    <p:sldId id="358" r:id="rId83"/>
    <p:sldId id="359" r:id="rId84"/>
    <p:sldId id="360" r:id="rId85"/>
    <p:sldId id="361" r:id="rId86"/>
    <p:sldId id="362" r:id="rId87"/>
    <p:sldId id="363" r:id="rId88"/>
    <p:sldId id="364" r:id="rId89"/>
    <p:sldId id="365" r:id="rId90"/>
    <p:sldId id="366" r:id="rId91"/>
    <p:sldId id="367" r:id="rId92"/>
    <p:sldId id="368" r:id="rId93"/>
    <p:sldId id="369" r:id="rId94"/>
    <p:sldId id="370" r:id="rId95"/>
    <p:sldId id="371" r:id="rId96"/>
    <p:sldId id="372" r:id="rId97"/>
    <p:sldId id="373" r:id="rId98"/>
    <p:sldId id="374" r:id="rId99"/>
    <p:sldId id="375" r:id="rId100"/>
    <p:sldId id="376" r:id="rId101"/>
    <p:sldId id="377" r:id="rId102"/>
    <p:sldId id="378" r:id="rId103"/>
    <p:sldId id="379" r:id="rId104"/>
    <p:sldId id="380" r:id="rId105"/>
    <p:sldId id="381" r:id="rId106"/>
    <p:sldId id="382" r:id="rId107"/>
    <p:sldId id="383" r:id="rId108"/>
    <p:sldId id="384" r:id="rId109"/>
    <p:sldId id="385" r:id="rId110"/>
    <p:sldId id="386" r:id="rId111"/>
    <p:sldId id="387" r:id="rId112"/>
    <p:sldId id="388" r:id="rId113"/>
    <p:sldId id="389" r:id="rId114"/>
    <p:sldId id="390" r:id="rId115"/>
    <p:sldId id="391" r:id="rId116"/>
    <p:sldId id="392" r:id="rId117"/>
    <p:sldId id="393" r:id="rId118"/>
    <p:sldId id="394" r:id="rId119"/>
    <p:sldId id="395" r:id="rId120"/>
    <p:sldId id="396" r:id="rId121"/>
    <p:sldId id="397" r:id="rId122"/>
    <p:sldId id="398" r:id="rId123"/>
    <p:sldId id="399" r:id="rId124"/>
    <p:sldId id="400" r:id="rId125"/>
    <p:sldId id="401" r:id="rId126"/>
    <p:sldId id="402" r:id="rId127"/>
    <p:sldId id="403" r:id="rId128"/>
    <p:sldId id="404" r:id="rId129"/>
    <p:sldId id="405" r:id="rId130"/>
    <p:sldId id="406" r:id="rId131"/>
    <p:sldId id="407" r:id="rId132"/>
    <p:sldId id="408" r:id="rId133"/>
    <p:sldId id="409" r:id="rId134"/>
    <p:sldId id="410" r:id="rId135"/>
    <p:sldId id="411" r:id="rId136"/>
    <p:sldId id="412" r:id="rId137"/>
    <p:sldId id="413" r:id="rId138"/>
    <p:sldId id="414" r:id="rId139"/>
    <p:sldId id="415" r:id="rId140"/>
    <p:sldId id="416" r:id="rId141"/>
    <p:sldId id="417" r:id="rId142"/>
    <p:sldId id="418" r:id="rId143"/>
    <p:sldId id="419" r:id="rId144"/>
    <p:sldId id="420" r:id="rId145"/>
    <p:sldId id="421" r:id="rId146"/>
    <p:sldId id="422" r:id="rId147"/>
    <p:sldId id="423" r:id="rId148"/>
    <p:sldId id="424" r:id="rId149"/>
    <p:sldId id="425" r:id="rId150"/>
    <p:sldId id="426" r:id="rId151"/>
    <p:sldId id="427" r:id="rId152"/>
    <p:sldId id="428" r:id="rId153"/>
    <p:sldId id="429" r:id="rId154"/>
    <p:sldId id="430" r:id="rId155"/>
    <p:sldId id="431" r:id="rId156"/>
    <p:sldId id="432" r:id="rId157"/>
    <p:sldId id="433" r:id="rId158"/>
    <p:sldId id="434" r:id="rId159"/>
    <p:sldId id="435" r:id="rId160"/>
    <p:sldId id="436" r:id="rId161"/>
    <p:sldId id="437" r:id="rId162"/>
    <p:sldId id="438" r:id="rId163"/>
    <p:sldId id="439" r:id="rId164"/>
    <p:sldId id="440" r:id="rId165"/>
    <p:sldId id="441" r:id="rId166"/>
    <p:sldId id="442" r:id="rId167"/>
    <p:sldId id="443" r:id="rId168"/>
    <p:sldId id="444" r:id="rId169"/>
    <p:sldId id="445" r:id="rId170"/>
    <p:sldId id="446" r:id="rId171"/>
    <p:sldId id="447" r:id="rId172"/>
    <p:sldId id="448" r:id="rId173"/>
    <p:sldId id="449" r:id="rId174"/>
    <p:sldId id="450" r:id="rId175"/>
    <p:sldId id="451" r:id="rId176"/>
    <p:sldId id="452" r:id="rId177"/>
    <p:sldId id="453" r:id="rId178"/>
    <p:sldId id="454" r:id="rId179"/>
    <p:sldId id="300" r:id="rId180"/>
  </p:sldIdLst>
  <p:sldSz cx="12192000" cy="6858000"/>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notesMaster" Target="notesMasters/notes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4" Type="http://schemas.openxmlformats.org/officeDocument/2006/relationships/slide" Target="slides/slide2.xml"/><Relationship Id="rId9" Type="http://schemas.openxmlformats.org/officeDocument/2006/relationships/slide" Target="slides/slide7.xml"/><Relationship Id="rId172" Type="http://schemas.openxmlformats.org/officeDocument/2006/relationships/slide" Target="slides/slide170.xml"/><Relationship Id="rId180" Type="http://schemas.openxmlformats.org/officeDocument/2006/relationships/slide" Target="slides/slide178.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viewProps" Target="viewProp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theme" Target="theme/theme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D2228-FA58-45B7-9409-2ABA7AB44A76}" type="datetimeFigureOut">
              <a:rPr lang="es-AR" smtClean="0"/>
              <a:t>28/5/2019</a:t>
            </a:fld>
            <a:endParaRPr lang="es-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CCDA6-6D97-4D47-BEED-8C16CA80AE00}" type="slidenum">
              <a:rPr lang="es-AR" smtClean="0"/>
              <a:t>‹Nº›</a:t>
            </a:fld>
            <a:endParaRPr lang="es-AR"/>
          </a:p>
        </p:txBody>
      </p:sp>
    </p:spTree>
    <p:extLst>
      <p:ext uri="{BB962C8B-B14F-4D97-AF65-F5344CB8AC3E}">
        <p14:creationId xmlns:p14="http://schemas.microsoft.com/office/powerpoint/2010/main" val="123223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22835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22B6635F-FDF8-401D-8B25-144751F6EA9A}" type="slidenum">
              <a:rPr lang="es-AR">
                <a:solidFill>
                  <a:prstClr val="black"/>
                </a:solidFill>
              </a:rPr>
              <a:pPr/>
              <a:t>145</a:t>
            </a:fld>
            <a:endParaRPr lang="es-AR">
              <a:solidFill>
                <a:prstClr val="black"/>
              </a:solidFill>
            </a:endParaRPr>
          </a:p>
        </p:txBody>
      </p:sp>
    </p:spTree>
    <p:extLst>
      <p:ext uri="{BB962C8B-B14F-4D97-AF65-F5344CB8AC3E}">
        <p14:creationId xmlns:p14="http://schemas.microsoft.com/office/powerpoint/2010/main" val="453390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22938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0D7D6A5-D5EE-46E1-B9BB-4FE08363993B}" type="slidenum">
              <a:rPr lang="es-AR">
                <a:solidFill>
                  <a:prstClr val="black"/>
                </a:solidFill>
              </a:rPr>
              <a:pPr/>
              <a:t>158</a:t>
            </a:fld>
            <a:endParaRPr lang="es-AR">
              <a:solidFill>
                <a:prstClr val="black"/>
              </a:solidFill>
            </a:endParaRPr>
          </a:p>
        </p:txBody>
      </p:sp>
    </p:spTree>
    <p:extLst>
      <p:ext uri="{BB962C8B-B14F-4D97-AF65-F5344CB8AC3E}">
        <p14:creationId xmlns:p14="http://schemas.microsoft.com/office/powerpoint/2010/main" val="1389640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23040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A3C4E51-7F4B-4DBC-B892-FDA654D07A92}" type="slidenum">
              <a:rPr lang="es-AR">
                <a:solidFill>
                  <a:prstClr val="black"/>
                </a:solidFill>
              </a:rPr>
              <a:pPr/>
              <a:t>159</a:t>
            </a:fld>
            <a:endParaRPr lang="es-AR">
              <a:solidFill>
                <a:prstClr val="black"/>
              </a:solidFill>
            </a:endParaRPr>
          </a:p>
        </p:txBody>
      </p:sp>
    </p:spTree>
    <p:extLst>
      <p:ext uri="{BB962C8B-B14F-4D97-AF65-F5344CB8AC3E}">
        <p14:creationId xmlns:p14="http://schemas.microsoft.com/office/powerpoint/2010/main" val="13793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fld id="{C89B14A9-CCF1-4FC7-AE7A-53FFB8FDF045}"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15587048-217F-4A59-98A1-786D36FF6D75}"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6ADAA4B-067E-4731-B256-2D933CF77DF6}"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C3F49E5B-751C-4B80-B970-6C53553A4DDB}"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8" name="Date Placeholder 3"/>
          <p:cNvSpPr>
            <a:spLocks noGrp="1"/>
          </p:cNvSpPr>
          <p:nvPr>
            <p:ph type="dt" sz="half" idx="14"/>
          </p:nvPr>
        </p:nvSpPr>
        <p:spPr/>
        <p:txBody>
          <a:bodyPr/>
          <a:lstStyle>
            <a:lvl1pPr>
              <a:defRPr/>
            </a:lvl1pPr>
          </a:lstStyle>
          <a:p>
            <a:pPr>
              <a:defRPr/>
            </a:pPr>
            <a:fld id="{8075C4DF-0E6B-420C-979A-DA37E070FCDD}" type="datetimeFigureOut">
              <a:rPr lang="es-AR"/>
              <a:pPr>
                <a:defRPr/>
              </a:pPr>
              <a:t>28/5/2019</a:t>
            </a:fld>
            <a:endParaRPr lang="es-AR"/>
          </a:p>
        </p:txBody>
      </p:sp>
      <p:sp>
        <p:nvSpPr>
          <p:cNvPr id="9" name="Footer Placeholder 4"/>
          <p:cNvSpPr>
            <a:spLocks noGrp="1"/>
          </p:cNvSpPr>
          <p:nvPr>
            <p:ph type="ftr" sz="quarter" idx="15"/>
          </p:nvPr>
        </p:nvSpPr>
        <p:spPr/>
        <p:txBody>
          <a:bodyPr/>
          <a:lstStyle>
            <a:lvl1pPr>
              <a:defRPr/>
            </a:lvl1pPr>
          </a:lstStyle>
          <a:p>
            <a:pPr>
              <a:defRPr/>
            </a:pPr>
            <a:endParaRPr lang="es-A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9BB67C6D-EDE2-4CA8-B67D-4BAA83BB6A61}" type="slidenum">
              <a:rPr lang="es-AR"/>
              <a:pPr>
                <a:defRPr/>
              </a:pPr>
              <a:t>‹Nº›</a:t>
            </a:fld>
            <a:endParaRPr lang="es-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C7461FEE-8889-4FFC-81D8-34F052926B49}" type="datetimeFigureOut">
              <a:rPr lang="es-AR"/>
              <a:pPr>
                <a:defRPr/>
              </a:pPr>
              <a:t>28/5/2019</a:t>
            </a:fld>
            <a:endParaRPr lang="es-AR"/>
          </a:p>
        </p:txBody>
      </p:sp>
      <p:sp>
        <p:nvSpPr>
          <p:cNvPr id="7" name="Footer Placeholder 5"/>
          <p:cNvSpPr>
            <a:spLocks noGrp="1"/>
          </p:cNvSpPr>
          <p:nvPr>
            <p:ph type="ftr" sz="quarter" idx="11"/>
          </p:nvPr>
        </p:nvSpPr>
        <p:spPr/>
        <p:txBody>
          <a:bodyPr/>
          <a:lstStyle>
            <a:lvl1pPr>
              <a:defRPr/>
            </a:lvl1pPr>
          </a:lstStyle>
          <a:p>
            <a:pPr>
              <a:defRPr/>
            </a:pPr>
            <a:endParaRPr lang="es-A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C99D1E70-03C4-4385-BE4B-76F4F2FC692C}" type="slidenum">
              <a:rPr lang="es-AR"/>
              <a:pPr>
                <a:defRPr/>
              </a:pPr>
              <a:t>‹Nº›</a:t>
            </a:fld>
            <a:endParaRPr lang="es-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a:t>Haga clic para modificar el estilo de texto del patrón</a:t>
            </a:r>
          </a:p>
        </p:txBody>
      </p:sp>
      <p:sp>
        <p:nvSpPr>
          <p:cNvPr id="8" name="Date Placeholder 4"/>
          <p:cNvSpPr>
            <a:spLocks noGrp="1"/>
          </p:cNvSpPr>
          <p:nvPr>
            <p:ph type="dt" sz="half" idx="14"/>
          </p:nvPr>
        </p:nvSpPr>
        <p:spPr/>
        <p:txBody>
          <a:bodyPr/>
          <a:lstStyle>
            <a:lvl1pPr>
              <a:defRPr/>
            </a:lvl1pPr>
          </a:lstStyle>
          <a:p>
            <a:pPr>
              <a:defRPr/>
            </a:pPr>
            <a:fld id="{54252C63-F50D-4912-8F58-43EE461C08A4}" type="datetimeFigureOut">
              <a:rPr lang="es-AR"/>
              <a:pPr>
                <a:defRPr/>
              </a:pPr>
              <a:t>28/5/2019</a:t>
            </a:fld>
            <a:endParaRPr lang="es-AR"/>
          </a:p>
        </p:txBody>
      </p:sp>
      <p:sp>
        <p:nvSpPr>
          <p:cNvPr id="9" name="Footer Placeholder 5"/>
          <p:cNvSpPr>
            <a:spLocks noGrp="1"/>
          </p:cNvSpPr>
          <p:nvPr>
            <p:ph type="ftr" sz="quarter" idx="15"/>
          </p:nvPr>
        </p:nvSpPr>
        <p:spPr/>
        <p:txBody>
          <a:bodyPr/>
          <a:lstStyle>
            <a:lvl1pPr>
              <a:defRPr/>
            </a:lvl1pPr>
          </a:lstStyle>
          <a:p>
            <a:pPr>
              <a:defRPr/>
            </a:pPr>
            <a:endParaRPr lang="es-A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E6A7D5E4-E56A-4C3D-9B6F-6347EE75E2D0}" type="slidenum">
              <a:rPr lang="es-AR"/>
              <a:pPr>
                <a:defRPr/>
              </a:pPr>
              <a:t>‹Nº›</a:t>
            </a:fld>
            <a:endParaRPr lang="es-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a:t>Haga clic para modificar el estilo de texto del patrón</a:t>
            </a:r>
          </a:p>
        </p:txBody>
      </p:sp>
      <p:sp>
        <p:nvSpPr>
          <p:cNvPr id="6" name="Date Placeholder 4"/>
          <p:cNvSpPr>
            <a:spLocks noGrp="1"/>
          </p:cNvSpPr>
          <p:nvPr>
            <p:ph type="dt" sz="half" idx="14"/>
          </p:nvPr>
        </p:nvSpPr>
        <p:spPr/>
        <p:txBody>
          <a:bodyPr/>
          <a:lstStyle>
            <a:lvl1pPr>
              <a:defRPr/>
            </a:lvl1pPr>
          </a:lstStyle>
          <a:p>
            <a:pPr>
              <a:defRPr/>
            </a:pPr>
            <a:fld id="{7B1EE4C5-5B72-4D58-BA93-B757351CF878}" type="datetimeFigureOut">
              <a:rPr lang="es-AR"/>
              <a:pPr>
                <a:defRPr/>
              </a:pPr>
              <a:t>28/5/2019</a:t>
            </a:fld>
            <a:endParaRPr lang="es-AR"/>
          </a:p>
        </p:txBody>
      </p:sp>
      <p:sp>
        <p:nvSpPr>
          <p:cNvPr id="7" name="Footer Placeholder 5"/>
          <p:cNvSpPr>
            <a:spLocks noGrp="1"/>
          </p:cNvSpPr>
          <p:nvPr>
            <p:ph type="ftr" sz="quarter" idx="15"/>
          </p:nvPr>
        </p:nvSpPr>
        <p:spPr/>
        <p:txBody>
          <a:bodyPr/>
          <a:lstStyle>
            <a:lvl1pPr>
              <a:defRPr/>
            </a:lvl1pPr>
          </a:lstStyle>
          <a:p>
            <a:pPr>
              <a:defRPr/>
            </a:pPr>
            <a:endParaRPr lang="es-A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8849FDB9-1655-4E9E-8B04-76899E92C733}" type="slidenum">
              <a:rPr lang="es-AR"/>
              <a:pPr>
                <a:defRPr/>
              </a:pPr>
              <a:t>‹Nº›</a:t>
            </a:fld>
            <a:endParaRPr lang="es-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64900F87-0969-419A-9002-1B398E1018C2}"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75342BD0-E781-44B1-9C06-AD46110923DC}" type="slidenum">
              <a:rPr lang="es-AR"/>
              <a:pPr>
                <a:defRPr/>
              </a:pPr>
              <a:t>‹Nº›</a:t>
            </a:fld>
            <a:endParaRPr lang="es-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5FE9F0A6-AF46-4CEE-8290-9E0D17074C39}"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0C398CB0-2F9A-4529-87B3-9A8A150AE875}" type="slidenum">
              <a:rPr lang="es-AR"/>
              <a:pPr>
                <a:defRPr/>
              </a:pPr>
              <a:t>‹Nº›</a:t>
            </a:fld>
            <a:endParaRPr lang="es-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1">
    <p:spTree>
      <p:nvGrpSpPr>
        <p:cNvPr id="1" name=""/>
        <p:cNvGrpSpPr/>
        <p:nvPr/>
      </p:nvGrpSpPr>
      <p:grpSpPr>
        <a:xfrm>
          <a:off x="0" y="0"/>
          <a:ext cx="0" cy="0"/>
          <a:chOff x="0" y="0"/>
          <a:chExt cx="0" cy="0"/>
        </a:xfrm>
      </p:grpSpPr>
      <p:pic>
        <p:nvPicPr>
          <p:cNvPr id="2" name="Imagen 1" descr="caratula1.jpg"/>
          <p:cNvPicPr>
            <a:picLocks noChangeAspect="1"/>
          </p:cNvPicPr>
          <p:nvPr userDrawn="1"/>
        </p:nvPicPr>
        <p:blipFill>
          <a:blip r:embed="rId2"/>
          <a:srcRect/>
          <a:stretch>
            <a:fillRect/>
          </a:stretch>
        </p:blipFill>
        <p:spPr bwMode="auto">
          <a:xfrm>
            <a:off x="11113" y="0"/>
            <a:ext cx="8591550" cy="6858000"/>
          </a:xfrm>
          <a:prstGeom prst="rect">
            <a:avLst/>
          </a:prstGeom>
          <a:noFill/>
          <a:ln w="9525">
            <a:noFill/>
            <a:miter lim="800000"/>
            <a:headEnd/>
            <a:tailEnd/>
          </a:ln>
        </p:spPr>
      </p:pic>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rcRect/>
          <a:stretch>
            <a:fillRect/>
          </a:stretch>
        </p:blipFill>
        <p:spPr bwMode="auto">
          <a:xfrm>
            <a:off x="0" y="-12700"/>
            <a:ext cx="2036763" cy="1536700"/>
          </a:xfrm>
          <a:prstGeom prst="rect">
            <a:avLst/>
          </a:prstGeom>
          <a:noFill/>
          <a:ln w="9525">
            <a:noFill/>
            <a:miter lim="800000"/>
            <a:headEnd/>
            <a:tailEnd/>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rcRect/>
          <a:stretch>
            <a:fillRect/>
          </a:stretch>
        </p:blipFill>
        <p:spPr bwMode="auto">
          <a:xfrm>
            <a:off x="8928100" y="5272088"/>
            <a:ext cx="3263900" cy="1585912"/>
          </a:xfrm>
          <a:prstGeom prst="rect">
            <a:avLst/>
          </a:prstGeom>
          <a:noFill/>
          <a:ln w="9525">
            <a:noFill/>
            <a:miter lim="800000"/>
            <a:headEnd/>
            <a:tailEnd/>
          </a:ln>
        </p:spPr>
      </p:pic>
      <p:pic>
        <p:nvPicPr>
          <p:cNvPr id="3" name="Imagen 2"/>
          <p:cNvPicPr>
            <a:picLocks noChangeAspect="1"/>
          </p:cNvPicPr>
          <p:nvPr userDrawn="1"/>
        </p:nvPicPr>
        <p:blipFill>
          <a:blip r:embed="rId3"/>
          <a:srcRect/>
          <a:stretch>
            <a:fillRect/>
          </a:stretch>
        </p:blipFill>
        <p:spPr bwMode="auto">
          <a:xfrm>
            <a:off x="0" y="-12700"/>
            <a:ext cx="2036763" cy="1536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7342B39D-AC2E-426A-A1AF-B691C54998FB}"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31A17843-6011-40C8-B58F-DD4152D773B0}" type="slidenum">
              <a:rPr lang="es-AR"/>
              <a:pPr>
                <a:defRPr/>
              </a:pPr>
              <a:t>‹Nº›</a:t>
            </a:fld>
            <a:endParaRPr lang="es-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1">
    <p:spTree>
      <p:nvGrpSpPr>
        <p:cNvPr id="1" name=""/>
        <p:cNvGrpSpPr/>
        <p:nvPr/>
      </p:nvGrpSpPr>
      <p:grpSpPr>
        <a:xfrm>
          <a:off x="0" y="0"/>
          <a:ext cx="0" cy="0"/>
          <a:chOff x="0" y="0"/>
          <a:chExt cx="0" cy="0"/>
        </a:xfrm>
      </p:grpSpPr>
      <p:pic>
        <p:nvPicPr>
          <p:cNvPr id="2" name="Imagen 1" descr="trama1.jpg"/>
          <p:cNvPicPr>
            <a:picLocks noChangeAspect="1"/>
          </p:cNvPicPr>
          <p:nvPr userDrawn="1"/>
        </p:nvPicPr>
        <p:blipFill>
          <a:blip r:embed="rId2"/>
          <a:srcRect/>
          <a:stretch>
            <a:fillRect/>
          </a:stretch>
        </p:blipFill>
        <p:spPr bwMode="auto">
          <a:xfrm>
            <a:off x="-1588" y="3175"/>
            <a:ext cx="12193588" cy="6854825"/>
          </a:xfrm>
          <a:prstGeom prst="rect">
            <a:avLst/>
          </a:prstGeom>
          <a:noFill/>
          <a:ln w="9525">
            <a:noFill/>
            <a:miter lim="800000"/>
            <a:headEnd/>
            <a:tailEnd/>
          </a:ln>
        </p:spPr>
      </p:pic>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rcRect/>
          <a:stretch>
            <a:fillRect/>
          </a:stretch>
        </p:blipFill>
        <p:spPr bwMode="auto">
          <a:xfrm>
            <a:off x="0" y="-12700"/>
            <a:ext cx="2036763" cy="1536700"/>
          </a:xfrm>
          <a:prstGeom prst="rect">
            <a:avLst/>
          </a:prstGeom>
          <a:noFill/>
          <a:ln w="9525">
            <a:noFill/>
            <a:miter lim="800000"/>
            <a:headEnd/>
            <a:tailEnd/>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rcRect/>
          <a:stretch>
            <a:fillRect/>
          </a:stretch>
        </p:blipFill>
        <p:spPr bwMode="auto">
          <a:xfrm>
            <a:off x="0" y="-12700"/>
            <a:ext cx="2036763" cy="1536700"/>
          </a:xfrm>
          <a:prstGeom prst="rect">
            <a:avLst/>
          </a:prstGeom>
          <a:noFill/>
          <a:ln w="9525">
            <a:noFill/>
            <a:miter lim="800000"/>
            <a:headEnd/>
            <a:tailEnd/>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1">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srcRect/>
          <a:stretch>
            <a:fillRect/>
          </a:stretch>
        </p:blipFill>
        <p:spPr bwMode="auto">
          <a:xfrm>
            <a:off x="0" y="-14288"/>
            <a:ext cx="3619500" cy="3263901"/>
          </a:xfrm>
          <a:prstGeom prst="rect">
            <a:avLst/>
          </a:prstGeom>
          <a:noFill/>
          <a:ln w="9525">
            <a:noFill/>
            <a:miter lim="800000"/>
            <a:headEnd/>
            <a:tailEnd/>
          </a:ln>
        </p:spPr>
      </p:pic>
      <p:pic>
        <p:nvPicPr>
          <p:cNvPr id="3" name="Imagen 2"/>
          <p:cNvPicPr>
            <a:picLocks noChangeAspect="1"/>
          </p:cNvPicPr>
          <p:nvPr userDrawn="1"/>
        </p:nvPicPr>
        <p:blipFill>
          <a:blip r:embed="rId3"/>
          <a:srcRect/>
          <a:stretch>
            <a:fillRect/>
          </a:stretch>
        </p:blipFill>
        <p:spPr bwMode="auto">
          <a:xfrm>
            <a:off x="10140950" y="5330825"/>
            <a:ext cx="2051050" cy="1527175"/>
          </a:xfrm>
          <a:prstGeom prst="rect">
            <a:avLst/>
          </a:prstGeom>
          <a:noFill/>
          <a:ln w="9525">
            <a:noFill/>
            <a:miter lim="800000"/>
            <a:headEnd/>
            <a:tailEnd/>
          </a:ln>
        </p:spPr>
      </p:pic>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2700"/>
            <a:ext cx="2036233"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86851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1" y="1"/>
            <a:ext cx="3263900"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645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67" y="4654550"/>
            <a:ext cx="3532717"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37751" y="1"/>
            <a:ext cx="2256367"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1072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5105400"/>
            <a:ext cx="3621617"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9547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28101" y="5272088"/>
            <a:ext cx="3263900"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37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28101" y="5272088"/>
            <a:ext cx="3263900"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2700"/>
            <a:ext cx="2036233"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992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DACED3B7-776B-487D-B750-AF5232F713F1}" type="datetimeFigureOut">
              <a:rPr lang="es-AR"/>
              <a:pPr>
                <a:defRPr/>
              </a:pPr>
              <a:t>28/5/2019</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BDA3565-924B-41F8-B150-B20BFC24DA13}" type="slidenum">
              <a:rPr lang="es-AR"/>
              <a:pPr>
                <a:defRPr/>
              </a:pPr>
              <a:t>‹Nº›</a:t>
            </a:fld>
            <a:endParaRPr lang="es-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28101" y="5272088"/>
            <a:ext cx="3263900"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2700"/>
            <a:ext cx="2036233"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70105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pic>
        <p:nvPicPr>
          <p:cNvPr id="2" name="Imagen 1" descr="caratula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4684" y="0"/>
            <a:ext cx="85915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9766999"/>
      </p:ext>
    </p:extLst>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1">
    <p:spTree>
      <p:nvGrpSpPr>
        <p:cNvPr id="1" name=""/>
        <p:cNvGrpSpPr/>
        <p:nvPr/>
      </p:nvGrpSpPr>
      <p:grpSpPr>
        <a:xfrm>
          <a:off x="0" y="0"/>
          <a:ext cx="0" cy="0"/>
          <a:chOff x="0" y="0"/>
          <a:chExt cx="0" cy="0"/>
        </a:xfrm>
      </p:grpSpPr>
      <p:pic>
        <p:nvPicPr>
          <p:cNvPr id="2" name="Imagen 1" descr="caratula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4" y="0"/>
            <a:ext cx="85915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973278"/>
      </p:ext>
    </p:extLst>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1">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76734" y="3621088"/>
            <a:ext cx="36195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550538"/>
      </p:ext>
    </p:extLst>
  </p:cSld>
  <p:clrMapOvr>
    <a:masterClrMapping/>
  </p:clrMapOvr>
  <p:transition spd="slow"/>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1">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76734" y="3621088"/>
            <a:ext cx="36195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2700"/>
            <a:ext cx="2036233"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103213"/>
      </p:ext>
    </p:extLst>
  </p:cSld>
  <p:clrMapOvr>
    <a:masterClrMapping/>
  </p:clrMapOvr>
  <p:transition spd="slow"/>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1">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4288"/>
            <a:ext cx="3619500" cy="326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40952" y="5330826"/>
            <a:ext cx="2051049"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061523"/>
      </p:ext>
    </p:extLst>
  </p:cSld>
  <p:clrMapOvr>
    <a:masterClrMapping/>
  </p:clrMapOvr>
  <p:transition spd="slow"/>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1">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3376614"/>
            <a:ext cx="3860800" cy="348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64752" y="-4763"/>
            <a:ext cx="2127249"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777276"/>
      </p:ext>
    </p:extLst>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1">
    <p:spTree>
      <p:nvGrpSpPr>
        <p:cNvPr id="1" name=""/>
        <p:cNvGrpSpPr/>
        <p:nvPr/>
      </p:nvGrpSpPr>
      <p:grpSpPr>
        <a:xfrm>
          <a:off x="0" y="0"/>
          <a:ext cx="0" cy="0"/>
          <a:chOff x="0" y="0"/>
          <a:chExt cx="0" cy="0"/>
        </a:xfrm>
      </p:grpSpPr>
      <p:pic>
        <p:nvPicPr>
          <p:cNvPr id="2" name="Imagen 1" descr="trama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17" y="3175"/>
            <a:ext cx="12194117"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665904"/>
      </p:ext>
    </p:extLst>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a:xfrm>
            <a:off x="609600" y="1600201"/>
            <a:ext cx="10972800" cy="45307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565DEB2-23B1-4BBC-A978-6A80031592F2}"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7642398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12FE3BB-A33A-454E-BC87-F6655F1A9DD1}"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7929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Date Placeholder 4"/>
          <p:cNvSpPr>
            <a:spLocks noGrp="1"/>
          </p:cNvSpPr>
          <p:nvPr>
            <p:ph type="dt" sz="half" idx="10"/>
          </p:nvPr>
        </p:nvSpPr>
        <p:spPr/>
        <p:txBody>
          <a:bodyPr/>
          <a:lstStyle>
            <a:lvl1pPr>
              <a:defRPr/>
            </a:lvl1pPr>
          </a:lstStyle>
          <a:p>
            <a:pPr>
              <a:defRPr/>
            </a:pPr>
            <a:fld id="{15665BC8-A4A9-4252-A028-BA68C34754D3}" type="datetimeFigureOut">
              <a:rPr lang="es-AR"/>
              <a:pPr>
                <a:defRPr/>
              </a:pPr>
              <a:t>28/5/2019</a:t>
            </a:fld>
            <a:endParaRPr lang="es-AR"/>
          </a:p>
        </p:txBody>
      </p:sp>
      <p:sp>
        <p:nvSpPr>
          <p:cNvPr id="7" name="Footer Placeholder 5"/>
          <p:cNvSpPr>
            <a:spLocks noGrp="1"/>
          </p:cNvSpPr>
          <p:nvPr>
            <p:ph type="ftr" sz="quarter" idx="11"/>
          </p:nvPr>
        </p:nvSpPr>
        <p:spPr/>
        <p:txBody>
          <a:bodyPr/>
          <a:lstStyle>
            <a:lvl1pPr>
              <a:defRPr/>
            </a:lvl1pPr>
          </a:lstStyle>
          <a:p>
            <a:pPr>
              <a:defRPr/>
            </a:pPr>
            <a:endParaRPr lang="es-AR"/>
          </a:p>
        </p:txBody>
      </p:sp>
      <p:sp>
        <p:nvSpPr>
          <p:cNvPr id="9" name="Slide Number Placeholder 5"/>
          <p:cNvSpPr>
            <a:spLocks noGrp="1"/>
          </p:cNvSpPr>
          <p:nvPr>
            <p:ph type="sldNum" sz="quarter" idx="12"/>
          </p:nvPr>
        </p:nvSpPr>
        <p:spPr/>
        <p:txBody>
          <a:bodyPr/>
          <a:lstStyle>
            <a:lvl1pPr>
              <a:defRPr/>
            </a:lvl1pPr>
          </a:lstStyle>
          <a:p>
            <a:pPr>
              <a:defRPr/>
            </a:pPr>
            <a:fld id="{CB32ADDC-8A7C-4532-BE80-6565DCDF7A8C}" type="slidenum">
              <a:rPr lang="es-AR"/>
              <a:pPr>
                <a:defRPr/>
              </a:pPr>
              <a:t>‹Nº›</a:t>
            </a:fld>
            <a:endParaRPr lang="es-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609600" y="1600201"/>
            <a:ext cx="53848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6197600" y="1600201"/>
            <a:ext cx="53848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7"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E635315-762F-43E2-A931-E7B93804624D}"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534925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8"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9"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7330947-B5BE-45E5-B0DD-F5B61B722059}"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3178250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a:prstGeom prst="rect">
            <a:avLst/>
          </a:prstGeom>
        </p:spPr>
        <p:txBody>
          <a:bodyPr/>
          <a:lstStyle/>
          <a:p>
            <a:r>
              <a:rPr lang="es-ES"/>
              <a:t>Haga clic para modificar el estilo de título del patrón</a:t>
            </a:r>
            <a:endParaRPr lang="es-AR"/>
          </a:p>
        </p:txBody>
      </p:sp>
      <p:sp>
        <p:nvSpPr>
          <p:cNvPr id="3"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4"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5"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614C692-E6CD-4DE5-8C96-481EDCD0BA6B}"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27383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3"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4"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B6D2F43-3A2B-4819-BAC1-D5DCBEC4111C}"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8810371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7"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9F67082-1D10-4062-8D85-A42B8F8B494E}"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2150751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7"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1A4DBC8-EAC2-4398-8666-D9CEB980568C}"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503806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609600" y="1600201"/>
            <a:ext cx="10972800" cy="45307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D06EDC2-ADCA-4C2F-A7D2-1AF1B56D64E4}"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9483681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7813"/>
            <a:ext cx="2743200" cy="5853112"/>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609600" y="277813"/>
            <a:ext cx="8026400" cy="5853112"/>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4"/>
          <p:cNvSpPr>
            <a:spLocks noGrp="1" noChangeArrowheads="1"/>
          </p:cNvSpPr>
          <p:nvPr>
            <p:ph type="dt" sz="half" idx="10"/>
          </p:nvPr>
        </p:nvSpPr>
        <p:spPr>
          <a:xfrm>
            <a:off x="609600" y="6248400"/>
            <a:ext cx="2844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eaLnBrk="1" hangingPunct="1">
              <a:defRPr>
                <a:cs typeface="Arial" panose="020B0604020202020204" pitchFamily="34" charset="0"/>
              </a:defRPr>
            </a:lvl1pPr>
          </a:lstStyle>
          <a:p>
            <a:pPr>
              <a:defRPr/>
            </a:pPr>
            <a:endParaRPr lang="es-ES">
              <a:solidFill>
                <a:prstClr val="black"/>
              </a:solidFill>
              <a:latin typeface="Verdana" panose="020B0604030504040204" pitchFamily="34" charset="0"/>
            </a:endParaRPr>
          </a:p>
        </p:txBody>
      </p:sp>
      <p:sp>
        <p:nvSpPr>
          <p:cNvPr id="6" name="Rectangle 6"/>
          <p:cNvSpPr>
            <a:spLocks noGrp="1" noChangeArrowheads="1"/>
          </p:cNvSpPr>
          <p:nvPr>
            <p:ph type="sldNum" sz="quarter" idx="12"/>
          </p:nvPr>
        </p:nvSpPr>
        <p:spPr>
          <a:xfrm>
            <a:off x="8737600" y="6248400"/>
            <a:ext cx="2844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8471C92-513B-45E7-B068-F9DD31BD36B3}" type="slidenum">
              <a:rPr lang="es-ES" smtClean="0">
                <a:solidFill>
                  <a:prstClr val="black"/>
                </a:solidFill>
                <a:latin typeface="Verdana" panose="020B0604030504040204" pitchFamily="34" charset="0"/>
                <a:cs typeface="Arial" panose="020B0604020202020204" pitchFamily="34" charset="0"/>
              </a:rPr>
              <a:pPr/>
              <a:t>‹Nº›</a:t>
            </a:fld>
            <a:endParaRPr lang="es-ES">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88588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6"/>
          <p:cNvSpPr>
            <a:spLocks noGrp="1"/>
          </p:cNvSpPr>
          <p:nvPr>
            <p:ph type="dt" sz="half" idx="10"/>
          </p:nvPr>
        </p:nvSpPr>
        <p:spPr/>
        <p:txBody>
          <a:bodyPr/>
          <a:lstStyle>
            <a:lvl1pPr>
              <a:defRPr/>
            </a:lvl1pPr>
          </a:lstStyle>
          <a:p>
            <a:pPr>
              <a:defRPr/>
            </a:pPr>
            <a:fld id="{BAC007B4-C8C2-43C2-BA92-EFC7A5843085}" type="datetimeFigureOut">
              <a:rPr lang="es-AR"/>
              <a:pPr>
                <a:defRPr/>
              </a:pPr>
              <a:t>28/5/2019</a:t>
            </a:fld>
            <a:endParaRPr lang="es-AR"/>
          </a:p>
        </p:txBody>
      </p:sp>
      <p:sp>
        <p:nvSpPr>
          <p:cNvPr id="9" name="Footer Placeholder 7"/>
          <p:cNvSpPr>
            <a:spLocks noGrp="1"/>
          </p:cNvSpPr>
          <p:nvPr>
            <p:ph type="ftr" sz="quarter" idx="11"/>
          </p:nvPr>
        </p:nvSpPr>
        <p:spPr/>
        <p:txBody>
          <a:bodyPr/>
          <a:lstStyle>
            <a:lvl1pPr>
              <a:defRPr/>
            </a:lvl1pPr>
          </a:lstStyle>
          <a:p>
            <a:pPr>
              <a:defRPr/>
            </a:pPr>
            <a:endParaRPr lang="es-AR"/>
          </a:p>
        </p:txBody>
      </p:sp>
      <p:sp>
        <p:nvSpPr>
          <p:cNvPr id="11" name="Slide Number Placeholder 5"/>
          <p:cNvSpPr>
            <a:spLocks noGrp="1"/>
          </p:cNvSpPr>
          <p:nvPr>
            <p:ph type="sldNum" sz="quarter" idx="12"/>
          </p:nvPr>
        </p:nvSpPr>
        <p:spPr/>
        <p:txBody>
          <a:bodyPr/>
          <a:lstStyle>
            <a:lvl1pPr>
              <a:defRPr/>
            </a:lvl1pPr>
          </a:lstStyle>
          <a:p>
            <a:pPr>
              <a:defRPr/>
            </a:pPr>
            <a:fld id="{6C64ED91-5872-4272-9E8C-9979C140B716}"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4" name="Date Placeholder 2"/>
          <p:cNvSpPr>
            <a:spLocks noGrp="1"/>
          </p:cNvSpPr>
          <p:nvPr>
            <p:ph type="dt" sz="half" idx="10"/>
          </p:nvPr>
        </p:nvSpPr>
        <p:spPr/>
        <p:txBody>
          <a:bodyPr/>
          <a:lstStyle>
            <a:lvl1pPr>
              <a:defRPr/>
            </a:lvl1pPr>
          </a:lstStyle>
          <a:p>
            <a:pPr>
              <a:defRPr/>
            </a:pPr>
            <a:fld id="{C1D001A3-78B9-4AC5-8F9F-B958B601B1D8}" type="datetimeFigureOut">
              <a:rPr lang="es-AR"/>
              <a:pPr>
                <a:defRPr/>
              </a:pPr>
              <a:t>28/5/2019</a:t>
            </a:fld>
            <a:endParaRPr lang="es-AR"/>
          </a:p>
        </p:txBody>
      </p:sp>
      <p:sp>
        <p:nvSpPr>
          <p:cNvPr id="5" name="Footer Placeholder 3"/>
          <p:cNvSpPr>
            <a:spLocks noGrp="1"/>
          </p:cNvSpPr>
          <p:nvPr>
            <p:ph type="ftr" sz="quarter" idx="11"/>
          </p:nvPr>
        </p:nvSpPr>
        <p:spPr/>
        <p:txBody>
          <a:bodyPr/>
          <a:lstStyle>
            <a:lvl1pPr>
              <a:defRPr/>
            </a:lvl1pPr>
          </a:lstStyle>
          <a:p>
            <a:pPr>
              <a:defRPr/>
            </a:pPr>
            <a:endParaRPr lang="es-AR"/>
          </a:p>
        </p:txBody>
      </p:sp>
      <p:sp>
        <p:nvSpPr>
          <p:cNvPr id="6" name="Slide Number Placeholder 4"/>
          <p:cNvSpPr>
            <a:spLocks noGrp="1"/>
          </p:cNvSpPr>
          <p:nvPr>
            <p:ph type="sldNum" sz="quarter" idx="12"/>
          </p:nvPr>
        </p:nvSpPr>
        <p:spPr/>
        <p:txBody>
          <a:bodyPr/>
          <a:lstStyle>
            <a:lvl1pPr>
              <a:defRPr/>
            </a:lvl1pPr>
          </a:lstStyle>
          <a:p>
            <a:pPr>
              <a:defRPr/>
            </a:pPr>
            <a:fld id="{A1779B04-445E-4EB5-91FC-327489E29582}"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3" name="Date Placeholder 1"/>
          <p:cNvSpPr>
            <a:spLocks noGrp="1"/>
          </p:cNvSpPr>
          <p:nvPr>
            <p:ph type="dt" sz="half" idx="10"/>
          </p:nvPr>
        </p:nvSpPr>
        <p:spPr/>
        <p:txBody>
          <a:bodyPr/>
          <a:lstStyle>
            <a:lvl1pPr>
              <a:defRPr/>
            </a:lvl1pPr>
          </a:lstStyle>
          <a:p>
            <a:pPr>
              <a:defRPr/>
            </a:pPr>
            <a:fld id="{D400E492-B689-4258-B35A-BD5C7F6C0107}" type="datetimeFigureOut">
              <a:rPr lang="es-AR"/>
              <a:pPr>
                <a:defRPr/>
              </a:pPr>
              <a:t>28/5/2019</a:t>
            </a:fld>
            <a:endParaRPr lang="es-AR"/>
          </a:p>
        </p:txBody>
      </p:sp>
      <p:sp>
        <p:nvSpPr>
          <p:cNvPr id="4" name="Footer Placeholder 2"/>
          <p:cNvSpPr>
            <a:spLocks noGrp="1"/>
          </p:cNvSpPr>
          <p:nvPr>
            <p:ph type="ftr" sz="quarter" idx="11"/>
          </p:nvPr>
        </p:nvSpPr>
        <p:spPr/>
        <p:txBody>
          <a:bodyPr/>
          <a:lstStyle>
            <a:lvl1pPr>
              <a:defRPr/>
            </a:lvl1pPr>
          </a:lstStyle>
          <a:p>
            <a:pPr>
              <a:defRPr/>
            </a:pPr>
            <a:endParaRPr lang="es-AR"/>
          </a:p>
        </p:txBody>
      </p:sp>
      <p:sp>
        <p:nvSpPr>
          <p:cNvPr id="5" name="Slide Number Placeholder 3"/>
          <p:cNvSpPr>
            <a:spLocks noGrp="1"/>
          </p:cNvSpPr>
          <p:nvPr>
            <p:ph type="sldNum" sz="quarter" idx="12"/>
          </p:nvPr>
        </p:nvSpPr>
        <p:spPr/>
        <p:txBody>
          <a:bodyPr/>
          <a:lstStyle>
            <a:lvl1pPr>
              <a:defRPr/>
            </a:lvl1pPr>
          </a:lstStyle>
          <a:p>
            <a:pPr>
              <a:defRPr/>
            </a:pPr>
            <a:fld id="{716E946F-2A5B-4A41-866F-25BC69A2E019}"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9A617350-AF8B-4214-B29C-1319D993A3AF}" type="datetimeFigureOut">
              <a:rPr lang="es-AR"/>
              <a:pPr>
                <a:defRPr/>
              </a:pPr>
              <a:t>28/5/2019</a:t>
            </a:fld>
            <a:endParaRPr lang="es-AR"/>
          </a:p>
        </p:txBody>
      </p:sp>
      <p:sp>
        <p:nvSpPr>
          <p:cNvPr id="7" name="Footer Placeholder 5"/>
          <p:cNvSpPr>
            <a:spLocks noGrp="1"/>
          </p:cNvSpPr>
          <p:nvPr>
            <p:ph type="ftr" sz="quarter" idx="11"/>
          </p:nvPr>
        </p:nvSpPr>
        <p:spPr/>
        <p:txBody>
          <a:bodyPr/>
          <a:lstStyle>
            <a:lvl1pPr>
              <a:defRPr/>
            </a:lvl1pPr>
          </a:lstStyle>
          <a:p>
            <a:pPr>
              <a:defRPr/>
            </a:pPr>
            <a:endParaRPr lang="es-AR"/>
          </a:p>
        </p:txBody>
      </p:sp>
      <p:sp>
        <p:nvSpPr>
          <p:cNvPr id="8" name="Slide Number Placeholder 6"/>
          <p:cNvSpPr>
            <a:spLocks noGrp="1"/>
          </p:cNvSpPr>
          <p:nvPr>
            <p:ph type="sldNum" sz="quarter" idx="12"/>
          </p:nvPr>
        </p:nvSpPr>
        <p:spPr/>
        <p:txBody>
          <a:bodyPr/>
          <a:lstStyle>
            <a:lvl1pPr>
              <a:defRPr/>
            </a:lvl1pPr>
          </a:lstStyle>
          <a:p>
            <a:pPr>
              <a:defRPr/>
            </a:pPr>
            <a:fld id="{4A16E982-E43E-4D8D-90B2-4F571D89BA7D}"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s-A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6A297290-013B-454C-A24C-6F1E189F2247}" type="datetimeFigureOut">
              <a:rPr lang="es-AR"/>
              <a:pPr>
                <a:defRPr/>
              </a:pPr>
              <a:t>28/5/2019</a:t>
            </a:fld>
            <a:endParaRPr lang="es-AR"/>
          </a:p>
        </p:txBody>
      </p:sp>
      <p:sp>
        <p:nvSpPr>
          <p:cNvPr id="7" name="Footer Placeholder 5"/>
          <p:cNvSpPr>
            <a:spLocks noGrp="1"/>
          </p:cNvSpPr>
          <p:nvPr>
            <p:ph type="ftr" sz="quarter" idx="11"/>
          </p:nvPr>
        </p:nvSpPr>
        <p:spPr/>
        <p:txBody>
          <a:bodyPr/>
          <a:lstStyle>
            <a:lvl1pPr>
              <a:defRPr/>
            </a:lvl1pPr>
          </a:lstStyle>
          <a:p>
            <a:pPr>
              <a:defRPr/>
            </a:pPr>
            <a:endParaRPr lang="es-A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930A3538-8AB0-4772-9FCF-AB66C8CB0F53}"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theme" Target="../theme/theme2.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slideLayout" Target="../slideLayouts/slideLayout47.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es-AR"/>
            </a:p>
          </p:txBody>
        </p:sp>
        <p:sp>
          <p:nvSpPr>
            <p:cNvPr id="1047" name="Freeform 12"/>
            <p:cNvSpPr>
              <a:spLocks/>
            </p:cNvSpPr>
            <p:nvPr/>
          </p:nvSpPr>
          <p:spPr bwMode="auto">
            <a:xfrm>
              <a:off x="2597151" y="2779713"/>
              <a:ext cx="550863" cy="1978025"/>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es-AR"/>
            </a:p>
          </p:txBody>
        </p:sp>
        <p:sp>
          <p:nvSpPr>
            <p:cNvPr id="1048" name="Freeform 13"/>
            <p:cNvSpPr>
              <a:spLocks/>
            </p:cNvSpPr>
            <p:nvPr/>
          </p:nvSpPr>
          <p:spPr bwMode="auto">
            <a:xfrm>
              <a:off x="3175001" y="4730750"/>
              <a:ext cx="519113" cy="1209675"/>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es-AR"/>
            </a:p>
          </p:txBody>
        </p:sp>
        <p:sp>
          <p:nvSpPr>
            <p:cNvPr id="1049" name="Freeform 14"/>
            <p:cNvSpPr>
              <a:spLocks/>
            </p:cNvSpPr>
            <p:nvPr/>
          </p:nvSpPr>
          <p:spPr bwMode="auto">
            <a:xfrm>
              <a:off x="3305176" y="5630863"/>
              <a:ext cx="146050" cy="309563"/>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es-AR"/>
            </a:p>
          </p:txBody>
        </p:sp>
        <p:sp>
          <p:nvSpPr>
            <p:cNvPr id="1050" name="Freeform 15"/>
            <p:cNvSpPr>
              <a:spLocks/>
            </p:cNvSpPr>
            <p:nvPr/>
          </p:nvSpPr>
          <p:spPr bwMode="auto">
            <a:xfrm>
              <a:off x="2573338" y="2817813"/>
              <a:ext cx="700088" cy="2835275"/>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es-AR"/>
            </a:p>
          </p:txBody>
        </p:sp>
        <p:sp>
          <p:nvSpPr>
            <p:cNvPr id="1051" name="Freeform 16"/>
            <p:cNvSpPr>
              <a:spLocks/>
            </p:cNvSpPr>
            <p:nvPr/>
          </p:nvSpPr>
          <p:spPr bwMode="auto">
            <a:xfrm>
              <a:off x="2506663" y="285750"/>
              <a:ext cx="90488" cy="2493963"/>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es-AR"/>
            </a:p>
          </p:txBody>
        </p:sp>
        <p:sp>
          <p:nvSpPr>
            <p:cNvPr id="1052" name="Freeform 17"/>
            <p:cNvSpPr>
              <a:spLocks/>
            </p:cNvSpPr>
            <p:nvPr/>
          </p:nvSpPr>
          <p:spPr bwMode="auto">
            <a:xfrm>
              <a:off x="2554288" y="2598738"/>
              <a:ext cx="66675" cy="420688"/>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es-AR"/>
            </a:p>
          </p:txBody>
        </p:sp>
        <p:sp>
          <p:nvSpPr>
            <p:cNvPr id="1053" name="Freeform 18"/>
            <p:cNvSpPr>
              <a:spLocks/>
            </p:cNvSpPr>
            <p:nvPr/>
          </p:nvSpPr>
          <p:spPr bwMode="auto">
            <a:xfrm>
              <a:off x="3143251" y="4757738"/>
              <a:ext cx="161925" cy="873125"/>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es-AR"/>
            </a:p>
          </p:txBody>
        </p:sp>
        <p:sp>
          <p:nvSpPr>
            <p:cNvPr id="1054" name="Freeform 19"/>
            <p:cNvSpPr>
              <a:spLocks/>
            </p:cNvSpPr>
            <p:nvPr/>
          </p:nvSpPr>
          <p:spPr bwMode="auto">
            <a:xfrm>
              <a:off x="3148013" y="1282700"/>
              <a:ext cx="1768475" cy="3448050"/>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es-AR"/>
            </a:p>
          </p:txBody>
        </p:sp>
        <p:sp>
          <p:nvSpPr>
            <p:cNvPr id="1055" name="Freeform 20"/>
            <p:cNvSpPr>
              <a:spLocks/>
            </p:cNvSpPr>
            <p:nvPr/>
          </p:nvSpPr>
          <p:spPr bwMode="auto">
            <a:xfrm>
              <a:off x="3273426" y="5653088"/>
              <a:ext cx="138113" cy="287338"/>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es-AR"/>
            </a:p>
          </p:txBody>
        </p:sp>
        <p:sp>
          <p:nvSpPr>
            <p:cNvPr id="1056" name="Freeform 21"/>
            <p:cNvSpPr>
              <a:spLocks/>
            </p:cNvSpPr>
            <p:nvPr/>
          </p:nvSpPr>
          <p:spPr bwMode="auto">
            <a:xfrm>
              <a:off x="3143251" y="4656138"/>
              <a:ext cx="31750" cy="188913"/>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es-AR"/>
            </a:p>
          </p:txBody>
        </p:sp>
        <p:sp>
          <p:nvSpPr>
            <p:cNvPr id="1057" name="Freeform 22"/>
            <p:cNvSpPr>
              <a:spLocks/>
            </p:cNvSpPr>
            <p:nvPr/>
          </p:nvSpPr>
          <p:spPr bwMode="auto">
            <a:xfrm>
              <a:off x="3211513" y="5410200"/>
              <a:ext cx="203200" cy="530225"/>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es-A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es-AR"/>
            </a:p>
          </p:txBody>
        </p:sp>
        <p:sp>
          <p:nvSpPr>
            <p:cNvPr id="1035" name="Freeform 28"/>
            <p:cNvSpPr>
              <a:spLocks/>
            </p:cNvSpPr>
            <p:nvPr/>
          </p:nvSpPr>
          <p:spPr bwMode="auto">
            <a:xfrm>
              <a:off x="7061201" y="3771900"/>
              <a:ext cx="350838" cy="1309688"/>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es-AR"/>
            </a:p>
          </p:txBody>
        </p:sp>
        <p:sp>
          <p:nvSpPr>
            <p:cNvPr id="1036" name="Freeform 29"/>
            <p:cNvSpPr>
              <a:spLocks/>
            </p:cNvSpPr>
            <p:nvPr/>
          </p:nvSpPr>
          <p:spPr bwMode="auto">
            <a:xfrm>
              <a:off x="7439026" y="5053013"/>
              <a:ext cx="357188" cy="82073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es-AR"/>
            </a:p>
          </p:txBody>
        </p:sp>
        <p:sp>
          <p:nvSpPr>
            <p:cNvPr id="1037" name="Freeform 30"/>
            <p:cNvSpPr>
              <a:spLocks/>
            </p:cNvSpPr>
            <p:nvPr/>
          </p:nvSpPr>
          <p:spPr bwMode="auto">
            <a:xfrm>
              <a:off x="7037388" y="3811588"/>
              <a:ext cx="457200" cy="1852613"/>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es-AR"/>
            </a:p>
          </p:txBody>
        </p:sp>
        <p:sp>
          <p:nvSpPr>
            <p:cNvPr id="1038" name="Freeform 31"/>
            <p:cNvSpPr>
              <a:spLocks/>
            </p:cNvSpPr>
            <p:nvPr/>
          </p:nvSpPr>
          <p:spPr bwMode="auto">
            <a:xfrm>
              <a:off x="6992938" y="1263650"/>
              <a:ext cx="144463" cy="2508250"/>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es-AR"/>
            </a:p>
          </p:txBody>
        </p:sp>
        <p:sp>
          <p:nvSpPr>
            <p:cNvPr id="1039" name="Freeform 32"/>
            <p:cNvSpPr>
              <a:spLocks/>
            </p:cNvSpPr>
            <p:nvPr/>
          </p:nvSpPr>
          <p:spPr bwMode="auto">
            <a:xfrm>
              <a:off x="7526338" y="5640388"/>
              <a:ext cx="111125" cy="233363"/>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es-AR"/>
            </a:p>
          </p:txBody>
        </p:sp>
        <p:sp>
          <p:nvSpPr>
            <p:cNvPr id="1040" name="Freeform 33"/>
            <p:cNvSpPr>
              <a:spLocks/>
            </p:cNvSpPr>
            <p:nvPr/>
          </p:nvSpPr>
          <p:spPr bwMode="auto">
            <a:xfrm>
              <a:off x="7021513" y="3598863"/>
              <a:ext cx="68263" cy="423863"/>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es-AR"/>
            </a:p>
          </p:txBody>
        </p:sp>
        <p:sp>
          <p:nvSpPr>
            <p:cNvPr id="1041" name="Freeform 34"/>
            <p:cNvSpPr>
              <a:spLocks/>
            </p:cNvSpPr>
            <p:nvPr/>
          </p:nvSpPr>
          <p:spPr bwMode="auto">
            <a:xfrm>
              <a:off x="7412038" y="2801938"/>
              <a:ext cx="1168400" cy="2251075"/>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es-AR"/>
            </a:p>
          </p:txBody>
        </p:sp>
        <p:sp>
          <p:nvSpPr>
            <p:cNvPr id="1042" name="Freeform 35"/>
            <p:cNvSpPr>
              <a:spLocks/>
            </p:cNvSpPr>
            <p:nvPr/>
          </p:nvSpPr>
          <p:spPr bwMode="auto">
            <a:xfrm>
              <a:off x="7494588" y="5664200"/>
              <a:ext cx="100013" cy="209550"/>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es-AR"/>
            </a:p>
          </p:txBody>
        </p:sp>
        <p:sp>
          <p:nvSpPr>
            <p:cNvPr id="1043" name="Freeform 36"/>
            <p:cNvSpPr>
              <a:spLocks/>
            </p:cNvSpPr>
            <p:nvPr/>
          </p:nvSpPr>
          <p:spPr bwMode="auto">
            <a:xfrm>
              <a:off x="7412038" y="5081588"/>
              <a:ext cx="114300" cy="558800"/>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es-AR"/>
            </a:p>
          </p:txBody>
        </p:sp>
        <p:sp>
          <p:nvSpPr>
            <p:cNvPr id="1044" name="Freeform 37"/>
            <p:cNvSpPr>
              <a:spLocks/>
            </p:cNvSpPr>
            <p:nvPr/>
          </p:nvSpPr>
          <p:spPr bwMode="auto">
            <a:xfrm>
              <a:off x="7412038" y="4978400"/>
              <a:ext cx="31750" cy="188913"/>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es-AR"/>
            </a:p>
          </p:txBody>
        </p:sp>
        <p:sp>
          <p:nvSpPr>
            <p:cNvPr id="1045" name="Freeform 38"/>
            <p:cNvSpPr>
              <a:spLocks/>
            </p:cNvSpPr>
            <p:nvPr/>
          </p:nvSpPr>
          <p:spPr bwMode="auto">
            <a:xfrm>
              <a:off x="7439026" y="5434013"/>
              <a:ext cx="174625" cy="439738"/>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es-A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título del patrón</a:t>
            </a:r>
            <a:endParaRPr lang="en-US"/>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EF966354-F25D-45D0-A0E6-25A51741F856}" type="datetimeFigureOut">
              <a:rPr lang="es-AR"/>
              <a:pPr>
                <a:defRPr/>
              </a:pPr>
              <a:t>28/5/2019</a:t>
            </a:fld>
            <a:endParaRPr lang="es-A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s-A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smtClean="0">
                <a:solidFill>
                  <a:srgbClr val="FEFFFF"/>
                </a:solidFill>
                <a:latin typeface="+mn-lt"/>
                <a:cs typeface="+mn-cs"/>
              </a:defRPr>
            </a:lvl1pPr>
          </a:lstStyle>
          <a:p>
            <a:pPr>
              <a:defRPr/>
            </a:pPr>
            <a:fld id="{BD16EE7A-C01D-426E-8B60-7AD714246244}"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 id="2147483705" r:id="rId22"/>
    <p:sldLayoutId id="2147483706" r:id="rId23"/>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912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726" r:id="rId19"/>
    <p:sldLayoutId id="2147483727" r:id="rId20"/>
    <p:sldLayoutId id="2147483728" r:id="rId21"/>
    <p:sldLayoutId id="2147483729" r:id="rId22"/>
    <p:sldLayoutId id="2147483730" r:id="rId23"/>
    <p:sldLayoutId id="2147483731" r:id="rId2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4 CuadroTexto"/>
          <p:cNvSpPr txBox="1">
            <a:spLocks noChangeArrowheads="1"/>
          </p:cNvSpPr>
          <p:nvPr/>
        </p:nvSpPr>
        <p:spPr bwMode="auto">
          <a:xfrm>
            <a:off x="1690255" y="955964"/>
            <a:ext cx="9975272" cy="5733568"/>
          </a:xfrm>
          <a:prstGeom prst="rect">
            <a:avLst/>
          </a:prstGeom>
          <a:noFill/>
          <a:ln w="9525">
            <a:noFill/>
            <a:miter lim="800000"/>
            <a:headEnd/>
            <a:tailEnd/>
          </a:ln>
        </p:spPr>
        <p:txBody>
          <a:bodyPr wrap="square" lIns="77925" tIns="38963" rIns="77925" bIns="38963">
            <a:spAutoFit/>
          </a:bodyPr>
          <a:lstStyle/>
          <a:p>
            <a:pPr>
              <a:lnSpc>
                <a:spcPts val="4000"/>
              </a:lnSpc>
            </a:pPr>
            <a:r>
              <a:rPr lang="es-AR" sz="4400" b="1" dirty="0">
                <a:solidFill>
                  <a:srgbClr val="50A8DF"/>
                </a:solidFill>
                <a:latin typeface="Arial" panose="020B0604020202020204" pitchFamily="34" charset="0"/>
                <a:ea typeface="Adobe Heiti Std R"/>
                <a:cs typeface="Arial" panose="020B0604020202020204" pitchFamily="34" charset="0"/>
              </a:rPr>
              <a:t>LEY </a:t>
            </a:r>
            <a:r>
              <a:rPr lang="es-AR" sz="4400" b="1" dirty="0" smtClean="0">
                <a:solidFill>
                  <a:srgbClr val="50A8DF"/>
                </a:solidFill>
                <a:latin typeface="Arial" panose="020B0604020202020204" pitchFamily="34" charset="0"/>
                <a:ea typeface="Adobe Heiti Std R"/>
                <a:cs typeface="Arial" panose="020B0604020202020204" pitchFamily="34" charset="0"/>
              </a:rPr>
              <a:t>DE </a:t>
            </a:r>
            <a:r>
              <a:rPr lang="es-AR" sz="4400" b="1" dirty="0">
                <a:solidFill>
                  <a:srgbClr val="50A8DF"/>
                </a:solidFill>
                <a:latin typeface="Arial" panose="020B0604020202020204" pitchFamily="34" charset="0"/>
                <a:ea typeface="Adobe Heiti Std R"/>
                <a:cs typeface="Arial" panose="020B0604020202020204" pitchFamily="34" charset="0"/>
              </a:rPr>
              <a:t>POLÍTICA</a:t>
            </a:r>
            <a:r>
              <a:rPr lang="es-AR" sz="4400" b="1" dirty="0">
                <a:solidFill>
                  <a:srgbClr val="F8B242"/>
                </a:solidFill>
                <a:latin typeface="Arial" panose="020B0604020202020204" pitchFamily="34" charset="0"/>
                <a:ea typeface="Adobe Heiti Std R"/>
                <a:cs typeface="Arial" panose="020B0604020202020204" pitchFamily="34" charset="0"/>
              </a:rPr>
              <a:t> </a:t>
            </a:r>
            <a:r>
              <a:rPr lang="es-AR" sz="4400" b="1" dirty="0" smtClean="0">
                <a:solidFill>
                  <a:srgbClr val="50A8DF"/>
                </a:solidFill>
                <a:latin typeface="Arial" panose="020B0604020202020204" pitchFamily="34" charset="0"/>
                <a:ea typeface="Adobe Heiti Std R"/>
                <a:cs typeface="Arial" panose="020B0604020202020204" pitchFamily="34" charset="0"/>
              </a:rPr>
              <a:t>AMBIENTAL</a:t>
            </a:r>
          </a:p>
          <a:p>
            <a:pPr>
              <a:lnSpc>
                <a:spcPts val="4000"/>
              </a:lnSpc>
            </a:pPr>
            <a:endParaRPr lang="es-MX" sz="4400" b="1" dirty="0">
              <a:solidFill>
                <a:srgbClr val="50A8DF"/>
              </a:solidFill>
              <a:latin typeface="Arial" panose="020B0604020202020204" pitchFamily="34" charset="0"/>
              <a:ea typeface="Adobe Heiti Std R"/>
              <a:cs typeface="Arial" panose="020B0604020202020204" pitchFamily="34" charset="0"/>
            </a:endParaRPr>
          </a:p>
          <a:p>
            <a:pPr>
              <a:lnSpc>
                <a:spcPct val="80000"/>
              </a:lnSpc>
            </a:pPr>
            <a:r>
              <a:rPr lang="es-AR" sz="4400" b="1" dirty="0">
                <a:solidFill>
                  <a:srgbClr val="F8B242"/>
                </a:solidFill>
                <a:latin typeface="Arial" panose="020B0604020202020204" pitchFamily="34" charset="0"/>
                <a:ea typeface="Adobe Heiti Std R"/>
                <a:cs typeface="Arial" panose="020B0604020202020204" pitchFamily="34" charset="0"/>
              </a:rPr>
              <a:t>PROVINCIAL </a:t>
            </a:r>
            <a:r>
              <a:rPr lang="es-AR" sz="4400" b="1" dirty="0" smtClean="0">
                <a:solidFill>
                  <a:srgbClr val="F8B242"/>
                </a:solidFill>
                <a:latin typeface="Arial" panose="020B0604020202020204" pitchFamily="34" charset="0"/>
                <a:ea typeface="Adobe Heiti Std R"/>
                <a:cs typeface="Arial" panose="020B0604020202020204" pitchFamily="34" charset="0"/>
              </a:rPr>
              <a:t>Nro. </a:t>
            </a:r>
            <a:r>
              <a:rPr lang="es-AR" sz="4400" b="1" dirty="0">
                <a:solidFill>
                  <a:srgbClr val="F8B242"/>
                </a:solidFill>
                <a:latin typeface="Arial" panose="020B0604020202020204" pitchFamily="34" charset="0"/>
                <a:ea typeface="Adobe Heiti Std R"/>
                <a:cs typeface="Arial" panose="020B0604020202020204" pitchFamily="34" charset="0"/>
              </a:rPr>
              <a:t>10.208</a:t>
            </a:r>
          </a:p>
          <a:p>
            <a:pPr>
              <a:lnSpc>
                <a:spcPct val="80000"/>
              </a:lnSpc>
            </a:pPr>
            <a:endParaRPr lang="es-ES" sz="4400" b="1" dirty="0">
              <a:solidFill>
                <a:srgbClr val="F8B242"/>
              </a:solidFill>
              <a:latin typeface="Arial" panose="020B0604020202020204" pitchFamily="34" charset="0"/>
              <a:ea typeface="Adobe Heiti Std R"/>
              <a:cs typeface="Arial" panose="020B0604020202020204" pitchFamily="34" charset="0"/>
            </a:endParaRPr>
          </a:p>
          <a:p>
            <a:pPr>
              <a:lnSpc>
                <a:spcPct val="80000"/>
              </a:lnSpc>
            </a:pPr>
            <a:r>
              <a:rPr lang="es-ES" sz="3600" b="1" dirty="0" smtClean="0">
                <a:solidFill>
                  <a:srgbClr val="F8B242"/>
                </a:solidFill>
                <a:latin typeface="Arial" panose="020B0604020202020204" pitchFamily="34" charset="0"/>
                <a:ea typeface="Adobe Heiti Std R"/>
                <a:cs typeface="Arial" panose="020B0604020202020204" pitchFamily="34" charset="0"/>
              </a:rPr>
              <a:t>Dra. Marta Juliá</a:t>
            </a:r>
          </a:p>
          <a:p>
            <a:pPr>
              <a:lnSpc>
                <a:spcPct val="80000"/>
              </a:lnSpc>
            </a:pPr>
            <a:r>
              <a:rPr lang="es-ES" sz="3600" b="1" dirty="0" smtClean="0">
                <a:solidFill>
                  <a:srgbClr val="F8B242"/>
                </a:solidFill>
                <a:latin typeface="Arial" panose="020B0604020202020204" pitchFamily="34" charset="0"/>
                <a:ea typeface="Adobe Heiti Std R"/>
                <a:cs typeface="Arial" panose="020B0604020202020204" pitchFamily="34" charset="0"/>
              </a:rPr>
              <a:t>Dr. Ing. Santiago María </a:t>
            </a:r>
            <a:r>
              <a:rPr lang="es-ES" sz="3600" b="1" dirty="0">
                <a:solidFill>
                  <a:srgbClr val="F8B242"/>
                </a:solidFill>
                <a:latin typeface="Arial" panose="020B0604020202020204" pitchFamily="34" charset="0"/>
                <a:ea typeface="Adobe Heiti Std R"/>
                <a:cs typeface="Arial" panose="020B0604020202020204" pitchFamily="34" charset="0"/>
              </a:rPr>
              <a:t>Reyna</a:t>
            </a:r>
          </a:p>
          <a:p>
            <a:pPr>
              <a:lnSpc>
                <a:spcPct val="80000"/>
              </a:lnSpc>
            </a:pPr>
            <a:endParaRPr lang="es-ES" sz="3600" b="1" dirty="0">
              <a:solidFill>
                <a:srgbClr val="F8B242"/>
              </a:solidFill>
              <a:latin typeface="Arial" panose="020B0604020202020204" pitchFamily="34" charset="0"/>
              <a:ea typeface="Adobe Heiti Std R"/>
              <a:cs typeface="Arial" panose="020B0604020202020204" pitchFamily="34" charset="0"/>
            </a:endParaRPr>
          </a:p>
          <a:p>
            <a:pPr>
              <a:lnSpc>
                <a:spcPct val="80000"/>
              </a:lnSpc>
            </a:pPr>
            <a:endParaRPr lang="es-ES" sz="3600" b="1" dirty="0">
              <a:solidFill>
                <a:srgbClr val="F8B242"/>
              </a:solidFill>
              <a:latin typeface="Arial" panose="020B0604020202020204" pitchFamily="34" charset="0"/>
              <a:ea typeface="Adobe Heiti Std R"/>
              <a:cs typeface="Arial" panose="020B0604020202020204" pitchFamily="34" charset="0"/>
            </a:endParaRPr>
          </a:p>
          <a:p>
            <a:pPr algn="ctr">
              <a:lnSpc>
                <a:spcPct val="80000"/>
              </a:lnSpc>
            </a:pPr>
            <a:r>
              <a:rPr lang="es-ES" sz="3600" b="1" dirty="0">
                <a:solidFill>
                  <a:srgbClr val="92D050"/>
                </a:solidFill>
                <a:latin typeface="Arial" panose="020B0604020202020204" pitchFamily="34" charset="0"/>
                <a:ea typeface="Adobe Heiti Std R"/>
                <a:cs typeface="Arial" panose="020B0604020202020204" pitchFamily="34" charset="0"/>
              </a:rPr>
              <a:t>Universidad Nacional de </a:t>
            </a:r>
            <a:r>
              <a:rPr lang="es-ES" sz="3600" b="1" dirty="0" smtClean="0">
                <a:solidFill>
                  <a:srgbClr val="92D050"/>
                </a:solidFill>
                <a:latin typeface="Arial" panose="020B0604020202020204" pitchFamily="34" charset="0"/>
                <a:ea typeface="Adobe Heiti Std R"/>
                <a:cs typeface="Arial" panose="020B0604020202020204" pitchFamily="34" charset="0"/>
              </a:rPr>
              <a:t>Córdoba</a:t>
            </a:r>
          </a:p>
          <a:p>
            <a:pPr>
              <a:lnSpc>
                <a:spcPct val="80000"/>
              </a:lnSpc>
            </a:pPr>
            <a:endParaRPr lang="es-ES" sz="3600" b="1" dirty="0" smtClean="0">
              <a:solidFill>
                <a:srgbClr val="F8B242"/>
              </a:solidFill>
              <a:latin typeface="Arial" panose="020B0604020202020204" pitchFamily="34" charset="0"/>
              <a:ea typeface="Adobe Heiti Std R"/>
              <a:cs typeface="Arial" panose="020B0604020202020204" pitchFamily="34" charset="0"/>
            </a:endParaRPr>
          </a:p>
          <a:p>
            <a:pPr algn="ctr">
              <a:lnSpc>
                <a:spcPct val="80000"/>
              </a:lnSpc>
            </a:pPr>
            <a:r>
              <a:rPr lang="es-ES" sz="3600" b="1" dirty="0" smtClean="0">
                <a:solidFill>
                  <a:srgbClr val="FF0000"/>
                </a:solidFill>
                <a:latin typeface="Arial" panose="020B0604020202020204" pitchFamily="34" charset="0"/>
                <a:ea typeface="Adobe Heiti Std R"/>
                <a:cs typeface="Arial" panose="020B0604020202020204" pitchFamily="34" charset="0"/>
              </a:rPr>
              <a:t>MINISTERIO DE AGUA, AMBIENTE Y SERVICIOS PÚBLICOS</a:t>
            </a:r>
            <a:endParaRPr lang="es-AR" sz="3600" b="1" dirty="0">
              <a:solidFill>
                <a:srgbClr val="FF0000"/>
              </a:solidFill>
              <a:latin typeface="Arial" panose="020B0604020202020204" pitchFamily="34" charset="0"/>
              <a:ea typeface="Adobe Heiti Std R"/>
              <a:cs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667000" y="1524000"/>
            <a:ext cx="7239000" cy="1219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b="1" spc="-150" dirty="0">
                <a:solidFill>
                  <a:schemeClr val="bg1"/>
                </a:solidFill>
                <a:latin typeface="Arial" panose="020B0604020202020204" pitchFamily="34" charset="0"/>
              </a:rPr>
              <a:t>CAPÍTULO I </a:t>
            </a:r>
          </a:p>
          <a:p>
            <a:pPr eaLnBrk="1" hangingPunct="1">
              <a:lnSpc>
                <a:spcPct val="80000"/>
              </a:lnSpc>
              <a:defRPr/>
            </a:pPr>
            <a:r>
              <a:rPr lang="es-AR" b="1" spc="-150" dirty="0">
                <a:solidFill>
                  <a:srgbClr val="FFC000"/>
                </a:solidFill>
                <a:latin typeface="Arial" panose="020B0604020202020204" pitchFamily="34" charset="0"/>
              </a:rPr>
              <a:t>PRINCIPIOS </a:t>
            </a:r>
            <a:r>
              <a:rPr lang="es-AR" sz="4800" b="1" spc="-150" dirty="0">
                <a:solidFill>
                  <a:srgbClr val="FFC000"/>
                </a:solidFill>
                <a:latin typeface="Arial" panose="020B0604020202020204" pitchFamily="34" charset="0"/>
              </a:rPr>
              <a:t>GENERALES</a:t>
            </a:r>
            <a:endParaRPr lang="es-ES" sz="5400" kern="0" spc="-150" dirty="0">
              <a:solidFill>
                <a:srgbClr val="FFC000"/>
              </a:solidFill>
              <a:latin typeface="Arial" panose="020B0604020202020204" pitchFamily="34" charset="0"/>
            </a:endParaRP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subTitle" idx="4294967295"/>
          </p:nvPr>
        </p:nvSpPr>
        <p:spPr bwMode="auto">
          <a:xfrm>
            <a:off x="3657600" y="3159125"/>
            <a:ext cx="4876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X- Art.52-53</a:t>
            </a:r>
            <a:endParaRPr lang="es-ES" b="1" i="1"/>
          </a:p>
        </p:txBody>
      </p:sp>
    </p:spTree>
    <p:extLst>
      <p:ext uri="{BB962C8B-B14F-4D97-AF65-F5344CB8AC3E}">
        <p14:creationId xmlns:p14="http://schemas.microsoft.com/office/powerpoint/2010/main" val="14966947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4294967295"/>
          </p:nvPr>
        </p:nvSpPr>
        <p:spPr bwMode="auto">
          <a:xfrm>
            <a:off x="3200400" y="1600200"/>
            <a:ext cx="6553200" cy="31242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52°.-</a:t>
            </a:r>
            <a:r>
              <a:rPr lang="es-ES" sz="2400" b="1" dirty="0"/>
              <a:t> </a:t>
            </a:r>
            <a:r>
              <a:rPr lang="es-ES" sz="2400" dirty="0"/>
              <a:t>La Educación Ambiental es un instrumento prioritario en la implementación de la Política Ambiental Provincial.</a:t>
            </a:r>
          </a:p>
          <a:p>
            <a:pPr eaLnBrk="1" hangingPunct="1">
              <a:buClr>
                <a:srgbClr val="00B0F0"/>
              </a:buClr>
              <a:defRPr/>
            </a:pPr>
            <a:r>
              <a:rPr lang="es-ES" sz="2400" dirty="0"/>
              <a:t>La formación y capacitación continua en materia ambiental debe constituir un objetivo prioritario para la Autoridad de Aplicación </a:t>
            </a:r>
          </a:p>
        </p:txBody>
      </p:sp>
      <p:sp>
        <p:nvSpPr>
          <p:cNvPr id="4" name="Rectangle 2"/>
          <p:cNvSpPr txBox="1">
            <a:spLocks noChangeArrowheads="1"/>
          </p:cNvSpPr>
          <p:nvPr/>
        </p:nvSpPr>
        <p:spPr>
          <a:xfrm>
            <a:off x="3529013" y="381000"/>
            <a:ext cx="416401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EDUCACIÓN</a:t>
            </a:r>
          </a:p>
          <a:p>
            <a:pPr eaLnBrk="1" hangingPunct="1">
              <a:lnSpc>
                <a:spcPct val="80000"/>
              </a:lnSpc>
              <a:defRPr/>
            </a:pPr>
            <a:r>
              <a:rPr lang="es-AR" sz="32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24517201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4294967295"/>
          </p:nvPr>
        </p:nvSpPr>
        <p:spPr bwMode="auto">
          <a:xfrm>
            <a:off x="3200400" y="1600200"/>
            <a:ext cx="6553200" cy="3733800"/>
          </a:xfrm>
          <a:prstGeom prst="rect">
            <a:avLst/>
          </a:prstGeom>
          <a:extLst/>
        </p:spPr>
        <p:txBody>
          <a:bodyPr/>
          <a:lstStyle/>
          <a:p>
            <a:pPr eaLnBrk="1" hangingPunct="1">
              <a:lnSpc>
                <a:spcPct val="90000"/>
              </a:lnSpc>
              <a:buClr>
                <a:srgbClr val="00B0F0"/>
              </a:buClr>
              <a:defRPr/>
            </a:pPr>
            <a:r>
              <a:rPr lang="es-ES" sz="1600" b="1" i="1" dirty="0">
                <a:solidFill>
                  <a:srgbClr val="FFC000"/>
                </a:solidFill>
                <a:effectLst>
                  <a:outerShdw blurRad="38100" dist="38100" dir="2700000" algn="tl">
                    <a:srgbClr val="000000">
                      <a:alpha val="43137"/>
                    </a:srgbClr>
                  </a:outerShdw>
                </a:effectLst>
              </a:rPr>
              <a:t>Artículo 53°.-</a:t>
            </a:r>
            <a:r>
              <a:rPr lang="es-ES" sz="1600" b="1" dirty="0"/>
              <a:t> </a:t>
            </a:r>
            <a:r>
              <a:rPr lang="es-ES" sz="1600" dirty="0"/>
              <a:t>La Autoridad de Aplicación coordinará con el Ministerio de Educación la incentivación en el tratamiento de aspectos ambientales en la </a:t>
            </a:r>
            <a:r>
              <a:rPr lang="es-ES" sz="1600" dirty="0" err="1"/>
              <a:t>currícula</a:t>
            </a:r>
            <a:r>
              <a:rPr lang="es-ES" sz="1600" dirty="0"/>
              <a:t> de la educación formal en los distintos niveles y en la modalidad de la educación no formal e informal a través de:</a:t>
            </a:r>
          </a:p>
          <a:p>
            <a:pPr marL="1317625" indent="-331788" eaLnBrk="1" hangingPunct="1">
              <a:lnSpc>
                <a:spcPct val="90000"/>
              </a:lnSpc>
              <a:buNone/>
              <a:defRPr/>
            </a:pPr>
            <a:r>
              <a:rPr lang="es-ES" sz="1600" b="1" dirty="0">
                <a:solidFill>
                  <a:srgbClr val="00B0F0"/>
                </a:solidFill>
              </a:rPr>
              <a:t>a)</a:t>
            </a:r>
            <a:r>
              <a:rPr lang="es-ES" sz="1600" dirty="0"/>
              <a:t> Incluir en los diseños curriculares, en todos los niveles educativos, tanto en instituciones públicas como privadas, enfoques transversales e interdisciplinarios referidos a la protección, saneamiento, normativas vigentes y acciones que refieren al desarrollo sustentable y cuidado del ambiente;</a:t>
            </a:r>
          </a:p>
          <a:p>
            <a:pPr marL="1317625" indent="-331788" eaLnBrk="1" hangingPunct="1">
              <a:lnSpc>
                <a:spcPct val="90000"/>
              </a:lnSpc>
              <a:buNone/>
              <a:defRPr/>
            </a:pPr>
            <a:r>
              <a:rPr lang="es-ES" sz="1600" b="1" dirty="0">
                <a:solidFill>
                  <a:srgbClr val="00B0F0"/>
                </a:solidFill>
              </a:rPr>
              <a:t>b)</a:t>
            </a:r>
            <a:r>
              <a:rPr lang="es-ES" sz="1600" dirty="0"/>
              <a:t> Garantizar la difusión de formación e información a través de talleres, seminarios, jornadas, cursos y medios de comunicación como las radios comunitarias que involucren a los diferentes actores sociales e instituciones de la comunidad con el propósito de garantizar la participación activa y el libre acceso a la educación;</a:t>
            </a:r>
          </a:p>
        </p:txBody>
      </p:sp>
      <p:sp>
        <p:nvSpPr>
          <p:cNvPr id="4" name="Rectangle 2"/>
          <p:cNvSpPr txBox="1">
            <a:spLocks noChangeArrowheads="1"/>
          </p:cNvSpPr>
          <p:nvPr/>
        </p:nvSpPr>
        <p:spPr>
          <a:xfrm>
            <a:off x="3529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COORDINACIÓN CON EL</a:t>
            </a:r>
          </a:p>
          <a:p>
            <a:pPr eaLnBrk="1" hangingPunct="1">
              <a:lnSpc>
                <a:spcPct val="80000"/>
              </a:lnSpc>
              <a:defRPr/>
            </a:pPr>
            <a:r>
              <a:rPr lang="es-AR" sz="3200" b="1" spc="-150" dirty="0">
                <a:solidFill>
                  <a:srgbClr val="FFC000"/>
                </a:solidFill>
                <a:latin typeface="Arial" panose="020B0604020202020204" pitchFamily="34" charset="0"/>
              </a:rPr>
              <a:t>MINISTERIO DE EDUCACIÓN</a:t>
            </a:r>
          </a:p>
        </p:txBody>
      </p:sp>
    </p:spTree>
    <p:extLst>
      <p:ext uri="{BB962C8B-B14F-4D97-AF65-F5344CB8AC3E}">
        <p14:creationId xmlns:p14="http://schemas.microsoft.com/office/powerpoint/2010/main" val="3496226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body" idx="4294967295"/>
          </p:nvPr>
        </p:nvSpPr>
        <p:spPr bwMode="auto">
          <a:xfrm>
            <a:off x="3529014" y="1600200"/>
            <a:ext cx="6300787" cy="304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3700" indent="-393700" eaLnBrk="1" hangingPunct="1">
              <a:lnSpc>
                <a:spcPct val="90000"/>
              </a:lnSpc>
              <a:buNone/>
            </a:pPr>
            <a:r>
              <a:rPr lang="es-ES" sz="2000" b="1">
                <a:solidFill>
                  <a:srgbClr val="00B0F0"/>
                </a:solidFill>
              </a:rPr>
              <a:t>c)</a:t>
            </a:r>
            <a:r>
              <a:rPr lang="es-ES" sz="2000"/>
              <a:t> Garantizar la formación, capacitación y actualización del personal docente y no docente de todos los niveles educativos;</a:t>
            </a:r>
          </a:p>
          <a:p>
            <a:pPr marL="393700" indent="-393700" eaLnBrk="1" hangingPunct="1">
              <a:lnSpc>
                <a:spcPct val="90000"/>
              </a:lnSpc>
              <a:buNone/>
            </a:pPr>
            <a:r>
              <a:rPr lang="es-ES" sz="2000" b="1">
                <a:solidFill>
                  <a:srgbClr val="00B0F0"/>
                </a:solidFill>
              </a:rPr>
              <a:t>d)</a:t>
            </a:r>
            <a:r>
              <a:rPr lang="es-ES" sz="2000"/>
              <a:t> Realizar campañas de concientización a nivel local y provincial, y</a:t>
            </a:r>
          </a:p>
          <a:p>
            <a:pPr marL="393700" indent="-393700" eaLnBrk="1" hangingPunct="1">
              <a:lnSpc>
                <a:spcPct val="90000"/>
              </a:lnSpc>
              <a:buNone/>
            </a:pPr>
            <a:r>
              <a:rPr lang="es-ES" sz="2000" b="1">
                <a:solidFill>
                  <a:srgbClr val="00B0F0"/>
                </a:solidFill>
              </a:rPr>
              <a:t>e)</a:t>
            </a:r>
            <a:r>
              <a:rPr lang="es-ES" sz="2000"/>
              <a:t> Generar encuentros entre localidades vecinas para un intercambio de experiencias e investigación ambientales con el propósito de generar una conciencia y cambio de actitud hacia el ambiente.</a:t>
            </a:r>
          </a:p>
        </p:txBody>
      </p:sp>
      <p:sp>
        <p:nvSpPr>
          <p:cNvPr id="4" name="Rectangle 2"/>
          <p:cNvSpPr txBox="1">
            <a:spLocks noChangeArrowheads="1"/>
          </p:cNvSpPr>
          <p:nvPr/>
        </p:nvSpPr>
        <p:spPr>
          <a:xfrm>
            <a:off x="3529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COORDINACIÓN CON EL</a:t>
            </a:r>
          </a:p>
          <a:p>
            <a:pPr eaLnBrk="1" hangingPunct="1">
              <a:lnSpc>
                <a:spcPct val="80000"/>
              </a:lnSpc>
              <a:defRPr/>
            </a:pPr>
            <a:r>
              <a:rPr lang="es-AR" sz="3200" b="1" spc="-150" dirty="0">
                <a:solidFill>
                  <a:srgbClr val="FFC000"/>
                </a:solidFill>
                <a:latin typeface="Arial" panose="020B0604020202020204" pitchFamily="34" charset="0"/>
              </a:rPr>
              <a:t>MINISTERIO DE EDUCACIÓN</a:t>
            </a:r>
          </a:p>
        </p:txBody>
      </p:sp>
    </p:spTree>
    <p:extLst>
      <p:ext uri="{BB962C8B-B14F-4D97-AF65-F5344CB8AC3E}">
        <p14:creationId xmlns:p14="http://schemas.microsoft.com/office/powerpoint/2010/main" val="23322283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body" idx="4294967295"/>
          </p:nvPr>
        </p:nvSpPr>
        <p:spPr bwMode="auto">
          <a:xfrm>
            <a:off x="3200400" y="1600200"/>
            <a:ext cx="6781800" cy="3733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ES" sz="2000"/>
              <a:t>La Autoridad de Aplicación debe establecer convenios de cooperación con universidades, institutos de investigación, asociaciones empresarias, organizaciones no gubernamentales y otras instituciones nacionales e internacionales para la formación de recursos humanos en temas como manejo de recursos naturales y protección ambiental.</a:t>
            </a:r>
          </a:p>
          <a:p>
            <a:pPr eaLnBrk="1" hangingPunct="1">
              <a:lnSpc>
                <a:spcPct val="90000"/>
              </a:lnSpc>
              <a:buClr>
                <a:srgbClr val="00B0F0"/>
              </a:buClr>
            </a:pPr>
            <a:r>
              <a:rPr lang="es-ES" sz="2000"/>
              <a:t>La Autoridad de Aplicación, por intermedio de las municipalidades y comunas de la Provincia, debe implementar talleres con el objetivo de formar e informar no solo a quienes desempeñan funciones en la gestión pública sino a la comunidad en general, aplicando el criterio de transversalidad</a:t>
            </a:r>
            <a:r>
              <a:rPr lang="es-AR" sz="2000"/>
              <a:t>.</a:t>
            </a:r>
            <a:r>
              <a:rPr lang="es-ES" sz="2000"/>
              <a:t> </a:t>
            </a:r>
          </a:p>
        </p:txBody>
      </p:sp>
      <p:sp>
        <p:nvSpPr>
          <p:cNvPr id="4" name="Rectangle 2"/>
          <p:cNvSpPr txBox="1">
            <a:spLocks noChangeArrowheads="1"/>
          </p:cNvSpPr>
          <p:nvPr/>
        </p:nvSpPr>
        <p:spPr>
          <a:xfrm>
            <a:off x="3529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 DE LA</a:t>
            </a:r>
          </a:p>
          <a:p>
            <a:pPr eaLnBrk="1" hangingPunct="1">
              <a:lnSpc>
                <a:spcPct val="80000"/>
              </a:lnSpc>
              <a:defRPr/>
            </a:pPr>
            <a:r>
              <a:rPr lang="es-AR" sz="3200" b="1" spc="-150" dirty="0">
                <a:solidFill>
                  <a:srgbClr val="FFC000"/>
                </a:solidFill>
                <a:latin typeface="Arial" panose="020B0604020202020204" pitchFamily="34" charset="0"/>
              </a:rPr>
              <a:t>AUTORIDAD DE APLICACIÓN</a:t>
            </a:r>
          </a:p>
        </p:txBody>
      </p:sp>
    </p:spTree>
    <p:extLst>
      <p:ext uri="{BB962C8B-B14F-4D97-AF65-F5344CB8AC3E}">
        <p14:creationId xmlns:p14="http://schemas.microsoft.com/office/powerpoint/2010/main" val="35277799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143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INFORMACIÓN AMBIENTAL</a:t>
            </a:r>
          </a:p>
          <a:p>
            <a:pPr eaLnBrk="1" hangingPunct="1">
              <a:lnSpc>
                <a:spcPct val="80000"/>
              </a:lnSpc>
              <a:defRPr/>
            </a:pPr>
            <a:r>
              <a:rPr lang="es-AR" sz="4000" b="1" spc="-150" dirty="0">
                <a:solidFill>
                  <a:srgbClr val="FFC000"/>
                </a:solidFill>
                <a:latin typeface="Arial" panose="020B0604020202020204" pitchFamily="34" charset="0"/>
              </a:rPr>
              <a:t>PROVINCIAL</a:t>
            </a:r>
          </a:p>
        </p:txBody>
      </p:sp>
    </p:spTree>
    <p:extLst>
      <p:ext uri="{BB962C8B-B14F-4D97-AF65-F5344CB8AC3E}">
        <p14:creationId xmlns:p14="http://schemas.microsoft.com/office/powerpoint/2010/main" val="4045230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subTitle" idx="4294967295"/>
          </p:nvPr>
        </p:nvSpPr>
        <p:spPr bwMode="auto">
          <a:xfrm>
            <a:off x="3352800" y="3159125"/>
            <a:ext cx="54864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XI -Art. 54 a</a:t>
            </a:r>
            <a:r>
              <a:rPr lang="es-AR" i="1"/>
              <a:t> </a:t>
            </a:r>
            <a:r>
              <a:rPr lang="es-AR" b="1" i="1"/>
              <a:t>62</a:t>
            </a:r>
            <a:endParaRPr lang="es-ES" b="1" i="1"/>
          </a:p>
        </p:txBody>
      </p:sp>
    </p:spTree>
    <p:extLst>
      <p:ext uri="{BB962C8B-B14F-4D97-AF65-F5344CB8AC3E}">
        <p14:creationId xmlns:p14="http://schemas.microsoft.com/office/powerpoint/2010/main" val="4937387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4294967295"/>
          </p:nvPr>
        </p:nvSpPr>
        <p:spPr bwMode="auto">
          <a:xfrm>
            <a:off x="2438400" y="1600201"/>
            <a:ext cx="73152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sz="2400"/>
              <a:t>Profundiza sobre la información pública ambiental.</a:t>
            </a:r>
          </a:p>
          <a:p>
            <a:pPr eaLnBrk="1" hangingPunct="1">
              <a:buClr>
                <a:srgbClr val="00B0F0"/>
              </a:buClr>
            </a:pPr>
            <a:r>
              <a:rPr lang="es-AR" sz="2400"/>
              <a:t>Establece las obligaciones del estado</a:t>
            </a:r>
          </a:p>
          <a:p>
            <a:pPr eaLnBrk="1" hangingPunct="1">
              <a:buClr>
                <a:srgbClr val="00B0F0"/>
              </a:buClr>
            </a:pPr>
            <a:r>
              <a:rPr lang="es-AR" sz="2400"/>
              <a:t>Los derechos de los ciudadanos los cuales se amplían considerablemente con lo incorporado en la ley</a:t>
            </a:r>
          </a:p>
          <a:p>
            <a:pPr eaLnBrk="1" hangingPunct="1">
              <a:buClr>
                <a:srgbClr val="00B0F0"/>
              </a:buClr>
            </a:pPr>
            <a:r>
              <a:rPr lang="es-AR" sz="2400"/>
              <a:t>Se define que es información, como se obtiene, gratuidad, plazos, denegación de información, entre otras regulaciones.</a:t>
            </a:r>
            <a:endParaRPr lang="es-ES" sz="2400"/>
          </a:p>
        </p:txBody>
      </p:sp>
      <p:sp>
        <p:nvSpPr>
          <p:cNvPr id="6"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INFORMACIÓN</a:t>
            </a:r>
          </a:p>
          <a:p>
            <a:pPr eaLnBrk="1" hangingPunct="1">
              <a:lnSpc>
                <a:spcPct val="80000"/>
              </a:lnSpc>
              <a:defRPr/>
            </a:pPr>
            <a:r>
              <a:rPr lang="es-AR" sz="3200" b="1" spc="-150" dirty="0">
                <a:solidFill>
                  <a:srgbClr val="FFC000"/>
                </a:solidFill>
                <a:latin typeface="Arial" panose="020B0604020202020204" pitchFamily="34" charset="0"/>
              </a:rPr>
              <a:t>PÚBLICA AMBIENTAL</a:t>
            </a:r>
          </a:p>
        </p:txBody>
      </p:sp>
    </p:spTree>
    <p:extLst>
      <p:ext uri="{BB962C8B-B14F-4D97-AF65-F5344CB8AC3E}">
        <p14:creationId xmlns:p14="http://schemas.microsoft.com/office/powerpoint/2010/main" val="37463888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4294967295"/>
          </p:nvPr>
        </p:nvSpPr>
        <p:spPr bwMode="auto">
          <a:xfrm>
            <a:off x="2438400" y="1600200"/>
            <a:ext cx="7239000" cy="39624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54°.- </a:t>
            </a:r>
            <a:r>
              <a:rPr lang="es-ES" sz="2400" dirty="0"/>
              <a:t>Las personas físicas y jurídicas -públicas o privadas- deben proporcionar a la Autoridad de Aplicación la información que esté relacionada con la calidad ambiental y referida a todas las actividades que desarrollan en el territorio provincial.</a:t>
            </a:r>
          </a:p>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55°.- </a:t>
            </a:r>
            <a:r>
              <a:rPr lang="es-ES" sz="2400" dirty="0"/>
              <a:t>La Autoridad de Aplicación administrará la información ambiental existente y debe brindar la información ambiental que disponga.</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DEBER Y ADMINISTRACIÓN</a:t>
            </a:r>
          </a:p>
          <a:p>
            <a:pPr eaLnBrk="1" hangingPunct="1">
              <a:lnSpc>
                <a:spcPct val="80000"/>
              </a:lnSpc>
              <a:defRPr/>
            </a:pPr>
            <a:r>
              <a:rPr lang="es-AR" sz="3200" b="1" spc="-150" dirty="0">
                <a:solidFill>
                  <a:srgbClr val="FFC000"/>
                </a:solidFill>
                <a:latin typeface="Arial" panose="020B0604020202020204" pitchFamily="34" charset="0"/>
              </a:rPr>
              <a:t>DE INFORMACIÓN</a:t>
            </a:r>
          </a:p>
        </p:txBody>
      </p:sp>
    </p:spTree>
    <p:extLst>
      <p:ext uri="{BB962C8B-B14F-4D97-AF65-F5344CB8AC3E}">
        <p14:creationId xmlns:p14="http://schemas.microsoft.com/office/powerpoint/2010/main" val="22443795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4294967295"/>
          </p:nvPr>
        </p:nvSpPr>
        <p:spPr bwMode="auto">
          <a:xfrm>
            <a:off x="1828800" y="1295400"/>
            <a:ext cx="8382000" cy="54102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56°.-</a:t>
            </a:r>
            <a:r>
              <a:rPr lang="es-ES" sz="2000" b="1" dirty="0"/>
              <a:t> </a:t>
            </a:r>
            <a:r>
              <a:rPr lang="es-ES" sz="2000" dirty="0"/>
              <a:t>El acceso a la información pública ambiental es un derecho reconocido en la Ley Nacional Nº 25.831 -Régimen de Libre Acceso a la Información Pública Ambiental- y en la Ley Nacional Nº 25.675 -General del Ambiente- que la Provincia profundizará en su instrumentación y funcionamiento a través de la Autoridad de Aplicación.</a:t>
            </a:r>
          </a:p>
          <a:p>
            <a:pPr eaLnBrk="1" hangingPunct="1">
              <a:lnSpc>
                <a:spcPct val="90000"/>
              </a:lnSpc>
              <a:buFont typeface="Wingdings" panose="05000000000000000000" pitchFamily="2" charset="2"/>
              <a:buNone/>
              <a:defRPr/>
            </a:pPr>
            <a:r>
              <a:rPr lang="es-ES" sz="2000" dirty="0"/>
              <a:t>	Toda persona física o jurídica tiene derecho a solicitar, consultar y recibir información pública ambiental completa, veraz, adecuada, oportuna y gratuita -en los términos que establece la presente Ley- de los organismos de la Administración Pública Provincial centralizada, descentralizada, entes autárquicos, empresas y sociedades del Estado, sociedades anónimas con participación estatal mayoritaria, sociedades de economía mixta y de toda otra organización empresarial o sociedad comercial en donde el Estado Provincial y los Estados Municipales o Comunales tengan participación en el capital o en la formación de las decisiones societarias y las empresas prestatarias de servicios públicos.</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ACCESO A LA INFORMACIÓN</a:t>
            </a:r>
          </a:p>
          <a:p>
            <a:pPr eaLnBrk="1" hangingPunct="1">
              <a:lnSpc>
                <a:spcPct val="80000"/>
              </a:lnSpc>
              <a:defRPr/>
            </a:pPr>
            <a:r>
              <a:rPr lang="es-AR" sz="32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11083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4294967295"/>
          </p:nvPr>
        </p:nvSpPr>
        <p:spPr>
          <a:xfrm>
            <a:off x="3200400" y="1600200"/>
            <a:ext cx="6553200" cy="4525963"/>
          </a:xfrm>
          <a:extLst/>
        </p:spPr>
        <p:txBody>
          <a:bodyPr rtlCol="0">
            <a:normAutofit lnSpcReduction="10000"/>
          </a:bodyPr>
          <a:lstStyle/>
          <a:p>
            <a:pPr fontAlgn="auto">
              <a:lnSpc>
                <a:spcPct val="90000"/>
              </a:lnSpc>
              <a:spcAft>
                <a:spcPts val="0"/>
              </a:spcAft>
              <a:buClr>
                <a:srgbClr val="FFC000"/>
              </a:buClr>
              <a:buFont typeface="Wingdings 3" charset="2"/>
              <a:buChar char=""/>
              <a:defRPr/>
            </a:pPr>
            <a:r>
              <a:rPr lang="es-AR" sz="2400" dirty="0">
                <a:solidFill>
                  <a:schemeClr val="tx1">
                    <a:lumMod val="75000"/>
                    <a:lumOff val="25000"/>
                  </a:schemeClr>
                </a:solidFill>
              </a:rPr>
              <a:t>Es una ley que </a:t>
            </a:r>
            <a:r>
              <a:rPr lang="es-AR" sz="2400" b="1" dirty="0">
                <a:solidFill>
                  <a:srgbClr val="FFC000"/>
                </a:solidFill>
              </a:rPr>
              <a:t>determina la política ambiental provincial.</a:t>
            </a:r>
          </a:p>
          <a:p>
            <a:pPr fontAlgn="auto">
              <a:lnSpc>
                <a:spcPct val="90000"/>
              </a:lnSpc>
              <a:spcAft>
                <a:spcPts val="0"/>
              </a:spcAft>
              <a:buClr>
                <a:srgbClr val="FFC000"/>
              </a:buClr>
              <a:buFont typeface="Wingdings 3" charset="2"/>
              <a:buChar char=""/>
              <a:defRPr/>
            </a:pPr>
            <a:r>
              <a:rPr lang="es-AR" sz="2400" b="1" dirty="0">
                <a:solidFill>
                  <a:srgbClr val="FFC000"/>
                </a:solidFill>
              </a:rPr>
              <a:t>Complementa los presupuestos mínimos </a:t>
            </a:r>
            <a:r>
              <a:rPr lang="es-AR" sz="2400" dirty="0">
                <a:solidFill>
                  <a:schemeClr val="tx1">
                    <a:lumMod val="75000"/>
                    <a:lumOff val="25000"/>
                  </a:schemeClr>
                </a:solidFill>
              </a:rPr>
              <a:t>que establece  la Ley general de Ambiente N° 25.675 de acuerdo a las facultades que otorga el art.41 </a:t>
            </a:r>
            <a:r>
              <a:rPr lang="es-AR" sz="2400" b="1" dirty="0">
                <a:solidFill>
                  <a:srgbClr val="FFC000"/>
                </a:solidFill>
              </a:rPr>
              <a:t>“</a:t>
            </a:r>
            <a:r>
              <a:rPr lang="es-ES_tradnl" sz="2400" b="1" i="1" dirty="0">
                <a:solidFill>
                  <a:srgbClr val="FFC000"/>
                </a:solidFill>
              </a:rPr>
              <a:t>Corresponde a la nación dictar los presupuestos mínimos de protección, y a las provincias las necesarias para complementarlas…</a:t>
            </a:r>
            <a:r>
              <a:rPr lang="es-ES_tradnl" sz="2400" b="1" dirty="0">
                <a:solidFill>
                  <a:srgbClr val="FFC000"/>
                </a:solidFill>
              </a:rPr>
              <a:t>”</a:t>
            </a:r>
          </a:p>
          <a:p>
            <a:pPr fontAlgn="auto">
              <a:lnSpc>
                <a:spcPct val="90000"/>
              </a:lnSpc>
              <a:spcAft>
                <a:spcPts val="0"/>
              </a:spcAft>
              <a:buClr>
                <a:srgbClr val="FFC000"/>
              </a:buClr>
              <a:buFont typeface="Wingdings 3" charset="2"/>
              <a:buChar char=""/>
              <a:defRPr/>
            </a:pPr>
            <a:r>
              <a:rPr lang="es-ES_tradnl" sz="2400" b="1" dirty="0">
                <a:solidFill>
                  <a:srgbClr val="FFC000"/>
                </a:solidFill>
              </a:rPr>
              <a:t>Actualiza e incorpora nuevos instrumentos de política y gestión ambiental.</a:t>
            </a:r>
            <a:endParaRPr lang="es-ES" sz="2400" b="1" dirty="0">
              <a:solidFill>
                <a:srgbClr val="FFC000"/>
              </a:solidFill>
            </a:endParaRPr>
          </a:p>
        </p:txBody>
      </p:sp>
      <p:sp>
        <p:nvSpPr>
          <p:cNvPr id="5" name="Rectangle 2"/>
          <p:cNvSpPr txBox="1">
            <a:spLocks noChangeArrowheads="1"/>
          </p:cNvSpPr>
          <p:nvPr/>
        </p:nvSpPr>
        <p:spPr>
          <a:xfrm>
            <a:off x="4303713" y="381000"/>
            <a:ext cx="51450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CARACTERÍSTICAS </a:t>
            </a:r>
            <a:r>
              <a:rPr lang="es-AR" sz="3200" b="1" spc="-150" dirty="0">
                <a:solidFill>
                  <a:srgbClr val="FFC000"/>
                </a:solidFill>
                <a:latin typeface="Arial" panose="020B0604020202020204" pitchFamily="34" charset="0"/>
              </a:rPr>
              <a:t>GENERALES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bwMode="auto">
          <a:xfrm>
            <a:off x="2438400" y="1447801"/>
            <a:ext cx="7315200"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57°.-</a:t>
            </a:r>
            <a:r>
              <a:rPr lang="es-ES" sz="2400" b="1" dirty="0"/>
              <a:t> </a:t>
            </a:r>
            <a:r>
              <a:rPr lang="es-ES" sz="2400" dirty="0"/>
              <a:t>Se considera Información Pública Ambiental cualquier información producida, obtenida, en poder o bajo control de los organismos públicos, así como las actas de las reuniones oficiales y expedientes de la Administración Pública y las actividades de entidades y personas que cumplen funciones públicas relacionadas con el ambiente, los recursos naturales y el desarrollo sustentable.</a:t>
            </a:r>
          </a:p>
          <a:p>
            <a:pPr eaLnBrk="1" hangingPunct="1">
              <a:lnSpc>
                <a:spcPct val="90000"/>
              </a:lnSpc>
              <a:buClr>
                <a:srgbClr val="00B0F0"/>
              </a:buClr>
              <a:defRPr/>
            </a:pPr>
            <a:r>
              <a:rPr lang="es-ES" sz="2400" dirty="0"/>
              <a:t>Se considera pública toda información ambiental producida por los organismos, sociedades y entes mencionados en el artículo 56 de esta norma, salvo que esté expresamente exceptuada por ley. </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INFORMACIÓN</a:t>
            </a:r>
          </a:p>
          <a:p>
            <a:pPr eaLnBrk="1" hangingPunct="1">
              <a:lnSpc>
                <a:spcPct val="80000"/>
              </a:lnSpc>
              <a:defRPr/>
            </a:pPr>
            <a:r>
              <a:rPr lang="es-AR" sz="3200" b="1" spc="-150" dirty="0">
                <a:solidFill>
                  <a:srgbClr val="FFC000"/>
                </a:solidFill>
                <a:latin typeface="Arial" panose="020B0604020202020204" pitchFamily="34" charset="0"/>
              </a:rPr>
              <a:t>PÚBLICA AMBIENTAL</a:t>
            </a:r>
          </a:p>
        </p:txBody>
      </p:sp>
    </p:spTree>
    <p:extLst>
      <p:ext uri="{BB962C8B-B14F-4D97-AF65-F5344CB8AC3E}">
        <p14:creationId xmlns:p14="http://schemas.microsoft.com/office/powerpoint/2010/main" val="8380312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body" idx="4294967295"/>
          </p:nvPr>
        </p:nvSpPr>
        <p:spPr bwMode="auto">
          <a:xfrm>
            <a:off x="2438400" y="1600201"/>
            <a:ext cx="7315200" cy="4530725"/>
          </a:xfrm>
          <a:prstGeom prst="rect">
            <a:avLst/>
          </a:prstGeom>
          <a:extLst/>
        </p:spPr>
        <p:txBody>
          <a:bodyPr/>
          <a:lstStyle/>
          <a:p>
            <a:pPr eaLnBrk="1" hangingPunct="1">
              <a:lnSpc>
                <a:spcPct val="80000"/>
              </a:lnSpc>
              <a:buClr>
                <a:srgbClr val="00B0F0"/>
              </a:buClr>
              <a:defRPr/>
            </a:pPr>
            <a:r>
              <a:rPr lang="es-ES" sz="2300" b="1" i="1" dirty="0">
                <a:solidFill>
                  <a:srgbClr val="FFC000"/>
                </a:solidFill>
                <a:effectLst>
                  <a:outerShdw blurRad="38100" dist="38100" dir="2700000" algn="tl">
                    <a:srgbClr val="000000">
                      <a:alpha val="43137"/>
                    </a:srgbClr>
                  </a:outerShdw>
                </a:effectLst>
              </a:rPr>
              <a:t>Artículo 58°.-</a:t>
            </a:r>
            <a:r>
              <a:rPr lang="es-ES" sz="2300" b="1" dirty="0"/>
              <a:t> </a:t>
            </a:r>
            <a:r>
              <a:rPr lang="es-ES" sz="2300" dirty="0"/>
              <a:t>La Autoridad de Aplicación es la responsable de receptar las solicitudes de información debiendo confeccionar un formulario a tal fin, cuya única finalidad es facilitar el requerimiento a aquellas personas que concurran sin una solicitud confeccionada previamente, pero no implica el uso obligatorio del mismo.</a:t>
            </a:r>
          </a:p>
          <a:p>
            <a:pPr eaLnBrk="1" hangingPunct="1">
              <a:lnSpc>
                <a:spcPct val="80000"/>
              </a:lnSpc>
              <a:buClr>
                <a:srgbClr val="00B0F0"/>
              </a:buClr>
              <a:defRPr/>
            </a:pPr>
            <a:r>
              <a:rPr lang="es-ES" sz="2300" dirty="0"/>
              <a:t>Es obligatorio proporcionar la información ambiental solicitada, debiendo ser facilitada en forma gratuita para su examen, consulta y/o recepción en formato informático o digital o en el formato en que se encuentra disponible al momento de efectuarse la solicitud. En caso de solicitarse en otro formato (papel, fotos, etc.) el costo debe ser asumido por el solicitante. </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SOLICITUD DE</a:t>
            </a:r>
          </a:p>
          <a:p>
            <a:pPr eaLnBrk="1" hangingPunct="1">
              <a:lnSpc>
                <a:spcPct val="80000"/>
              </a:lnSpc>
              <a:defRPr/>
            </a:pPr>
            <a:r>
              <a:rPr lang="es-AR" sz="3200" b="1" spc="-150" dirty="0">
                <a:solidFill>
                  <a:srgbClr val="FFC000"/>
                </a:solidFill>
                <a:latin typeface="Arial" panose="020B0604020202020204" pitchFamily="34" charset="0"/>
              </a:rPr>
              <a:t>INFORMACIÓN</a:t>
            </a:r>
          </a:p>
        </p:txBody>
      </p:sp>
    </p:spTree>
    <p:extLst>
      <p:ext uri="{BB962C8B-B14F-4D97-AF65-F5344CB8AC3E}">
        <p14:creationId xmlns:p14="http://schemas.microsoft.com/office/powerpoint/2010/main" val="413428824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4294967295"/>
          </p:nvPr>
        </p:nvSpPr>
        <p:spPr bwMode="auto">
          <a:xfrm>
            <a:off x="2438400" y="1295401"/>
            <a:ext cx="7315200" cy="4530725"/>
          </a:xfrm>
          <a:prstGeom prst="rect">
            <a:avLst/>
          </a:prstGeom>
          <a:extLst/>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59°.-</a:t>
            </a:r>
            <a:r>
              <a:rPr lang="es-ES" sz="2400" b="1" dirty="0"/>
              <a:t> </a:t>
            </a:r>
            <a:r>
              <a:rPr lang="es-ES" sz="2400" dirty="0"/>
              <a:t>La solicitud de información ambiental debe presentarse por escrito, en forma verbal o electrónica y no es necesario acreditar los motivos por los que se solicita. El solicitante debe indicar:</a:t>
            </a:r>
          </a:p>
          <a:p>
            <a:pPr marL="806450" indent="-458788" eaLnBrk="1" hangingPunct="1">
              <a:lnSpc>
                <a:spcPct val="80000"/>
              </a:lnSpc>
              <a:buNone/>
              <a:defRPr/>
            </a:pPr>
            <a:r>
              <a:rPr lang="es-ES" sz="2400" b="1" dirty="0">
                <a:solidFill>
                  <a:srgbClr val="00B0F0"/>
                </a:solidFill>
              </a:rPr>
              <a:t>a)</a:t>
            </a:r>
            <a:r>
              <a:rPr lang="es-ES" sz="2400" dirty="0"/>
              <a:t> Identidad por cualquier medio idóneo y/o la representación invocada en el supuesto de tratarse de personas jurídicas;</a:t>
            </a:r>
          </a:p>
          <a:p>
            <a:pPr marL="806450" indent="-458788" eaLnBrk="1" hangingPunct="1">
              <a:lnSpc>
                <a:spcPct val="80000"/>
              </a:lnSpc>
              <a:buNone/>
              <a:defRPr/>
            </a:pPr>
            <a:r>
              <a:rPr lang="es-ES" sz="2400" b="1" dirty="0">
                <a:solidFill>
                  <a:srgbClr val="00B0F0"/>
                </a:solidFill>
              </a:rPr>
              <a:t>b)</a:t>
            </a:r>
            <a:r>
              <a:rPr lang="es-ES" sz="2400" dirty="0"/>
              <a:t> Datos de contacto a los fines de que el solicitante pueda ser consultado o notificado, y</a:t>
            </a:r>
          </a:p>
          <a:p>
            <a:pPr marL="806450" indent="-458788" eaLnBrk="1" hangingPunct="1">
              <a:lnSpc>
                <a:spcPct val="80000"/>
              </a:lnSpc>
              <a:buNone/>
              <a:defRPr/>
            </a:pPr>
            <a:r>
              <a:rPr lang="es-ES" sz="2400" b="1" dirty="0">
                <a:solidFill>
                  <a:srgbClr val="00B0F0"/>
                </a:solidFill>
              </a:rPr>
              <a:t>c)</a:t>
            </a:r>
            <a:r>
              <a:rPr lang="es-ES" sz="2400" dirty="0"/>
              <a:t> La firma del solicitante.</a:t>
            </a:r>
          </a:p>
          <a:p>
            <a:pPr marL="806450" indent="-458788" eaLnBrk="1" hangingPunct="1">
              <a:lnSpc>
                <a:spcPct val="80000"/>
              </a:lnSpc>
              <a:buNone/>
              <a:defRPr/>
            </a:pPr>
            <a:r>
              <a:rPr lang="es-ES" sz="2400" dirty="0"/>
              <a:t>	Se debe entregar al solicitante la constancia del pedido realizado.</a:t>
            </a:r>
          </a:p>
        </p:txBody>
      </p:sp>
      <p:sp>
        <p:nvSpPr>
          <p:cNvPr id="4" name="Rectangle 2"/>
          <p:cNvSpPr txBox="1">
            <a:spLocks noChangeArrowheads="1"/>
          </p:cNvSpPr>
          <p:nvPr/>
        </p:nvSpPr>
        <p:spPr>
          <a:xfrm>
            <a:off x="3224214" y="381000"/>
            <a:ext cx="62245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REQUISITOS</a:t>
            </a:r>
          </a:p>
        </p:txBody>
      </p:sp>
    </p:spTree>
    <p:extLst>
      <p:ext uri="{BB962C8B-B14F-4D97-AF65-F5344CB8AC3E}">
        <p14:creationId xmlns:p14="http://schemas.microsoft.com/office/powerpoint/2010/main" val="5576395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4294967295"/>
          </p:nvPr>
        </p:nvSpPr>
        <p:spPr bwMode="auto">
          <a:xfrm>
            <a:off x="2514600" y="1295401"/>
            <a:ext cx="7239000" cy="4530725"/>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60°.-</a:t>
            </a:r>
            <a:r>
              <a:rPr lang="es-ES" sz="2000" b="1" dirty="0"/>
              <a:t> </a:t>
            </a:r>
            <a:r>
              <a:rPr lang="es-ES" sz="2000" dirty="0"/>
              <a:t>No podrá rechazarse la solicitud de información ambiental por aspectos formales, salvo los establecidos en el artículo 59 de esta Ley.</a:t>
            </a:r>
          </a:p>
          <a:p>
            <a:pPr eaLnBrk="1" hangingPunct="1">
              <a:lnSpc>
                <a:spcPct val="90000"/>
              </a:lnSpc>
              <a:buClr>
                <a:srgbClr val="00B0F0"/>
              </a:buClr>
              <a:defRPr/>
            </a:pPr>
            <a:r>
              <a:rPr lang="es-ES" sz="2000" dirty="0"/>
              <a:t>El acceso y consulta de la información es gratuito, si lo es en forma digital o informática, no pudiendo establecerse ningún tipo de arancel o tarifa para hacerlo efectivo, exceptuando el costo directo de producir la información en formato distinto al informático o digital.</a:t>
            </a:r>
          </a:p>
          <a:p>
            <a:pPr eaLnBrk="1" hangingPunct="1">
              <a:lnSpc>
                <a:spcPct val="90000"/>
              </a:lnSpc>
              <a:buClr>
                <a:srgbClr val="00B0F0"/>
              </a:buClr>
              <a:defRPr/>
            </a:pPr>
            <a:r>
              <a:rPr lang="es-ES" sz="2000" dirty="0"/>
              <a:t>La expedición y/o duplicación de copias papel son a cargo del requirente y la Autoridad de Aplicación establecerá los montos correspondientes.</a:t>
            </a:r>
          </a:p>
          <a:p>
            <a:pPr eaLnBrk="1" hangingPunct="1">
              <a:lnSpc>
                <a:spcPct val="90000"/>
              </a:lnSpc>
              <a:buClr>
                <a:srgbClr val="00B0F0"/>
              </a:buClr>
              <a:defRPr/>
            </a:pPr>
            <a:r>
              <a:rPr lang="es-ES" sz="2000" dirty="0"/>
              <a:t>La expedición de copias certificadas se realiza con respecto a aquellos documentos que se encuentren en original o con firmas originales en las oficinas respectivas, en este caso a cargo del solicitante.</a:t>
            </a:r>
          </a:p>
        </p:txBody>
      </p:sp>
      <p:sp>
        <p:nvSpPr>
          <p:cNvPr id="4" name="Rectangle 2"/>
          <p:cNvSpPr txBox="1">
            <a:spLocks noChangeArrowheads="1"/>
          </p:cNvSpPr>
          <p:nvPr/>
        </p:nvSpPr>
        <p:spPr>
          <a:xfrm>
            <a:off x="3068638" y="381000"/>
            <a:ext cx="6456362"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RECHAZOS/CONSULTAS/ACCESO</a:t>
            </a:r>
          </a:p>
        </p:txBody>
      </p:sp>
    </p:spTree>
    <p:extLst>
      <p:ext uri="{BB962C8B-B14F-4D97-AF65-F5344CB8AC3E}">
        <p14:creationId xmlns:p14="http://schemas.microsoft.com/office/powerpoint/2010/main" val="26976561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4294967295"/>
          </p:nvPr>
        </p:nvSpPr>
        <p:spPr bwMode="auto">
          <a:xfrm>
            <a:off x="2514600" y="1066801"/>
            <a:ext cx="73914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ES" sz="2400"/>
              <a:t>La Autoridad de Aplicación puede determinar la eximición del arancel de expedición de copias de la información en los casos en que se declare que la información solicitada es de interés público.</a:t>
            </a:r>
          </a:p>
          <a:p>
            <a:pPr eaLnBrk="1" hangingPunct="1">
              <a:lnSpc>
                <a:spcPct val="90000"/>
              </a:lnSpc>
              <a:buClr>
                <a:srgbClr val="00B0F0"/>
              </a:buClr>
            </a:pPr>
            <a:r>
              <a:rPr lang="es-ES" sz="2400"/>
              <a:t>Queda eximido del pago de los aranceles correspondientes el solicitante que demuestre en forma fehaciente que no cuenta con recursos económicos para afrontar dicho gasto.</a:t>
            </a:r>
          </a:p>
          <a:p>
            <a:pPr eaLnBrk="1" hangingPunct="1">
              <a:lnSpc>
                <a:spcPct val="90000"/>
              </a:lnSpc>
              <a:buClr>
                <a:srgbClr val="00B0F0"/>
              </a:buClr>
            </a:pPr>
            <a:r>
              <a:rPr lang="es-ES" sz="2400"/>
              <a:t>En ningún caso los montos dispuestos para el acceso y entrega de información pueden implicar menoscabo alguno al ejercicio del derecho conferido por la presente Ley.</a:t>
            </a:r>
          </a:p>
        </p:txBody>
      </p:sp>
      <p:sp>
        <p:nvSpPr>
          <p:cNvPr id="4" name="Rectangle 2"/>
          <p:cNvSpPr txBox="1">
            <a:spLocks noChangeArrowheads="1"/>
          </p:cNvSpPr>
          <p:nvPr/>
        </p:nvSpPr>
        <p:spPr>
          <a:xfrm>
            <a:off x="3068638" y="381000"/>
            <a:ext cx="6456362"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PAGO</a:t>
            </a:r>
          </a:p>
        </p:txBody>
      </p:sp>
    </p:spTree>
    <p:extLst>
      <p:ext uri="{BB962C8B-B14F-4D97-AF65-F5344CB8AC3E}">
        <p14:creationId xmlns:p14="http://schemas.microsoft.com/office/powerpoint/2010/main" val="40924709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4294967295"/>
          </p:nvPr>
        </p:nvSpPr>
        <p:spPr bwMode="auto">
          <a:xfrm>
            <a:off x="2438400" y="1600200"/>
            <a:ext cx="7467600" cy="49530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61°.-</a:t>
            </a:r>
            <a:r>
              <a:rPr lang="es-ES" sz="2400" b="1" dirty="0"/>
              <a:t> </a:t>
            </a:r>
            <a:r>
              <a:rPr lang="es-ES" sz="2400" dirty="0"/>
              <a:t>Toda solicitud de información requerida en los términos de la presente Ley debe ser satisfecha en un plazo no mayor de diez (10) días hábiles. El plazo puede prorrogarse en forma excepcional por otros diez (10) días hábiles en el supuesto de mediar circunstancias que dificulten obtener la información solicitada, debiendo el órgano requerido comunicar -antes del vencimiento del plazo de diez (10) días- las razones por las cuales hace uso de la prórroga excepcional.</a:t>
            </a:r>
          </a:p>
        </p:txBody>
      </p:sp>
      <p:sp>
        <p:nvSpPr>
          <p:cNvPr id="4" name="Rectangle 2"/>
          <p:cNvSpPr txBox="1">
            <a:spLocks noChangeArrowheads="1"/>
          </p:cNvSpPr>
          <p:nvPr/>
        </p:nvSpPr>
        <p:spPr>
          <a:xfrm>
            <a:off x="3068638" y="381000"/>
            <a:ext cx="6456362"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PLAZOS</a:t>
            </a:r>
          </a:p>
        </p:txBody>
      </p:sp>
    </p:spTree>
    <p:extLst>
      <p:ext uri="{BB962C8B-B14F-4D97-AF65-F5344CB8AC3E}">
        <p14:creationId xmlns:p14="http://schemas.microsoft.com/office/powerpoint/2010/main" val="262327528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type="body" idx="4294967295"/>
          </p:nvPr>
        </p:nvSpPr>
        <p:spPr bwMode="auto">
          <a:xfrm>
            <a:off x="2514600" y="1295400"/>
            <a:ext cx="7239000" cy="5410200"/>
          </a:xfrm>
          <a:prstGeom prst="rect">
            <a:avLst/>
          </a:prstGeom>
          <a:extLst/>
        </p:spPr>
        <p:txBody>
          <a:bodyPr/>
          <a:lstStyle/>
          <a:p>
            <a:pPr eaLnBrk="1" hangingPunct="1">
              <a:lnSpc>
                <a:spcPct val="80000"/>
              </a:lnSpc>
              <a:buClr>
                <a:srgbClr val="00B0F0"/>
              </a:buClr>
              <a:defRPr/>
            </a:pPr>
            <a:r>
              <a:rPr lang="es-ES" sz="1800" b="1" i="1" dirty="0">
                <a:solidFill>
                  <a:srgbClr val="FFC000"/>
                </a:solidFill>
                <a:effectLst>
                  <a:outerShdw blurRad="38100" dist="38100" dir="2700000" algn="tl">
                    <a:srgbClr val="000000">
                      <a:alpha val="43137"/>
                    </a:srgbClr>
                  </a:outerShdw>
                </a:effectLst>
              </a:rPr>
              <a:t>Artículo 62°.-</a:t>
            </a:r>
            <a:r>
              <a:rPr lang="es-ES" sz="1800" b="1" dirty="0"/>
              <a:t> </a:t>
            </a:r>
            <a:r>
              <a:rPr lang="es-ES" sz="1800" dirty="0"/>
              <a:t>La información solicitada puede ser denegada únicamente en los siguientes casos:</a:t>
            </a:r>
          </a:p>
          <a:p>
            <a:pPr marL="1255713" indent="-358775" eaLnBrk="1" hangingPunct="1">
              <a:lnSpc>
                <a:spcPct val="80000"/>
              </a:lnSpc>
              <a:buNone/>
              <a:defRPr/>
            </a:pPr>
            <a:r>
              <a:rPr lang="es-ES" sz="1800" b="1" dirty="0">
                <a:solidFill>
                  <a:srgbClr val="00B0F0"/>
                </a:solidFill>
              </a:rPr>
              <a:t>a)</a:t>
            </a:r>
            <a:r>
              <a:rPr lang="es-ES" sz="1800" dirty="0"/>
              <a:t> Cuando vulnere leyes nacionales que regulen la defensa nacional, la seguridad interior o las relaciones internacionales;</a:t>
            </a:r>
          </a:p>
          <a:p>
            <a:pPr marL="1255713" indent="-358775" eaLnBrk="1" hangingPunct="1">
              <a:lnSpc>
                <a:spcPct val="80000"/>
              </a:lnSpc>
              <a:buNone/>
              <a:defRPr/>
            </a:pPr>
            <a:r>
              <a:rPr lang="es-ES" sz="1800" b="1" dirty="0">
                <a:solidFill>
                  <a:srgbClr val="00B0F0"/>
                </a:solidFill>
              </a:rPr>
              <a:t>b)</a:t>
            </a:r>
            <a:r>
              <a:rPr lang="es-ES" sz="1800" dirty="0"/>
              <a:t> Cuando la información solicitada esté clasificada como secreta o confidencial por las leyes vigentes;</a:t>
            </a:r>
          </a:p>
          <a:p>
            <a:pPr marL="1255713" indent="-358775" eaLnBrk="1" hangingPunct="1">
              <a:lnSpc>
                <a:spcPct val="80000"/>
              </a:lnSpc>
              <a:buNone/>
              <a:defRPr/>
            </a:pPr>
            <a:r>
              <a:rPr lang="es-ES" sz="1800" b="1" dirty="0">
                <a:solidFill>
                  <a:srgbClr val="00B0F0"/>
                </a:solidFill>
              </a:rPr>
              <a:t>c)</a:t>
            </a:r>
            <a:r>
              <a:rPr lang="es-ES" sz="1800" dirty="0"/>
              <a:t> Cuando la información solicitada se refiera a cuestiones de familia, menores y los sumarios penales en la etapa de secreto. Los jueces se encuentran facultados para limitar el ámbito de la publicidad y acordar el carácter secreto de las actuaciones judiciales por razones de orden público y de protección de los derechos y libertades, mediante resolución motivada en cada caso;</a:t>
            </a:r>
          </a:p>
          <a:p>
            <a:pPr marL="1255713" indent="-358775" eaLnBrk="1" hangingPunct="1">
              <a:lnSpc>
                <a:spcPct val="80000"/>
              </a:lnSpc>
              <a:buNone/>
              <a:defRPr/>
            </a:pPr>
            <a:r>
              <a:rPr lang="es-ES" sz="1800" b="1" dirty="0">
                <a:solidFill>
                  <a:srgbClr val="00B0F0"/>
                </a:solidFill>
              </a:rPr>
              <a:t>d)</a:t>
            </a:r>
            <a:r>
              <a:rPr lang="es-ES" sz="1800" dirty="0"/>
              <a:t> Cuando pudiera afectarse el secreto comercial, bancario, industrial o la propiedad intelectual;</a:t>
            </a:r>
          </a:p>
          <a:p>
            <a:pPr marL="1255713" indent="-358775" eaLnBrk="1" hangingPunct="1">
              <a:lnSpc>
                <a:spcPct val="80000"/>
              </a:lnSpc>
              <a:buNone/>
              <a:defRPr/>
            </a:pPr>
            <a:r>
              <a:rPr lang="es-ES" sz="1800" b="1" dirty="0">
                <a:solidFill>
                  <a:srgbClr val="00B0F0"/>
                </a:solidFill>
              </a:rPr>
              <a:t>e)</a:t>
            </a:r>
            <a:r>
              <a:rPr lang="es-ES" sz="1800" dirty="0"/>
              <a:t> Cuando pudiera afectarse la confidencialidad de datos personales protegidos por la Ley Nacional Nº 25.326 -de Protección de los Datos Personales-;</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DENEGACÓN</a:t>
            </a:r>
          </a:p>
          <a:p>
            <a:pPr eaLnBrk="1" hangingPunct="1">
              <a:lnSpc>
                <a:spcPct val="80000"/>
              </a:lnSpc>
              <a:defRPr/>
            </a:pPr>
            <a:r>
              <a:rPr lang="es-AR" sz="3200" b="1" spc="-150" dirty="0">
                <a:solidFill>
                  <a:srgbClr val="FFC000"/>
                </a:solidFill>
                <a:latin typeface="Arial" panose="020B0604020202020204" pitchFamily="34" charset="0"/>
              </a:rPr>
              <a:t>DE INFORMACIÓN</a:t>
            </a:r>
          </a:p>
        </p:txBody>
      </p:sp>
    </p:spTree>
    <p:extLst>
      <p:ext uri="{BB962C8B-B14F-4D97-AF65-F5344CB8AC3E}">
        <p14:creationId xmlns:p14="http://schemas.microsoft.com/office/powerpoint/2010/main" val="8161067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body" idx="4294967295"/>
          </p:nvPr>
        </p:nvSpPr>
        <p:spPr bwMode="auto">
          <a:xfrm>
            <a:off x="2514600" y="1600200"/>
            <a:ext cx="7239000" cy="4876800"/>
          </a:xfrm>
          <a:prstGeom prst="rect">
            <a:avLst/>
          </a:prstGeom>
          <a:extLst/>
        </p:spPr>
        <p:txBody>
          <a:bodyPr/>
          <a:lstStyle/>
          <a:p>
            <a:pPr marL="358775" indent="-358775" eaLnBrk="1" hangingPunct="1">
              <a:lnSpc>
                <a:spcPct val="80000"/>
              </a:lnSpc>
              <a:buNone/>
              <a:defRPr/>
            </a:pPr>
            <a:r>
              <a:rPr lang="es-ES" sz="1600" b="1" spc="300" dirty="0">
                <a:solidFill>
                  <a:srgbClr val="00B0F0"/>
                </a:solidFill>
              </a:rPr>
              <a:t>f)</a:t>
            </a:r>
            <a:r>
              <a:rPr lang="es-ES" sz="1600" b="1" dirty="0"/>
              <a:t> </a:t>
            </a:r>
            <a:r>
              <a:rPr lang="es-ES" sz="1600" dirty="0"/>
              <a:t>Cuando la información solicitada corresponda a trabajos de investigación científica, mientras éstos no se encuentren publicados, y</a:t>
            </a:r>
          </a:p>
          <a:p>
            <a:pPr marL="358775" indent="-358775" eaLnBrk="1" hangingPunct="1">
              <a:lnSpc>
                <a:spcPct val="80000"/>
              </a:lnSpc>
              <a:buNone/>
              <a:defRPr/>
            </a:pPr>
            <a:r>
              <a:rPr lang="es-ES" sz="1600" b="1" dirty="0">
                <a:solidFill>
                  <a:srgbClr val="00B0F0"/>
                </a:solidFill>
              </a:rPr>
              <a:t>g)</a:t>
            </a:r>
            <a:r>
              <a:rPr lang="es-ES" sz="1600" dirty="0"/>
              <a:t> Cuando su publicidad pudiera revelar la estrategia a adoptarse en la defensa o tramitación de una causa judicial o que resulte protegida por el secreto profesional.</a:t>
            </a:r>
          </a:p>
          <a:p>
            <a:pPr marL="268288" indent="-268288" eaLnBrk="1" hangingPunct="1">
              <a:lnSpc>
                <a:spcPct val="80000"/>
              </a:lnSpc>
              <a:buNone/>
              <a:defRPr/>
            </a:pPr>
            <a:endParaRPr lang="es-ES" sz="1600" dirty="0"/>
          </a:p>
          <a:p>
            <a:pPr marL="0" indent="0" eaLnBrk="1" hangingPunct="1">
              <a:lnSpc>
                <a:spcPct val="80000"/>
              </a:lnSpc>
              <a:buNone/>
              <a:defRPr/>
            </a:pPr>
            <a:r>
              <a:rPr lang="es-ES" sz="1600" dirty="0"/>
              <a:t>En caso de que exista un documento que contenga en forma parcial información cuyo acceso esté limitado por el presente artículo, debe suministrarse el resto de la información solicitada.</a:t>
            </a:r>
          </a:p>
          <a:p>
            <a:pPr marL="0" indent="0" eaLnBrk="1" hangingPunct="1">
              <a:lnSpc>
                <a:spcPct val="80000"/>
              </a:lnSpc>
              <a:buNone/>
              <a:defRPr/>
            </a:pPr>
            <a:endParaRPr lang="es-ES" sz="1600" dirty="0"/>
          </a:p>
          <a:p>
            <a:pPr marL="0" indent="0" eaLnBrk="1" hangingPunct="1">
              <a:lnSpc>
                <a:spcPct val="80000"/>
              </a:lnSpc>
              <a:buNone/>
              <a:defRPr/>
            </a:pPr>
            <a:r>
              <a:rPr lang="es-ES" sz="1600" dirty="0"/>
              <a:t>La denegación total o parcial del pedido de acceso a la  información debe ser por escrito, fundada razonablemente en alguna de las causales previstas y dispuesta por autoridad competente.</a:t>
            </a:r>
          </a:p>
          <a:p>
            <a:pPr marL="0" indent="0" eaLnBrk="1" hangingPunct="1">
              <a:lnSpc>
                <a:spcPct val="80000"/>
              </a:lnSpc>
              <a:buNone/>
              <a:defRPr/>
            </a:pPr>
            <a:endParaRPr lang="es-ES" sz="1600" dirty="0"/>
          </a:p>
          <a:p>
            <a:pPr marL="0" indent="0" eaLnBrk="1" hangingPunct="1">
              <a:lnSpc>
                <a:spcPct val="80000"/>
              </a:lnSpc>
              <a:buNone/>
              <a:defRPr/>
            </a:pPr>
            <a:r>
              <a:rPr lang="es-ES" sz="1600" dirty="0"/>
              <a:t>El funcionario público o agente responsable que en forma arbitraria obstruya el acceso del solicitante a la información requerida, o la suministre en forma incompleta u obstaculice de cualquier modo el cumplimiento de esta Ley, es considerado incurso en falta grave.</a:t>
            </a:r>
          </a:p>
          <a:p>
            <a:pPr marL="0" indent="0" eaLnBrk="1" hangingPunct="1">
              <a:lnSpc>
                <a:spcPct val="80000"/>
              </a:lnSpc>
              <a:buNone/>
              <a:defRPr/>
            </a:pPr>
            <a:endParaRPr lang="es-ES" sz="1600" dirty="0"/>
          </a:p>
          <a:p>
            <a:pPr marL="0" indent="0" eaLnBrk="1" hangingPunct="1">
              <a:lnSpc>
                <a:spcPct val="80000"/>
              </a:lnSpc>
              <a:buNone/>
              <a:defRPr/>
            </a:pPr>
            <a:r>
              <a:rPr lang="es-ES" sz="1600" dirty="0"/>
              <a:t>En dichos supuestos quedan habilitadas las actuaciones sumariales correspondientes.</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DENEGACÓN</a:t>
            </a:r>
          </a:p>
          <a:p>
            <a:pPr eaLnBrk="1" hangingPunct="1">
              <a:lnSpc>
                <a:spcPct val="80000"/>
              </a:lnSpc>
              <a:defRPr/>
            </a:pPr>
            <a:r>
              <a:rPr lang="es-AR" sz="3200" b="1" spc="-150" dirty="0">
                <a:solidFill>
                  <a:srgbClr val="FFC000"/>
                </a:solidFill>
                <a:latin typeface="Arial" panose="020B0604020202020204" pitchFamily="34" charset="0"/>
              </a:rPr>
              <a:t>DE INFORMACIÓN</a:t>
            </a:r>
          </a:p>
        </p:txBody>
      </p:sp>
    </p:spTree>
    <p:extLst>
      <p:ext uri="{BB962C8B-B14F-4D97-AF65-F5344CB8AC3E}">
        <p14:creationId xmlns:p14="http://schemas.microsoft.com/office/powerpoint/2010/main" val="49081438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PARTICIPACIÓN CIUDADANA </a:t>
            </a:r>
          </a:p>
          <a:p>
            <a:pPr eaLnBrk="1" hangingPunct="1">
              <a:lnSpc>
                <a:spcPct val="80000"/>
              </a:lnSpc>
              <a:defRPr/>
            </a:pPr>
            <a:r>
              <a:rPr lang="es-AR" sz="4000" b="1" spc="-150" dirty="0">
                <a:solidFill>
                  <a:srgbClr val="FFC000"/>
                </a:solidFill>
                <a:latin typeface="Arial" panose="020B0604020202020204" pitchFamily="34" charset="0"/>
              </a:rPr>
              <a:t>PARA LA CONVIVENCIA EN</a:t>
            </a:r>
          </a:p>
          <a:p>
            <a:pPr eaLnBrk="1" hangingPunct="1">
              <a:lnSpc>
                <a:spcPct val="80000"/>
              </a:lnSpc>
              <a:defRPr/>
            </a:pPr>
            <a:r>
              <a:rPr lang="es-AR" sz="4000" b="1" spc="-150" dirty="0">
                <a:solidFill>
                  <a:srgbClr val="FFC000"/>
                </a:solidFill>
                <a:latin typeface="Arial" panose="020B0604020202020204" pitchFamily="34" charset="0"/>
              </a:rPr>
              <a:t>MATERIA AMBIENTAL</a:t>
            </a:r>
          </a:p>
        </p:txBody>
      </p:sp>
    </p:spTree>
    <p:extLst>
      <p:ext uri="{BB962C8B-B14F-4D97-AF65-F5344CB8AC3E}">
        <p14:creationId xmlns:p14="http://schemas.microsoft.com/office/powerpoint/2010/main" val="221042295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subTitle" idx="4294967295"/>
          </p:nvPr>
        </p:nvSpPr>
        <p:spPr bwMode="auto">
          <a:xfrm>
            <a:off x="3390900" y="3198814"/>
            <a:ext cx="5410200"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XII-Art.63 a 74</a:t>
            </a:r>
            <a:endParaRPr lang="es-ES" b="1" i="1"/>
          </a:p>
        </p:txBody>
      </p:sp>
    </p:spTree>
    <p:extLst>
      <p:ext uri="{BB962C8B-B14F-4D97-AF65-F5344CB8AC3E}">
        <p14:creationId xmlns:p14="http://schemas.microsoft.com/office/powerpoint/2010/main" val="98530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4294967295"/>
          </p:nvPr>
        </p:nvSpPr>
        <p:spPr>
          <a:xfrm>
            <a:off x="2505075" y="1752600"/>
            <a:ext cx="7858125" cy="4800600"/>
          </a:xfrm>
        </p:spPr>
        <p:txBody>
          <a:bodyPr rtlCol="0">
            <a:normAutofit/>
          </a:bodyPr>
          <a:lstStyle/>
          <a:p>
            <a:pPr fontAlgn="auto">
              <a:lnSpc>
                <a:spcPct val="90000"/>
              </a:lnSpc>
              <a:spcAft>
                <a:spcPts val="0"/>
              </a:spcAft>
              <a:buFont typeface="Wingdings" panose="05000000000000000000" pitchFamily="2" charset="2"/>
              <a:buNone/>
              <a:defRPr/>
            </a:pPr>
            <a:r>
              <a:rPr lang="es-ES" sz="2400" i="1" dirty="0">
                <a:solidFill>
                  <a:schemeClr val="tx1">
                    <a:lumMod val="75000"/>
                    <a:lumOff val="25000"/>
                  </a:schemeClr>
                </a:solidFill>
              </a:rPr>
              <a:t>	</a:t>
            </a:r>
            <a:r>
              <a:rPr lang="es-ES" sz="2400" b="1" i="1" dirty="0">
                <a:solidFill>
                  <a:srgbClr val="FFC000"/>
                </a:solidFill>
                <a:effectLst>
                  <a:outerShdw blurRad="38100" dist="38100" dir="2700000" algn="tl">
                    <a:srgbClr val="000000">
                      <a:alpha val="43137"/>
                    </a:srgbClr>
                  </a:outerShdw>
                </a:effectLst>
              </a:rPr>
              <a:t>Artículo 1°.- </a:t>
            </a:r>
            <a:r>
              <a:rPr lang="es-ES" sz="2400" i="1" dirty="0">
                <a:solidFill>
                  <a:schemeClr val="tx1">
                    <a:lumMod val="75000"/>
                    <a:lumOff val="25000"/>
                  </a:schemeClr>
                </a:solidFill>
              </a:rPr>
              <a:t>La presente Ley </a:t>
            </a:r>
            <a:r>
              <a:rPr lang="es-ES" sz="2400" b="1" i="1" dirty="0">
                <a:solidFill>
                  <a:srgbClr val="FFC000"/>
                </a:solidFill>
              </a:rPr>
              <a:t>determina la política ambiental </a:t>
            </a:r>
            <a:r>
              <a:rPr lang="es-ES" sz="2400" i="1" dirty="0">
                <a:solidFill>
                  <a:schemeClr val="tx1">
                    <a:lumMod val="75000"/>
                    <a:lumOff val="25000"/>
                  </a:schemeClr>
                </a:solidFill>
              </a:rPr>
              <a:t>provincial y, en ejercicio de las competencias establecidas en el artículo 41 de la Constitución Nacional</a:t>
            </a:r>
            <a:r>
              <a:rPr lang="es-ES" sz="2400" b="1" i="1" dirty="0">
                <a:solidFill>
                  <a:srgbClr val="FFC000"/>
                </a:solidFill>
              </a:rPr>
              <a:t>, complementa los presupuestos mínimos</a:t>
            </a:r>
            <a:r>
              <a:rPr lang="es-ES" sz="2400" i="1" dirty="0">
                <a:solidFill>
                  <a:schemeClr val="tx1">
                    <a:lumMod val="75000"/>
                    <a:lumOff val="25000"/>
                  </a:schemeClr>
                </a:solidFill>
              </a:rPr>
              <a:t> establecidos en la Ley Nacional Nº 25.675 -General del Ambiente-, para la gestión sustentable y adecuada del ambiente, la preservación y protección de la diversidad biológica y la implementación del desarrollo sustentable que promueva una adecuada convivencia de los habitantes con su entorno en el territorio de la Provincia de Córdoba.</a:t>
            </a:r>
          </a:p>
          <a:p>
            <a:pPr fontAlgn="auto">
              <a:lnSpc>
                <a:spcPct val="90000"/>
              </a:lnSpc>
              <a:spcAft>
                <a:spcPts val="0"/>
              </a:spcAft>
              <a:buFont typeface="Wingdings 3" charset="2"/>
              <a:buChar char=""/>
              <a:defRPr/>
            </a:pPr>
            <a:endParaRPr lang="es-ES" sz="2400" i="1" dirty="0">
              <a:solidFill>
                <a:schemeClr val="tx1">
                  <a:lumMod val="75000"/>
                  <a:lumOff val="25000"/>
                </a:schemeClr>
              </a:solidFill>
            </a:endParaRPr>
          </a:p>
          <a:p>
            <a:pPr fontAlgn="auto">
              <a:lnSpc>
                <a:spcPct val="90000"/>
              </a:lnSpc>
              <a:spcAft>
                <a:spcPts val="0"/>
              </a:spcAft>
              <a:buFont typeface="Wingdings 3" charset="2"/>
              <a:buChar char=""/>
              <a:defRPr/>
            </a:pPr>
            <a:endParaRPr lang="es-AR" sz="3600" i="1" dirty="0">
              <a:solidFill>
                <a:schemeClr val="tx1">
                  <a:lumMod val="75000"/>
                  <a:lumOff val="25000"/>
                </a:schemeClr>
              </a:solidFill>
            </a:endParaRP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4294967295"/>
          </p:nvPr>
        </p:nvSpPr>
        <p:spPr bwMode="auto">
          <a:xfrm>
            <a:off x="2514600" y="1600201"/>
            <a:ext cx="72390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sz="2400"/>
              <a:t>Es un derecho que tienen todos los ciudadanos a participar y opinar.</a:t>
            </a:r>
          </a:p>
          <a:p>
            <a:pPr eaLnBrk="1" hangingPunct="1">
              <a:buClr>
                <a:srgbClr val="00B0F0"/>
              </a:buClr>
            </a:pPr>
            <a:r>
              <a:rPr lang="es-AR" sz="2400"/>
              <a:t>Es un nuevo instrumento con que cuenta la administración frente a los conflictos sociales emergentes por la propuesta de nuevos proyectos o actividades en el territorio de la provincia.</a:t>
            </a:r>
          </a:p>
          <a:p>
            <a:pPr eaLnBrk="1" hangingPunct="1">
              <a:buClr>
                <a:srgbClr val="00B0F0"/>
              </a:buClr>
            </a:pPr>
            <a:r>
              <a:rPr lang="es-AR" sz="2400"/>
              <a:t>Los instrumentos son la información, la audiencia pública y la consulta popular, donde se establecen las distintas modalidades de ejercicio de estas importantes herramientas.</a:t>
            </a:r>
            <a:endParaRPr lang="es-ES" sz="240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PARTICIPACIÓN CIUDADANA</a:t>
            </a:r>
          </a:p>
          <a:p>
            <a:pPr eaLnBrk="1" hangingPunct="1">
              <a:lnSpc>
                <a:spcPct val="80000"/>
              </a:lnSpc>
              <a:defRPr/>
            </a:pPr>
            <a:r>
              <a:rPr lang="es-AR" sz="3200" b="1" spc="-150" dirty="0">
                <a:solidFill>
                  <a:srgbClr val="FFC000"/>
                </a:solidFill>
                <a:latin typeface="Arial" panose="020B0604020202020204" pitchFamily="34" charset="0"/>
              </a:rPr>
              <a:t>PARA LA CONVIVENCIA</a:t>
            </a:r>
          </a:p>
        </p:txBody>
      </p:sp>
    </p:spTree>
    <p:extLst>
      <p:ext uri="{BB962C8B-B14F-4D97-AF65-F5344CB8AC3E}">
        <p14:creationId xmlns:p14="http://schemas.microsoft.com/office/powerpoint/2010/main" val="36413024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4294967295"/>
          </p:nvPr>
        </p:nvSpPr>
        <p:spPr bwMode="auto">
          <a:xfrm>
            <a:off x="2438400" y="1600200"/>
            <a:ext cx="7315200" cy="27432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63°.-</a:t>
            </a:r>
            <a:r>
              <a:rPr lang="es-ES" sz="2400" b="1" dirty="0"/>
              <a:t> </a:t>
            </a:r>
            <a:r>
              <a:rPr lang="es-ES" sz="2400" dirty="0"/>
              <a:t>Todos los ciudadanos tienen derecho a participar y opinar acerca de las acciones, obras o actividades que se desarrollen en el territorio de la Provincia y puedan afectar el ambiente, sus elementos o la calidad de vida de la población.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DERECHOS DE</a:t>
            </a:r>
          </a:p>
          <a:p>
            <a:pPr eaLnBrk="1" hangingPunct="1">
              <a:lnSpc>
                <a:spcPct val="80000"/>
              </a:lnSpc>
              <a:defRPr/>
            </a:pPr>
            <a:r>
              <a:rPr lang="es-AR" sz="3200" b="1" spc="-150" dirty="0">
                <a:solidFill>
                  <a:srgbClr val="FFC000"/>
                </a:solidFill>
                <a:latin typeface="Arial" panose="020B0604020202020204" pitchFamily="34" charset="0"/>
              </a:rPr>
              <a:t>LOS CIUDADANOS</a:t>
            </a:r>
          </a:p>
        </p:txBody>
      </p:sp>
    </p:spTree>
    <p:extLst>
      <p:ext uri="{BB962C8B-B14F-4D97-AF65-F5344CB8AC3E}">
        <p14:creationId xmlns:p14="http://schemas.microsoft.com/office/powerpoint/2010/main" val="26775872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4294967295"/>
          </p:nvPr>
        </p:nvSpPr>
        <p:spPr bwMode="auto">
          <a:xfrm>
            <a:off x="1524000" y="1295400"/>
            <a:ext cx="8686800" cy="5029200"/>
          </a:xfrm>
          <a:prstGeom prst="rect">
            <a:avLst/>
          </a:prstGeom>
          <a:extLst/>
        </p:spPr>
        <p:txBody>
          <a:bodyPr/>
          <a:lstStyle/>
          <a:p>
            <a:pPr eaLnBrk="1" hangingPunct="1">
              <a:lnSpc>
                <a:spcPct val="80000"/>
              </a:lnSpc>
              <a:buClr>
                <a:srgbClr val="00B0F0"/>
              </a:buClr>
              <a:defRPr/>
            </a:pPr>
            <a:r>
              <a:rPr lang="es-ES" sz="1800" b="1" i="1" dirty="0">
                <a:solidFill>
                  <a:srgbClr val="FFC000"/>
                </a:solidFill>
                <a:effectLst>
                  <a:outerShdw blurRad="38100" dist="38100" dir="2700000" algn="tl">
                    <a:srgbClr val="000000">
                      <a:alpha val="43137"/>
                    </a:srgbClr>
                  </a:outerShdw>
                </a:effectLst>
              </a:rPr>
              <a:t>Artículo 64.- </a:t>
            </a:r>
            <a:r>
              <a:rPr lang="es-ES" sz="1800" dirty="0"/>
              <a:t>El proceso de Participación Ciudadana es parte integrante del proceso de Evaluación de Impacto Ambiental. Es promovido y conducido por la Autoridad de Aplicación con la participación del proponente y su equipo técnico, y de los actores de la sociedad civil que están comprendidos por los impactos positivos y/o negativos del proyecto.</a:t>
            </a:r>
          </a:p>
          <a:p>
            <a:pPr eaLnBrk="1" hangingPunct="1">
              <a:lnSpc>
                <a:spcPct val="80000"/>
              </a:lnSpc>
              <a:buFont typeface="Wingdings" panose="05000000000000000000" pitchFamily="2" charset="2"/>
              <a:buNone/>
              <a:defRPr/>
            </a:pPr>
            <a:r>
              <a:rPr lang="es-ES" sz="1800" dirty="0"/>
              <a:t>	Este proceso de consulta comprende y entrelaza las siguientes dinámicas y resultados:</a:t>
            </a:r>
          </a:p>
          <a:p>
            <a:pPr marL="2286000" indent="-387350" eaLnBrk="1" hangingPunct="1">
              <a:lnSpc>
                <a:spcPct val="80000"/>
              </a:lnSpc>
              <a:buNone/>
              <a:defRPr/>
            </a:pPr>
            <a:r>
              <a:rPr lang="es-ES" sz="1800" b="1" dirty="0">
                <a:solidFill>
                  <a:srgbClr val="00B0F0"/>
                </a:solidFill>
              </a:rPr>
              <a:t>a)</a:t>
            </a:r>
            <a:r>
              <a:rPr lang="es-ES" sz="1800" dirty="0"/>
              <a:t> Informa a los ciudadanos y promueve el debate sobre el proyecto;</a:t>
            </a:r>
          </a:p>
          <a:p>
            <a:pPr marL="2286000" indent="-387350" eaLnBrk="1" hangingPunct="1">
              <a:lnSpc>
                <a:spcPct val="80000"/>
              </a:lnSpc>
              <a:buNone/>
              <a:defRPr/>
            </a:pPr>
            <a:r>
              <a:rPr lang="es-ES" sz="1800" b="1" dirty="0">
                <a:solidFill>
                  <a:srgbClr val="00B0F0"/>
                </a:solidFill>
              </a:rPr>
              <a:t>b)</a:t>
            </a:r>
            <a:r>
              <a:rPr lang="es-ES" sz="1800" dirty="0"/>
              <a:t> Asegura la transparencia de los actos que se realizan en la Administración Pública y promueve el conocimiento, el contenido y los fundamentos de las decisiones;</a:t>
            </a:r>
          </a:p>
          <a:p>
            <a:pPr marL="2286000" indent="-387350" eaLnBrk="1" hangingPunct="1">
              <a:lnSpc>
                <a:spcPct val="80000"/>
              </a:lnSpc>
              <a:buNone/>
              <a:defRPr/>
            </a:pPr>
            <a:r>
              <a:rPr lang="es-ES" sz="1800" b="1" dirty="0">
                <a:solidFill>
                  <a:srgbClr val="00B0F0"/>
                </a:solidFill>
              </a:rPr>
              <a:t>c)</a:t>
            </a:r>
            <a:r>
              <a:rPr lang="es-ES" sz="1800" dirty="0"/>
              <a:t> Optimiza la calidad técnica y democrática de la propuesta y de las decisiones;</a:t>
            </a:r>
          </a:p>
          <a:p>
            <a:pPr marL="2286000" indent="-387350" eaLnBrk="1" hangingPunct="1">
              <a:lnSpc>
                <a:spcPct val="80000"/>
              </a:lnSpc>
              <a:buNone/>
              <a:defRPr/>
            </a:pPr>
            <a:r>
              <a:rPr lang="es-ES" sz="1800" b="1" dirty="0">
                <a:solidFill>
                  <a:srgbClr val="00B0F0"/>
                </a:solidFill>
              </a:rPr>
              <a:t>d)</a:t>
            </a:r>
            <a:r>
              <a:rPr lang="es-ES" sz="1800" dirty="0"/>
              <a:t> Promueve la apropiación de los beneficios del proyecto por la ciudadanía;</a:t>
            </a:r>
          </a:p>
          <a:p>
            <a:pPr marL="2286000" indent="-387350" eaLnBrk="1" hangingPunct="1">
              <a:lnSpc>
                <a:spcPct val="80000"/>
              </a:lnSpc>
              <a:buNone/>
              <a:defRPr/>
            </a:pPr>
            <a:r>
              <a:rPr lang="es-ES" sz="1800" b="1" dirty="0">
                <a:solidFill>
                  <a:srgbClr val="00B0F0"/>
                </a:solidFill>
              </a:rPr>
              <a:t>e)</a:t>
            </a:r>
            <a:r>
              <a:rPr lang="es-ES" sz="1800" dirty="0"/>
              <a:t> Previene los conflictos y contribuye a su solución, y</a:t>
            </a:r>
          </a:p>
          <a:p>
            <a:pPr marL="2286000" indent="-387350" eaLnBrk="1" hangingPunct="1">
              <a:lnSpc>
                <a:spcPct val="80000"/>
              </a:lnSpc>
              <a:buNone/>
              <a:defRPr/>
            </a:pPr>
            <a:r>
              <a:rPr lang="es-ES" sz="1800" b="1" spc="300" dirty="0">
                <a:solidFill>
                  <a:srgbClr val="00B0F0"/>
                </a:solidFill>
              </a:rPr>
              <a:t>f)</a:t>
            </a:r>
            <a:r>
              <a:rPr lang="es-ES" sz="1800" dirty="0"/>
              <a:t> Garantiza la oportunidad para opinar a toda persona o comunidad que pueda ser afectada por los resultados de la realización de un proyecto, obra de infraestructura, industria o actividad.</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PROCESO DE</a:t>
            </a:r>
          </a:p>
          <a:p>
            <a:pPr eaLnBrk="1" hangingPunct="1">
              <a:lnSpc>
                <a:spcPct val="80000"/>
              </a:lnSpc>
              <a:defRPr/>
            </a:pPr>
            <a:r>
              <a:rPr lang="es-AR" sz="3200" b="1" spc="-150" dirty="0">
                <a:solidFill>
                  <a:srgbClr val="FFC000"/>
                </a:solidFill>
                <a:latin typeface="Arial" panose="020B0604020202020204" pitchFamily="34" charset="0"/>
              </a:rPr>
              <a:t>PARTICIPACIÓN CIUDADANA</a:t>
            </a:r>
          </a:p>
        </p:txBody>
      </p:sp>
    </p:spTree>
    <p:extLst>
      <p:ext uri="{BB962C8B-B14F-4D97-AF65-F5344CB8AC3E}">
        <p14:creationId xmlns:p14="http://schemas.microsoft.com/office/powerpoint/2010/main" val="324322323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4294967295"/>
          </p:nvPr>
        </p:nvSpPr>
        <p:spPr bwMode="auto">
          <a:xfrm>
            <a:off x="2438400" y="1600201"/>
            <a:ext cx="73152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65°.-</a:t>
            </a:r>
            <a:r>
              <a:rPr lang="es-ES" sz="2400" b="1" dirty="0"/>
              <a:t> </a:t>
            </a:r>
            <a:r>
              <a:rPr lang="es-ES" sz="2400" dirty="0"/>
              <a:t>El Proceso de Participación Ciudadana reconoce los siguientes instrumentos:</a:t>
            </a:r>
          </a:p>
          <a:p>
            <a:pPr marL="1524000" indent="-447675" eaLnBrk="1" hangingPunct="1">
              <a:buNone/>
              <a:defRPr/>
            </a:pPr>
            <a:r>
              <a:rPr lang="es-ES" sz="2400" b="1" dirty="0">
                <a:solidFill>
                  <a:srgbClr val="00B0F0"/>
                </a:solidFill>
              </a:rPr>
              <a:t>a)</a:t>
            </a:r>
            <a:r>
              <a:rPr lang="es-ES" sz="2400" dirty="0"/>
              <a:t> Información y divulgación del proyecto;</a:t>
            </a:r>
          </a:p>
          <a:p>
            <a:pPr marL="1524000" indent="-447675" eaLnBrk="1" hangingPunct="1">
              <a:buNone/>
              <a:defRPr/>
            </a:pPr>
            <a:r>
              <a:rPr lang="es-ES" sz="2400" b="1" dirty="0">
                <a:solidFill>
                  <a:srgbClr val="00B0F0"/>
                </a:solidFill>
              </a:rPr>
              <a:t>b)</a:t>
            </a:r>
            <a:r>
              <a:rPr lang="es-ES" sz="2400" dirty="0"/>
              <a:t> audiencia pública, y</a:t>
            </a:r>
          </a:p>
          <a:p>
            <a:pPr marL="1524000" indent="-447675" eaLnBrk="1" hangingPunct="1">
              <a:buNone/>
              <a:defRPr/>
            </a:pPr>
            <a:r>
              <a:rPr lang="es-ES" sz="2400" b="1" dirty="0">
                <a:solidFill>
                  <a:srgbClr val="00B0F0"/>
                </a:solidFill>
              </a:rPr>
              <a:t>c)</a:t>
            </a:r>
            <a:r>
              <a:rPr lang="es-ES" sz="2400" dirty="0"/>
              <a:t> Consulta popular ambiental.</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INSTRUMENTOS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8697048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4294967295"/>
          </p:nvPr>
        </p:nvSpPr>
        <p:spPr bwMode="auto">
          <a:xfrm>
            <a:off x="2514600" y="1600201"/>
            <a:ext cx="72390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66°.-</a:t>
            </a:r>
            <a:r>
              <a:rPr lang="es-ES" sz="2400" b="1" i="1" dirty="0">
                <a:effectLst>
                  <a:outerShdw blurRad="38100" dist="38100" dir="2700000" algn="tl">
                    <a:srgbClr val="000000">
                      <a:alpha val="43137"/>
                    </a:srgbClr>
                  </a:outerShdw>
                </a:effectLst>
              </a:rPr>
              <a:t> </a:t>
            </a:r>
            <a:r>
              <a:rPr lang="es-ES" sz="2400" dirty="0"/>
              <a:t>La información y divulgación del proyecto consiste en que el proponente del mismo debe publicar por un período de cinco (5) días en un medio de comunicación social de alcance provincial y en medios locales del entorno inmediato la decisión de iniciar dicho proyecto, indicando la naturaleza, el objetivo y el propósito del mismo, precisando la localización exacta.</a:t>
            </a:r>
          </a:p>
          <a:p>
            <a:pPr eaLnBrk="1" hangingPunct="1">
              <a:buClr>
                <a:srgbClr val="00B0F0"/>
              </a:buClr>
              <a:defRPr/>
            </a:pPr>
            <a:endParaRPr lang="es-ES" sz="2400" dirty="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INFORMACIÓN</a:t>
            </a:r>
          </a:p>
          <a:p>
            <a:pPr eaLnBrk="1" hangingPunct="1">
              <a:lnSpc>
                <a:spcPct val="80000"/>
              </a:lnSpc>
              <a:defRPr/>
            </a:pPr>
            <a:r>
              <a:rPr lang="es-AR" sz="3200" b="1" spc="-150" dirty="0">
                <a:solidFill>
                  <a:srgbClr val="FFC000"/>
                </a:solidFill>
                <a:latin typeface="Arial" panose="020B0604020202020204" pitchFamily="34" charset="0"/>
              </a:rPr>
              <a:t>PROYECTOS</a:t>
            </a:r>
          </a:p>
        </p:txBody>
      </p:sp>
    </p:spTree>
    <p:extLst>
      <p:ext uri="{BB962C8B-B14F-4D97-AF65-F5344CB8AC3E}">
        <p14:creationId xmlns:p14="http://schemas.microsoft.com/office/powerpoint/2010/main" val="372759852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4294967295"/>
          </p:nvPr>
        </p:nvSpPr>
        <p:spPr bwMode="auto">
          <a:xfrm>
            <a:off x="2438400" y="1600200"/>
            <a:ext cx="7772400" cy="4953000"/>
          </a:xfrm>
          <a:prstGeom prst="rect">
            <a:avLst/>
          </a:prstGeom>
          <a:extLst/>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67°.-</a:t>
            </a:r>
            <a:r>
              <a:rPr lang="es-ES" sz="2400" b="1" dirty="0"/>
              <a:t> </a:t>
            </a:r>
            <a:r>
              <a:rPr lang="es-ES" sz="2400" dirty="0"/>
              <a:t>El proceso de audiencia pública es conducido y coordinado por la Autoridad de Aplicación con información provista por el proponente del proyecto. Se debe realizar en la zona de influencia del proyecto y de participación abierta. La convocatoria debe ser publicada en un periódico de circulación provincial y medios de comunicación locales indicando días y horarios de la misma.</a:t>
            </a:r>
          </a:p>
          <a:p>
            <a:pPr eaLnBrk="1" hangingPunct="1">
              <a:lnSpc>
                <a:spcPct val="80000"/>
              </a:lnSpc>
              <a:buClr>
                <a:srgbClr val="00B0F0"/>
              </a:buClr>
              <a:defRPr/>
            </a:pPr>
            <a:r>
              <a:rPr lang="es-ES" sz="2400" dirty="0"/>
              <a:t>Las Audiencias Públicas son obligatorias para todos los proyectos que deban ser sometidos a Evaluación de Impacto Ambiental. Los resultados de la audiencia pública deben ser merituados por la Autoridad de Aplicación en oportunidad de expedirse, con fundamentación técnica.</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AUDIENCIA</a:t>
            </a:r>
          </a:p>
          <a:p>
            <a:pPr eaLnBrk="1" hangingPunct="1">
              <a:lnSpc>
                <a:spcPct val="80000"/>
              </a:lnSpc>
              <a:defRPr/>
            </a:pPr>
            <a:r>
              <a:rPr lang="es-AR" sz="3200" b="1" spc="-150" dirty="0">
                <a:solidFill>
                  <a:srgbClr val="FFC000"/>
                </a:solidFill>
                <a:latin typeface="Arial" panose="020B0604020202020204" pitchFamily="34" charset="0"/>
              </a:rPr>
              <a:t>PÚBLICA</a:t>
            </a:r>
          </a:p>
        </p:txBody>
      </p:sp>
    </p:spTree>
    <p:extLst>
      <p:ext uri="{BB962C8B-B14F-4D97-AF65-F5344CB8AC3E}">
        <p14:creationId xmlns:p14="http://schemas.microsoft.com/office/powerpoint/2010/main" val="6086095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bwMode="auto">
          <a:xfrm>
            <a:off x="1524000" y="277814"/>
            <a:ext cx="8229600" cy="1139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sz="3200" b="1" dirty="0">
                <a:solidFill>
                  <a:srgbClr val="FFC000"/>
                </a:solidFill>
                <a:latin typeface="Arial" panose="020B0604020202020204" pitchFamily="34" charset="0"/>
                <a:cs typeface="Arial" panose="020B0604020202020204" pitchFamily="34" charset="0"/>
              </a:rPr>
              <a:t>CONSULTA POPULAR</a:t>
            </a:r>
            <a:endParaRPr lang="es-ES" sz="3200" b="1" dirty="0">
              <a:solidFill>
                <a:srgbClr val="FFC000"/>
              </a:solidFill>
              <a:latin typeface="Arial" panose="020B0604020202020204" pitchFamily="34" charset="0"/>
              <a:cs typeface="Arial" panose="020B0604020202020204" pitchFamily="34" charset="0"/>
            </a:endParaRPr>
          </a:p>
        </p:txBody>
      </p:sp>
      <p:sp>
        <p:nvSpPr>
          <p:cNvPr id="156675" name="Rectangle 3"/>
          <p:cNvSpPr>
            <a:spLocks noGrp="1" noChangeArrowheads="1"/>
          </p:cNvSpPr>
          <p:nvPr>
            <p:ph type="body" idx="4294967295"/>
          </p:nvPr>
        </p:nvSpPr>
        <p:spPr bwMode="auto">
          <a:xfrm>
            <a:off x="1524000" y="1600200"/>
            <a:ext cx="8229600" cy="495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s-ES" sz="2400" b="1"/>
              <a:t>ARTÍCULO 68.- </a:t>
            </a:r>
            <a:r>
              <a:rPr lang="es-ES" sz="2400"/>
              <a:t>Los proyectos aprobados y que en su proceso de Evaluación de Impacto Ambiental hayan sido categorizados como de Alta Complejidad Ambiental que generen especial conflicto social deben ser sometidos a consulta popular, conforme al artículo 32 de la Constitución Provincial.</a:t>
            </a:r>
          </a:p>
          <a:p>
            <a:pPr eaLnBrk="1" hangingPunct="1">
              <a:lnSpc>
                <a:spcPct val="90000"/>
              </a:lnSpc>
            </a:pPr>
            <a:r>
              <a:rPr lang="es-ES" sz="2400"/>
              <a:t>El Poder Legislativo y el Poder Ejecutivo Provincial pueden también exigir la realización de la Consulta Popular Ambiental.</a:t>
            </a:r>
          </a:p>
          <a:p>
            <a:pPr eaLnBrk="1" hangingPunct="1">
              <a:lnSpc>
                <a:spcPct val="90000"/>
              </a:lnSpc>
            </a:pPr>
            <a:r>
              <a:rPr lang="es-ES" sz="2400"/>
              <a:t>Los resultados de la Consulta Popular Ambiental deben ameritarse adecuadamente en la resolución final de la Autoridad de Aplicación en lo que refiera a la Licencia Ambiental. </a:t>
            </a:r>
          </a:p>
        </p:txBody>
      </p:sp>
    </p:spTree>
    <p:extLst>
      <p:ext uri="{BB962C8B-B14F-4D97-AF65-F5344CB8AC3E}">
        <p14:creationId xmlns:p14="http://schemas.microsoft.com/office/powerpoint/2010/main" val="51785936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4294967295"/>
          </p:nvPr>
        </p:nvSpPr>
        <p:spPr bwMode="auto">
          <a:xfrm>
            <a:off x="2438400" y="1600201"/>
            <a:ext cx="7924800" cy="4530725"/>
          </a:xfrm>
          <a:prstGeom prst="rect">
            <a:avLst/>
          </a:prstGeom>
          <a:extLst/>
        </p:spPr>
        <p:txBody>
          <a:bodyPr/>
          <a:lstStyle/>
          <a:p>
            <a:pPr eaLnBrk="1" hangingPunct="1">
              <a:lnSpc>
                <a:spcPct val="80000"/>
              </a:lnSpc>
              <a:buClr>
                <a:srgbClr val="00B0F0"/>
              </a:buClr>
              <a:defRPr/>
            </a:pPr>
            <a:r>
              <a:rPr lang="es-ES" sz="1800" b="1" i="1" dirty="0">
                <a:solidFill>
                  <a:srgbClr val="FFC000"/>
                </a:solidFill>
                <a:effectLst>
                  <a:outerShdw blurRad="38100" dist="38100" dir="2700000" algn="tl">
                    <a:srgbClr val="000000">
                      <a:alpha val="43137"/>
                    </a:srgbClr>
                  </a:outerShdw>
                </a:effectLst>
              </a:rPr>
              <a:t>Artículo 69°.-</a:t>
            </a:r>
            <a:r>
              <a:rPr lang="es-ES" sz="1800" b="1" dirty="0"/>
              <a:t> </a:t>
            </a:r>
            <a:r>
              <a:rPr lang="es-ES" sz="1800" dirty="0"/>
              <a:t>La Consulta Popular Ambiental a que refiere el artículo 68 de esta Ley, en los casos en que proceda, es convocada por la Autoridad de Aplicación y están habilitadas a participar todas las personas físicas registradas en el último padrón electoral de la localidad y/o región potencialmente afectadas por la realización del proyecto.</a:t>
            </a:r>
          </a:p>
          <a:p>
            <a:pPr eaLnBrk="1" hangingPunct="1">
              <a:lnSpc>
                <a:spcPct val="80000"/>
              </a:lnSpc>
              <a:buClr>
                <a:srgbClr val="00B0F0"/>
              </a:buClr>
              <a:defRPr/>
            </a:pPr>
            <a:r>
              <a:rPr lang="es-ES" sz="1800" dirty="0"/>
              <a:t>Podrá convocarse a Consulta Popular Ambiental cuando la población del área potencialmente afectada lo promueva con la firma de no menos del veinte por ciento (20%) del electorado, para las poblaciones de hasta diez mil (10.000) habitantes; con la firma de no menos del diez por ciento (10%) del electorado para las poblaciones de entre diez mil (10.000) y cincuenta mil (50.000) habitantes y con la firma de no menos del tres por ciento (3%) del electorado para las de más de cincuenta mil (50.000) habitantes. </a:t>
            </a:r>
          </a:p>
          <a:p>
            <a:pPr eaLnBrk="1" hangingPunct="1">
              <a:lnSpc>
                <a:spcPct val="80000"/>
              </a:lnSpc>
              <a:buClr>
                <a:srgbClr val="00B0F0"/>
              </a:buClr>
              <a:defRPr/>
            </a:pPr>
            <a:r>
              <a:rPr lang="es-ES" sz="1800" dirty="0"/>
              <a:t>Estarán habilitadas a participar en la consulta todas las personas físicas registradas en el último padrón electoral de la localidad o región potencialmente afectadas por la realización del proyecto y el registro de firmas se realizará con las formalidades que establezca la Autoridad de Aplicación.</a:t>
            </a:r>
          </a:p>
          <a:p>
            <a:pPr eaLnBrk="1" hangingPunct="1">
              <a:lnSpc>
                <a:spcPct val="80000"/>
              </a:lnSpc>
              <a:buFont typeface="Wingdings" panose="05000000000000000000" pitchFamily="2" charset="2"/>
              <a:buNone/>
              <a:defRPr/>
            </a:pPr>
            <a:endParaRPr lang="es-ES" sz="1800" dirty="0"/>
          </a:p>
          <a:p>
            <a:pPr eaLnBrk="1" hangingPunct="1">
              <a:lnSpc>
                <a:spcPct val="80000"/>
              </a:lnSpc>
              <a:defRPr/>
            </a:pPr>
            <a:endParaRPr lang="es-ES" sz="1800" dirty="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CONSULTA</a:t>
            </a:r>
          </a:p>
          <a:p>
            <a:pPr eaLnBrk="1" hangingPunct="1">
              <a:lnSpc>
                <a:spcPct val="80000"/>
              </a:lnSpc>
              <a:defRPr/>
            </a:pPr>
            <a:r>
              <a:rPr lang="es-AR" sz="3200" b="1" spc="-150" dirty="0">
                <a:solidFill>
                  <a:srgbClr val="FFC000"/>
                </a:solidFill>
                <a:latin typeface="Arial" panose="020B0604020202020204" pitchFamily="34" charset="0"/>
              </a:rPr>
              <a:t>POPULAR AMBIENTAL</a:t>
            </a:r>
          </a:p>
        </p:txBody>
      </p:sp>
    </p:spTree>
    <p:extLst>
      <p:ext uri="{BB962C8B-B14F-4D97-AF65-F5344CB8AC3E}">
        <p14:creationId xmlns:p14="http://schemas.microsoft.com/office/powerpoint/2010/main" val="413544214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type="body" idx="4294967295"/>
          </p:nvPr>
        </p:nvSpPr>
        <p:spPr bwMode="auto">
          <a:xfrm>
            <a:off x="2438400" y="1600200"/>
            <a:ext cx="7543800" cy="495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3000"/>
              </a:lnSpc>
              <a:buClr>
                <a:srgbClr val="00B0F0"/>
              </a:buClr>
            </a:pPr>
            <a:r>
              <a:rPr lang="es-ES" sz="2000"/>
              <a:t>Para determinar la región potencialmente afectada se deben tener en cuenta flora y fauna, escorrentías y cuencas hidrográficas - superficiales y subterráneas-, topografía de la zona, tipos de suelos, clima y vientos, aspectos poblacionales y demográficos, entre otros.</a:t>
            </a:r>
          </a:p>
          <a:p>
            <a:pPr eaLnBrk="1" hangingPunct="1">
              <a:lnSpc>
                <a:spcPct val="83000"/>
              </a:lnSpc>
              <a:buClr>
                <a:srgbClr val="00B0F0"/>
              </a:buClr>
            </a:pPr>
            <a:r>
              <a:rPr lang="es-ES" sz="2000"/>
              <a:t>La Autoridad de Aplicación puede incluir en la Consulta Popular Ambiental a los habitantes de aquellos municipios o comunas que a través de sus autoridades lo soliciten y fundamenten debidamente esta petición.</a:t>
            </a:r>
          </a:p>
          <a:p>
            <a:pPr eaLnBrk="1" hangingPunct="1">
              <a:lnSpc>
                <a:spcPct val="83000"/>
              </a:lnSpc>
              <a:buClr>
                <a:srgbClr val="00B0F0"/>
              </a:buClr>
            </a:pPr>
            <a:r>
              <a:rPr lang="es-ES" sz="2000"/>
              <a:t>El proceso de Consulta Popular Ambiental será gratuito y las firmas de los solicitantes podrán ser certificadas por autoridad judicial, policial o municipal.</a:t>
            </a:r>
          </a:p>
          <a:p>
            <a:pPr eaLnBrk="1" hangingPunct="1">
              <a:lnSpc>
                <a:spcPct val="83000"/>
              </a:lnSpc>
              <a:buClr>
                <a:srgbClr val="00B0F0"/>
              </a:buClr>
            </a:pPr>
            <a:r>
              <a:rPr lang="es-ES" sz="2000"/>
              <a:t>El procedimiento será organizado y desarrollado por la Junta Electoral local y el acto consultivo no puede coincidir con ninguna otra elección nacional, provincial, municipal o comunal </a:t>
            </a:r>
          </a:p>
          <a:p>
            <a:pPr eaLnBrk="1" hangingPunct="1">
              <a:lnSpc>
                <a:spcPct val="83000"/>
              </a:lnSpc>
              <a:buClr>
                <a:srgbClr val="00B0F0"/>
              </a:buClr>
            </a:pPr>
            <a:endParaRPr lang="es-ES" sz="200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CONSULTA</a:t>
            </a:r>
          </a:p>
          <a:p>
            <a:pPr eaLnBrk="1" hangingPunct="1">
              <a:lnSpc>
                <a:spcPct val="80000"/>
              </a:lnSpc>
              <a:defRPr/>
            </a:pPr>
            <a:r>
              <a:rPr lang="es-AR" sz="3200" b="1" spc="-150" dirty="0">
                <a:solidFill>
                  <a:srgbClr val="FFC000"/>
                </a:solidFill>
                <a:latin typeface="Arial" panose="020B0604020202020204" pitchFamily="34" charset="0"/>
              </a:rPr>
              <a:t>POPULAR AMBIENTAL</a:t>
            </a:r>
          </a:p>
        </p:txBody>
      </p:sp>
    </p:spTree>
    <p:extLst>
      <p:ext uri="{BB962C8B-B14F-4D97-AF65-F5344CB8AC3E}">
        <p14:creationId xmlns:p14="http://schemas.microsoft.com/office/powerpoint/2010/main" val="21660747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4294967295"/>
          </p:nvPr>
        </p:nvSpPr>
        <p:spPr bwMode="auto">
          <a:xfrm>
            <a:off x="2590800" y="1600201"/>
            <a:ext cx="71628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70°.-</a:t>
            </a:r>
            <a:r>
              <a:rPr lang="es-ES" sz="2400" b="1" dirty="0"/>
              <a:t> </a:t>
            </a:r>
            <a:r>
              <a:rPr lang="es-ES" sz="2400" dirty="0"/>
              <a:t>La Autoridad de Aplicación garantizará que toda persona, las organizaciones que las representan y el Defensor del Pueblo de la Provincia de Córdoba tengan instancias de participación para ser escuchados cuando los mecanismos no hayan sido previstos y establecerá los requisitos, oportunidad, plazos y las exigencias de representatividad de la solicitud.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GARANTÍA</a:t>
            </a:r>
          </a:p>
          <a:p>
            <a:pPr eaLnBrk="1" hangingPunct="1">
              <a:lnSpc>
                <a:spcPct val="80000"/>
              </a:lnSpc>
              <a:defRPr/>
            </a:pPr>
            <a:r>
              <a:rPr lang="es-AR" sz="3200" b="1" spc="-150" dirty="0">
                <a:solidFill>
                  <a:srgbClr val="FFC000"/>
                </a:solidFill>
                <a:latin typeface="Arial" panose="020B0604020202020204" pitchFamily="34" charset="0"/>
              </a:rPr>
              <a:t>DE PARTICIPACIÓN</a:t>
            </a:r>
          </a:p>
        </p:txBody>
      </p:sp>
    </p:spTree>
    <p:extLst>
      <p:ext uri="{BB962C8B-B14F-4D97-AF65-F5344CB8AC3E}">
        <p14:creationId xmlns:p14="http://schemas.microsoft.com/office/powerpoint/2010/main" val="291413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body" idx="4294967295"/>
          </p:nvPr>
        </p:nvSpPr>
        <p:spPr>
          <a:xfrm>
            <a:off x="2895600" y="1905000"/>
            <a:ext cx="7086600" cy="4225925"/>
          </a:xfrm>
        </p:spPr>
        <p:txBody>
          <a:bodyPr rtlCol="0">
            <a:normAutofit/>
          </a:bodyPr>
          <a:lstStyle/>
          <a:p>
            <a:pPr fontAlgn="auto">
              <a:spcAft>
                <a:spcPts val="0"/>
              </a:spcAft>
              <a:buClr>
                <a:srgbClr val="FFC000"/>
              </a:buClr>
              <a:buFont typeface="Wingdings 3" charset="2"/>
              <a:buChar char=""/>
              <a:defRPr/>
            </a:pPr>
            <a:r>
              <a:rPr lang="es-AR" sz="2400" b="1" i="1" dirty="0">
                <a:solidFill>
                  <a:srgbClr val="FFC000"/>
                </a:solidFill>
                <a:effectLst>
                  <a:outerShdw blurRad="38100" dist="38100" dir="2700000" algn="tl">
                    <a:srgbClr val="000000">
                      <a:alpha val="43137"/>
                    </a:srgbClr>
                  </a:outerShdw>
                </a:effectLst>
              </a:rPr>
              <a:t>Artículo 2°.- </a:t>
            </a:r>
            <a:r>
              <a:rPr lang="es-AR" sz="2400" i="1" dirty="0">
                <a:solidFill>
                  <a:schemeClr val="tx1">
                    <a:lumMod val="75000"/>
                    <a:lumOff val="25000"/>
                  </a:schemeClr>
                </a:solidFill>
              </a:rPr>
              <a:t>La presente Ley es de </a:t>
            </a:r>
            <a:r>
              <a:rPr lang="es-AR" sz="2400" b="1" i="1" dirty="0">
                <a:solidFill>
                  <a:srgbClr val="FFC000"/>
                </a:solidFill>
              </a:rPr>
              <a:t>orden público y se incorpora al marco normativo ambiental vigente en la Provincia -Ley Nº 7343</a:t>
            </a:r>
            <a:r>
              <a:rPr lang="es-AR" sz="2400" i="1" dirty="0">
                <a:solidFill>
                  <a:schemeClr val="tx1">
                    <a:lumMod val="75000"/>
                    <a:lumOff val="25000"/>
                  </a:schemeClr>
                </a:solidFill>
              </a:rPr>
              <a:t>, normas concordantes y complementarias- </a:t>
            </a:r>
            <a:r>
              <a:rPr lang="es-AR" sz="2400" b="1" i="1" dirty="0">
                <a:solidFill>
                  <a:srgbClr val="FFC000"/>
                </a:solidFill>
              </a:rPr>
              <a:t>modernizando y definiendo los principales instrumentos de política y gestión ambiental </a:t>
            </a:r>
            <a:r>
              <a:rPr lang="es-AR" sz="2400" i="1" dirty="0">
                <a:solidFill>
                  <a:schemeClr val="tx1">
                    <a:lumMod val="75000"/>
                    <a:lumOff val="25000"/>
                  </a:schemeClr>
                </a:solidFill>
              </a:rPr>
              <a:t>y estableciendo la </a:t>
            </a:r>
            <a:r>
              <a:rPr lang="es-AR" sz="2400" b="1" i="1" dirty="0">
                <a:solidFill>
                  <a:srgbClr val="FFC000"/>
                </a:solidFill>
              </a:rPr>
              <a:t>participación ciudadana</a:t>
            </a:r>
            <a:r>
              <a:rPr lang="es-AR" sz="2400" i="1" dirty="0">
                <a:solidFill>
                  <a:schemeClr val="tx1">
                    <a:lumMod val="75000"/>
                    <a:lumOff val="25000"/>
                  </a:schemeClr>
                </a:solidFill>
              </a:rPr>
              <a:t> en los distintos procesos de gestión.</a:t>
            </a:r>
            <a:endParaRPr lang="es-ES" sz="2400" i="1" dirty="0">
              <a:solidFill>
                <a:schemeClr val="tx1">
                  <a:lumMod val="75000"/>
                  <a:lumOff val="25000"/>
                </a:schemeClr>
              </a:solidFill>
            </a:endParaRPr>
          </a:p>
          <a:p>
            <a:pPr fontAlgn="auto">
              <a:spcAft>
                <a:spcPts val="0"/>
              </a:spcAft>
              <a:buClr>
                <a:srgbClr val="FFC000"/>
              </a:buClr>
              <a:buFont typeface="Wingdings 3" charset="2"/>
              <a:buChar char=""/>
              <a:defRPr/>
            </a:pPr>
            <a:endParaRPr lang="es-ES" sz="2400" dirty="0">
              <a:solidFill>
                <a:schemeClr val="tx1">
                  <a:lumMod val="75000"/>
                  <a:lumOff val="25000"/>
                </a:schemeClr>
              </a:solidFill>
            </a:endParaRPr>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ARTÍCULO 2:</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AMPARO</a:t>
            </a:r>
          </a:p>
          <a:p>
            <a:pPr eaLnBrk="1" hangingPunct="1">
              <a:lnSpc>
                <a:spcPct val="80000"/>
              </a:lnSpc>
              <a:defRPr/>
            </a:pPr>
            <a:r>
              <a:rPr lang="es-AR" sz="40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34797940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subTitle" idx="4294967295"/>
          </p:nvPr>
        </p:nvSpPr>
        <p:spPr bwMode="auto">
          <a:xfrm>
            <a:off x="4038600" y="3159125"/>
            <a:ext cx="4114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Regulación de la ley</a:t>
            </a:r>
            <a:endParaRPr lang="es-ES"/>
          </a:p>
        </p:txBody>
      </p:sp>
    </p:spTree>
    <p:extLst>
      <p:ext uri="{BB962C8B-B14F-4D97-AF65-F5344CB8AC3E}">
        <p14:creationId xmlns:p14="http://schemas.microsoft.com/office/powerpoint/2010/main" val="367899471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body" idx="4294967295"/>
          </p:nvPr>
        </p:nvSpPr>
        <p:spPr bwMode="auto">
          <a:xfrm>
            <a:off x="2438400" y="1600201"/>
            <a:ext cx="73152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sz="2400"/>
              <a:t>Se establece la procedencia del amparo.</a:t>
            </a:r>
          </a:p>
          <a:p>
            <a:pPr eaLnBrk="1" hangingPunct="1">
              <a:buClr>
                <a:srgbClr val="00B0F0"/>
              </a:buClr>
            </a:pPr>
            <a:r>
              <a:rPr lang="es-AR" sz="2400"/>
              <a:t>Competencia y sujetos legitimados para solicitarlo.</a:t>
            </a:r>
          </a:p>
          <a:p>
            <a:pPr eaLnBrk="1" hangingPunct="1">
              <a:buClr>
                <a:srgbClr val="00B0F0"/>
              </a:buClr>
            </a:pPr>
            <a:r>
              <a:rPr lang="es-AR" sz="2400"/>
              <a:t>El procedimiento, las acciones, las  obligaciones de los jueces que intervienen en las acciones o actividades objeto de amparo.</a:t>
            </a:r>
          </a:p>
          <a:p>
            <a:pPr eaLnBrk="1" hangingPunct="1">
              <a:buClr>
                <a:srgbClr val="00B0F0"/>
              </a:buClr>
            </a:pPr>
            <a:r>
              <a:rPr lang="es-AR" sz="2400"/>
              <a:t>Sujetos pasivos.</a:t>
            </a:r>
          </a:p>
          <a:p>
            <a:pPr eaLnBrk="1" hangingPunct="1">
              <a:buClr>
                <a:srgbClr val="00B0F0"/>
              </a:buClr>
            </a:pPr>
            <a:r>
              <a:rPr lang="es-AR" sz="2400"/>
              <a:t>Atribuciones del juez. </a:t>
            </a:r>
            <a:endParaRPr lang="es-ES" sz="2400"/>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AMPARO</a:t>
            </a:r>
          </a:p>
          <a:p>
            <a:pPr eaLnBrk="1" hangingPunct="1">
              <a:lnSpc>
                <a:spcPct val="80000"/>
              </a:lnSpc>
              <a:defRPr/>
            </a:pPr>
            <a:r>
              <a:rPr lang="es-AR" sz="32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266732582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4294967295"/>
          </p:nvPr>
        </p:nvSpPr>
        <p:spPr bwMode="auto">
          <a:xfrm>
            <a:off x="2438400" y="1295400"/>
            <a:ext cx="7848600" cy="55626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71°.-</a:t>
            </a:r>
            <a:r>
              <a:rPr lang="es-ES" sz="2000" b="1" dirty="0"/>
              <a:t> </a:t>
            </a:r>
            <a:r>
              <a:rPr lang="es-ES" sz="2000" dirty="0"/>
              <a:t>De acuerdo al artículo 43 de la Constitución Nacional se fija el procedimiento para el ejercicio del amparo en lo relativo a los derechos que protegen el ambiente.</a:t>
            </a:r>
          </a:p>
          <a:p>
            <a:pPr eaLnBrk="1" hangingPunct="1">
              <a:lnSpc>
                <a:spcPct val="90000"/>
              </a:lnSpc>
              <a:buFont typeface="Wingdings" panose="05000000000000000000" pitchFamily="2" charset="2"/>
              <a:buNone/>
              <a:defRPr/>
            </a:pPr>
            <a:r>
              <a:rPr lang="es-ES" sz="2000" dirty="0"/>
              <a:t>	El amparo ambiental procede cuando se entable en relación con la protección y defensa del ambiente y la biodiversidad, preservando de las depredaciones, alteraciones o explotación irracional, el suelo y sus frutos, la flora, la fauna, los recursos minerales, el aire, las aguas y los recursos naturales en general, comprendiendo cualquier tipo de contaminación o polución que afecte, altere o ponga en riesgo los recursos naturales, la salud y la calidad de vida humana y no humana.</a:t>
            </a:r>
          </a:p>
          <a:p>
            <a:pPr eaLnBrk="1" hangingPunct="1">
              <a:lnSpc>
                <a:spcPct val="90000"/>
              </a:lnSpc>
              <a:buFont typeface="Wingdings" panose="05000000000000000000" pitchFamily="2" charset="2"/>
              <a:buNone/>
              <a:defRPr/>
            </a:pPr>
            <a:r>
              <a:rPr lang="es-ES" sz="2000" dirty="0"/>
              <a:t>	Cuando por causa de hechos u omisiones arbitrarias o ilegales se genere lesión, privación, perturbación o amenaza en el goce de intereses difusos y/o derechos colectivos, podrán ejercerse:</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85220066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4294967295"/>
          </p:nvPr>
        </p:nvSpPr>
        <p:spPr bwMode="auto">
          <a:xfrm>
            <a:off x="2057400" y="1219200"/>
            <a:ext cx="8610600" cy="5410200"/>
          </a:xfrm>
          <a:prstGeom prst="rect">
            <a:avLst/>
          </a:prstGeom>
          <a:extLst/>
        </p:spPr>
        <p:txBody>
          <a:bodyPr/>
          <a:lstStyle/>
          <a:p>
            <a:pPr marL="690563" eaLnBrk="1" hangingPunct="1">
              <a:lnSpc>
                <a:spcPct val="80000"/>
              </a:lnSpc>
              <a:buNone/>
              <a:defRPr/>
            </a:pPr>
            <a:r>
              <a:rPr lang="es-ES" sz="1800" b="1" dirty="0">
                <a:solidFill>
                  <a:srgbClr val="00B0F0"/>
                </a:solidFill>
              </a:rPr>
              <a:t>a)</a:t>
            </a:r>
            <a:r>
              <a:rPr lang="es-ES" sz="1800" dirty="0"/>
              <a:t> Acciones de prevención; </a:t>
            </a:r>
          </a:p>
          <a:p>
            <a:pPr marL="690563" eaLnBrk="1" hangingPunct="1">
              <a:lnSpc>
                <a:spcPct val="80000"/>
              </a:lnSpc>
              <a:buNone/>
              <a:defRPr/>
            </a:pPr>
            <a:r>
              <a:rPr lang="es-ES" sz="1800" b="1" dirty="0">
                <a:solidFill>
                  <a:srgbClr val="00B0F0"/>
                </a:solidFill>
              </a:rPr>
              <a:t>b)</a:t>
            </a:r>
            <a:r>
              <a:rPr lang="es-ES" sz="1800" dirty="0"/>
              <a:t> Acciones de reparación en especie, o</a:t>
            </a:r>
          </a:p>
          <a:p>
            <a:pPr marL="690563" eaLnBrk="1" hangingPunct="1">
              <a:lnSpc>
                <a:spcPct val="80000"/>
              </a:lnSpc>
              <a:buNone/>
              <a:defRPr/>
            </a:pPr>
            <a:r>
              <a:rPr lang="es-ES" sz="1800" b="1" dirty="0">
                <a:solidFill>
                  <a:srgbClr val="00B0F0"/>
                </a:solidFill>
              </a:rPr>
              <a:t>c)</a:t>
            </a:r>
            <a:r>
              <a:rPr lang="es-ES" sz="1800" dirty="0"/>
              <a:t> Acciones de reparación pecuniaria por el daño producido a la comunidad.</a:t>
            </a:r>
          </a:p>
          <a:p>
            <a:pPr eaLnBrk="1" hangingPunct="1">
              <a:lnSpc>
                <a:spcPct val="80000"/>
              </a:lnSpc>
              <a:defRPr/>
            </a:pPr>
            <a:endParaRPr lang="es-ES" sz="1800" dirty="0"/>
          </a:p>
          <a:p>
            <a:pPr eaLnBrk="1" hangingPunct="1">
              <a:lnSpc>
                <a:spcPct val="80000"/>
              </a:lnSpc>
              <a:buFont typeface="Wingdings" panose="05000000000000000000" pitchFamily="2" charset="2"/>
              <a:buNone/>
              <a:defRPr/>
            </a:pPr>
            <a:r>
              <a:rPr lang="es-ES" sz="1800" dirty="0"/>
              <a:t>	Las acciones de prevención proceden, en particular, con el fin de paralizar los procesos de volcado, emanación o dispersión de elementos contaminantes del ambiente o cualesquiera otras consecuencias de un hecho u omisión que vulneren el equilibrio ecológico, lesionen, perturben o amenacen bienes y valores de la comunidad. Las acciones de reparación en especie tienen lugar siempre que fuere posible recomponer la situación existente con anterioridad al</a:t>
            </a:r>
          </a:p>
          <a:p>
            <a:pPr eaLnBrk="1" hangingPunct="1">
              <a:lnSpc>
                <a:spcPct val="80000"/>
              </a:lnSpc>
              <a:buFont typeface="Wingdings" panose="05000000000000000000" pitchFamily="2" charset="2"/>
              <a:buNone/>
              <a:defRPr/>
            </a:pPr>
            <a:r>
              <a:rPr lang="es-ES" sz="1800" dirty="0"/>
              <a:t>	menoscabo o lesión a los intereses o derechos colectivos, sin perjuicio del resarcimiento pecuniario por los daños subsistentes. En forma no excluyente consistirá en la imposición de la adopción de medidas eficaces para restituir la situación previa al o los hechos.</a:t>
            </a:r>
          </a:p>
          <a:p>
            <a:pPr eaLnBrk="1" hangingPunct="1">
              <a:lnSpc>
                <a:spcPct val="80000"/>
              </a:lnSpc>
              <a:buFont typeface="Wingdings" panose="05000000000000000000" pitchFamily="2" charset="2"/>
              <a:buNone/>
              <a:defRPr/>
            </a:pPr>
            <a:r>
              <a:rPr lang="es-ES" sz="1800" dirty="0"/>
              <a:t>	Las acciones de reparación pecuniaria por el daño colectivo proceden siempre que se acreditare la existencia cierta del daño.</a:t>
            </a:r>
          </a:p>
          <a:p>
            <a:pPr eaLnBrk="1" hangingPunct="1">
              <a:lnSpc>
                <a:spcPct val="80000"/>
              </a:lnSpc>
              <a:buFont typeface="Wingdings" panose="05000000000000000000" pitchFamily="2" charset="2"/>
              <a:buNone/>
              <a:defRPr/>
            </a:pPr>
            <a:r>
              <a:rPr lang="es-ES" sz="1800" dirty="0"/>
              <a:t>	Esta acción no excluye las que pudieran ejercer por separado el o los particulares que hubieren sufrido un efectivo perjuicio en sus derechos individuales. </a:t>
            </a:r>
          </a:p>
        </p:txBody>
      </p:sp>
      <p:sp>
        <p:nvSpPr>
          <p:cNvPr id="4" name="Rectangle 2"/>
          <p:cNvSpPr txBox="1">
            <a:spLocks noChangeArrowheads="1"/>
          </p:cNvSpPr>
          <p:nvPr/>
        </p:nvSpPr>
        <p:spPr>
          <a:xfrm>
            <a:off x="33004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ACCIONES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4961326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4294967295"/>
          </p:nvPr>
        </p:nvSpPr>
        <p:spPr bwMode="auto">
          <a:xfrm>
            <a:off x="2438400" y="1600200"/>
            <a:ext cx="7315200" cy="4267200"/>
          </a:xfrm>
          <a:prstGeom prst="rect">
            <a:avLst/>
          </a:prstGeom>
          <a:extLst/>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72°.-</a:t>
            </a:r>
            <a:r>
              <a:rPr lang="es-ES" sz="2400" b="1" dirty="0"/>
              <a:t> </a:t>
            </a:r>
            <a:r>
              <a:rPr lang="es-ES" sz="2400" dirty="0"/>
              <a:t>Es competente para entender en las acciones previstas en el artículo 71 de esta Ley el juez inmediato sin distinción de fuero o instancia, quien debe recibir el recurso interpuesto por cualquier forma y medio de comunicación y a cualquier hora.</a:t>
            </a:r>
          </a:p>
          <a:p>
            <a:pPr eaLnBrk="1" hangingPunct="1">
              <a:lnSpc>
                <a:spcPct val="80000"/>
              </a:lnSpc>
              <a:buClr>
                <a:srgbClr val="00B0F0"/>
              </a:buClr>
              <a:defRPr/>
            </a:pPr>
            <a:r>
              <a:rPr lang="es-ES" sz="2400" dirty="0"/>
              <a:t>Se encuentran legitimados para ejercer e impulsar las acciones previstas en la presente Ley la Fiscalía de Estado, el Ministerio Público, los municipios y comunas, y cualquier entidad o particular que accione en nombre de un interés difuso y/o derechos colectivos.</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COMPETENCIA/</a:t>
            </a:r>
          </a:p>
          <a:p>
            <a:pPr eaLnBrk="1" hangingPunct="1">
              <a:lnSpc>
                <a:spcPct val="80000"/>
              </a:lnSpc>
              <a:defRPr/>
            </a:pPr>
            <a:r>
              <a:rPr lang="es-AR" sz="3200" b="1" spc="-150" dirty="0">
                <a:solidFill>
                  <a:srgbClr val="FFC000"/>
                </a:solidFill>
                <a:latin typeface="Arial" panose="020B0604020202020204" pitchFamily="34" charset="0"/>
              </a:rPr>
              <a:t>LEGITIMADOS</a:t>
            </a:r>
          </a:p>
        </p:txBody>
      </p:sp>
    </p:spTree>
    <p:extLst>
      <p:ext uri="{BB962C8B-B14F-4D97-AF65-F5344CB8AC3E}">
        <p14:creationId xmlns:p14="http://schemas.microsoft.com/office/powerpoint/2010/main" val="29839110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body" idx="4294967295"/>
          </p:nvPr>
        </p:nvSpPr>
        <p:spPr bwMode="auto">
          <a:xfrm>
            <a:off x="2514600" y="1600201"/>
            <a:ext cx="72390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ES" sz="2000"/>
              <a:t>El juez debe resolver, en cada caso, sobre la admisibilidad de la legitimidad invocada en el término de veinticuatro (24) horas. Resuelta ésta, debe expedirse sobre el recurso interpuesto en el plazo de veinticuatro (24) horas, luego de ameritar la magnitud de los daños o amenazas a los intereses difusos y/o derechos colectivos comprometidos. Si el juez deniega la legitimación del accionante pero a su criterio resultare verosímil la existencia de la privación, perturbación o amenaza a los intereses difusos o derechos colectivos invocada en la demanda, debe correr vista al agente fiscal quien continúa con el ejercicio de la acción.</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a:t>
            </a:r>
          </a:p>
          <a:p>
            <a:pPr eaLnBrk="1" hangingPunct="1">
              <a:lnSpc>
                <a:spcPct val="80000"/>
              </a:lnSpc>
              <a:defRPr/>
            </a:pPr>
            <a:r>
              <a:rPr lang="es-AR" sz="3200" b="1" spc="-150" dirty="0">
                <a:solidFill>
                  <a:srgbClr val="FFC000"/>
                </a:solidFill>
                <a:latin typeface="Arial" panose="020B0604020202020204" pitchFamily="34" charset="0"/>
              </a:rPr>
              <a:t>DEL JUEZ</a:t>
            </a:r>
          </a:p>
        </p:txBody>
      </p:sp>
    </p:spTree>
    <p:extLst>
      <p:ext uri="{BB962C8B-B14F-4D97-AF65-F5344CB8AC3E}">
        <p14:creationId xmlns:p14="http://schemas.microsoft.com/office/powerpoint/2010/main" val="299135734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4294967295"/>
          </p:nvPr>
        </p:nvSpPr>
        <p:spPr bwMode="auto">
          <a:xfrm>
            <a:off x="2438400" y="1600200"/>
            <a:ext cx="7315200" cy="4953000"/>
          </a:xfrm>
          <a:prstGeom prst="rect">
            <a:avLst/>
          </a:prstGeom>
          <a:extLst/>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73°.-</a:t>
            </a:r>
            <a:r>
              <a:rPr lang="es-ES" sz="2000" b="1" dirty="0">
                <a:solidFill>
                  <a:srgbClr val="FFC000"/>
                </a:solidFill>
              </a:rPr>
              <a:t> </a:t>
            </a:r>
            <a:r>
              <a:rPr lang="es-ES" sz="2000" dirty="0"/>
              <a:t>Son sujetos pasivos de las acciones previstas en la presente Ley las personas físicas o jurídicas -públicas o privadas- que, en forma directa o a través de terceros, sean responsables de hechos, actos u omisiones que generen la perturbación, privación, daño, amenaza o menoscabo de los intereses difusos o derechos colectivos.</a:t>
            </a:r>
          </a:p>
          <a:p>
            <a:pPr eaLnBrk="1" hangingPunct="1">
              <a:lnSpc>
                <a:spcPct val="80000"/>
              </a:lnSpc>
              <a:buFont typeface="Wingdings" panose="05000000000000000000" pitchFamily="2" charset="2"/>
              <a:buNone/>
              <a:defRPr/>
            </a:pPr>
            <a:r>
              <a:rPr lang="es-ES" sz="2000" dirty="0"/>
              <a:t>	Quedan comprendidas, además, las reparticiones del Estado Nacional, Provincial, Municipal y Comunal cuando en el otorgamiento de autorizaciones para el funcionamiento de la actividad privada o en el cumplimiento de los controles previstos por la legislación vigente obraren con manifiesta insuficiencia o ineficacia para la protección y defensa de los intereses difusos y derechos colectivos.</a:t>
            </a:r>
          </a:p>
        </p:txBody>
      </p:sp>
      <p:sp>
        <p:nvSpPr>
          <p:cNvPr id="4" name="Rectangle 2"/>
          <p:cNvSpPr txBox="1">
            <a:spLocks noChangeArrowheads="1"/>
          </p:cNvSpPr>
          <p:nvPr/>
        </p:nvSpPr>
        <p:spPr>
          <a:xfrm>
            <a:off x="33004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SUJETOS</a:t>
            </a:r>
          </a:p>
          <a:p>
            <a:pPr eaLnBrk="1" hangingPunct="1">
              <a:lnSpc>
                <a:spcPct val="80000"/>
              </a:lnSpc>
              <a:defRPr/>
            </a:pPr>
            <a:r>
              <a:rPr lang="es-AR" sz="3200" b="1" spc="-150" dirty="0">
                <a:solidFill>
                  <a:srgbClr val="FFC000"/>
                </a:solidFill>
                <a:latin typeface="Arial" panose="020B0604020202020204" pitchFamily="34" charset="0"/>
              </a:rPr>
              <a:t>PASIVOS</a:t>
            </a:r>
          </a:p>
        </p:txBody>
      </p:sp>
    </p:spTree>
    <p:extLst>
      <p:ext uri="{BB962C8B-B14F-4D97-AF65-F5344CB8AC3E}">
        <p14:creationId xmlns:p14="http://schemas.microsoft.com/office/powerpoint/2010/main" val="99024078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4294967295"/>
          </p:nvPr>
        </p:nvSpPr>
        <p:spPr bwMode="auto">
          <a:xfrm>
            <a:off x="2438400" y="1219201"/>
            <a:ext cx="73152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74°.- </a:t>
            </a:r>
            <a:r>
              <a:rPr lang="es-ES" sz="2400" dirty="0"/>
              <a:t>El juez puede ordenar de oficio la producción de medidas de prueba no propuestas por las partes o complementarias de ellas, decretar las que estime necesarias para mejor proveer en cualquier estado de la causa y dictar todas las providencias pertinentes en torno a las diligencias a practicarse. La sentencia definitiva hace cosa juzgada respecto de todas las partes intervinientes en el proceso.</a:t>
            </a:r>
          </a:p>
          <a:p>
            <a:pPr eaLnBrk="1" hangingPunct="1">
              <a:buClr>
                <a:srgbClr val="00B0F0"/>
              </a:buClr>
              <a:defRPr/>
            </a:pPr>
            <a:r>
              <a:rPr lang="es-ES" sz="2400" dirty="0"/>
              <a:t>Son recurribles, únicamente, la sentencia denegatoria y la que decida sobre las medidas cautelares solicitadas </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ATRIBUCIONES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88205683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body" idx="4294967295"/>
          </p:nvPr>
        </p:nvSpPr>
        <p:spPr bwMode="auto">
          <a:xfrm>
            <a:off x="2438400" y="990600"/>
            <a:ext cx="7315200" cy="495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ES" sz="2400"/>
              <a:t>En las sentencias condenatorias definitivas, cualquiera sea el objeto de la acción, los jueces pueden fijar multas a cargo de los sujetos responsables teniendo en cuenta especialmente su situación patrimonial, la gravedad del hecho dañoso y la importancia del interés colectivo comprometido. Asimismo, pueden imponerse multas contra quienes incumplieren las medidas cautelares o las obligaciones resultantes de las sentencias definitivas. El juez que hubiere dictado sentencia fiscaliza su ejecución y, de oficio o previa denuncia de parte interesada, adopta los medios necesarios para que sea cumplida en todos los casos a los que se extendieren los efectos de la cosa juzgada. </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ATRIBUCIONES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463051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body" idx="4294967295"/>
          </p:nvPr>
        </p:nvSpPr>
        <p:spPr>
          <a:xfrm>
            <a:off x="1259174" y="1109272"/>
            <a:ext cx="10687987" cy="5397708"/>
          </a:xfrm>
        </p:spPr>
        <p:txBody>
          <a:bodyPr rtlCol="0">
            <a:noAutofit/>
          </a:bodyPr>
          <a:lstStyle/>
          <a:p>
            <a:pPr fontAlgn="auto">
              <a:lnSpc>
                <a:spcPct val="80000"/>
              </a:lnSpc>
              <a:spcAft>
                <a:spcPts val="0"/>
              </a:spcAft>
              <a:buFont typeface="Wingdings" panose="05000000000000000000" pitchFamily="2" charset="2"/>
              <a:buNone/>
              <a:defRPr/>
            </a:pPr>
            <a:r>
              <a:rPr lang="es-AR" sz="2400" b="1" i="1" dirty="0">
                <a:solidFill>
                  <a:srgbClr val="FFC000"/>
                </a:solidFill>
                <a:effectLst>
                  <a:outerShdw blurRad="38100" dist="38100" dir="2700000" algn="tl">
                    <a:srgbClr val="000000">
                      <a:alpha val="43137"/>
                    </a:srgbClr>
                  </a:outerShdw>
                </a:effectLst>
              </a:rPr>
              <a:t>Artículo 3°.- </a:t>
            </a:r>
            <a:r>
              <a:rPr lang="es-AR" sz="2400" dirty="0">
                <a:solidFill>
                  <a:schemeClr val="tx1">
                    <a:lumMod val="75000"/>
                    <a:lumOff val="25000"/>
                  </a:schemeClr>
                </a:solidFill>
              </a:rPr>
              <a:t>La </a:t>
            </a:r>
            <a:r>
              <a:rPr lang="es-AR" sz="2400" b="1" dirty="0">
                <a:solidFill>
                  <a:srgbClr val="FFC000"/>
                </a:solidFill>
              </a:rPr>
              <a:t>política ambiental </a:t>
            </a:r>
            <a:r>
              <a:rPr lang="es-AR" sz="2400" dirty="0">
                <a:solidFill>
                  <a:schemeClr val="tx1">
                    <a:lumMod val="75000"/>
                    <a:lumOff val="25000"/>
                  </a:schemeClr>
                </a:solidFill>
              </a:rPr>
              <a:t>provincial establece el cumplimiento de los siguientes </a:t>
            </a:r>
            <a:r>
              <a:rPr lang="es-AR" sz="2400" b="1" dirty="0">
                <a:solidFill>
                  <a:srgbClr val="FFC000"/>
                </a:solidFill>
              </a:rPr>
              <a:t>objetivos:</a:t>
            </a:r>
          </a:p>
          <a:p>
            <a:pPr fontAlgn="auto">
              <a:lnSpc>
                <a:spcPct val="80000"/>
              </a:lnSpc>
              <a:spcAft>
                <a:spcPts val="0"/>
              </a:spcAft>
              <a:buFont typeface="Wingdings" panose="05000000000000000000" pitchFamily="2" charset="2"/>
              <a:buNone/>
              <a:defRPr/>
            </a:pPr>
            <a:r>
              <a:rPr lang="es-AR" sz="2400" dirty="0">
                <a:solidFill>
                  <a:srgbClr val="00B0F0"/>
                </a:solidFill>
              </a:rPr>
              <a:t>a)</a:t>
            </a:r>
            <a:r>
              <a:rPr lang="es-AR" sz="2400" dirty="0">
                <a:solidFill>
                  <a:schemeClr val="tx1">
                    <a:lumMod val="75000"/>
                    <a:lumOff val="25000"/>
                  </a:schemeClr>
                </a:solidFill>
              </a:rPr>
              <a:t>	Reafirmar el </a:t>
            </a:r>
            <a:r>
              <a:rPr lang="es-AR" sz="2400" b="1" dirty="0">
                <a:solidFill>
                  <a:srgbClr val="FFC000"/>
                </a:solidFill>
              </a:rPr>
              <a:t>cumplimiento de los presupuestos mínimos </a:t>
            </a:r>
            <a:r>
              <a:rPr lang="es-AR" sz="2400" dirty="0">
                <a:solidFill>
                  <a:schemeClr val="tx1">
                    <a:lumMod val="75000"/>
                    <a:lumOff val="25000"/>
                  </a:schemeClr>
                </a:solidFill>
              </a:rPr>
              <a:t>contenidos en la Ley Nacional Nº 25.675 -General del Ambiente-;</a:t>
            </a:r>
          </a:p>
          <a:p>
            <a:pPr fontAlgn="auto">
              <a:lnSpc>
                <a:spcPct val="80000"/>
              </a:lnSpc>
              <a:spcAft>
                <a:spcPts val="0"/>
              </a:spcAft>
              <a:buFont typeface="Wingdings" panose="05000000000000000000" pitchFamily="2" charset="2"/>
              <a:buNone/>
              <a:defRPr/>
            </a:pPr>
            <a:r>
              <a:rPr lang="es-AR" sz="2400" dirty="0">
                <a:solidFill>
                  <a:srgbClr val="00B0F0"/>
                </a:solidFill>
              </a:rPr>
              <a:t>b)</a:t>
            </a:r>
            <a:r>
              <a:rPr lang="es-AR" sz="2400" dirty="0">
                <a:solidFill>
                  <a:schemeClr val="tx1">
                    <a:lumMod val="75000"/>
                    <a:lumOff val="25000"/>
                  </a:schemeClr>
                </a:solidFill>
              </a:rPr>
              <a:t>	Asegurar el </a:t>
            </a:r>
            <a:r>
              <a:rPr lang="es-AR" sz="2400" b="1" dirty="0">
                <a:solidFill>
                  <a:srgbClr val="FFC000"/>
                </a:solidFill>
              </a:rPr>
              <a:t>cumplimiento de los principios rectores </a:t>
            </a:r>
            <a:r>
              <a:rPr lang="es-AR" sz="2400" dirty="0">
                <a:solidFill>
                  <a:schemeClr val="tx1">
                    <a:lumMod val="75000"/>
                    <a:lumOff val="25000"/>
                  </a:schemeClr>
                </a:solidFill>
              </a:rPr>
              <a:t>para la preservación, conservación, defensa y mejoramiento del ambiente, establecidos en la Ley Nº 7343, y en el marco normativo provincial ambiental vigente;</a:t>
            </a:r>
          </a:p>
          <a:p>
            <a:pPr fontAlgn="auto">
              <a:lnSpc>
                <a:spcPct val="80000"/>
              </a:lnSpc>
              <a:spcAft>
                <a:spcPts val="0"/>
              </a:spcAft>
              <a:buFont typeface="Wingdings" panose="05000000000000000000" pitchFamily="2" charset="2"/>
              <a:buNone/>
              <a:defRPr/>
            </a:pPr>
            <a:r>
              <a:rPr lang="es-AR" sz="2400" dirty="0">
                <a:solidFill>
                  <a:srgbClr val="00B0F0"/>
                </a:solidFill>
              </a:rPr>
              <a:t>c)</a:t>
            </a:r>
            <a:r>
              <a:rPr lang="es-AR" sz="2400" dirty="0">
                <a:solidFill>
                  <a:schemeClr val="tx1">
                    <a:lumMod val="75000"/>
                    <a:lumOff val="25000"/>
                  </a:schemeClr>
                </a:solidFill>
              </a:rPr>
              <a:t>	Promover el </a:t>
            </a:r>
            <a:r>
              <a:rPr lang="es-AR" sz="2400" b="1" dirty="0">
                <a:solidFill>
                  <a:srgbClr val="FFC000"/>
                </a:solidFill>
              </a:rPr>
              <a:t>mejoramiento de la calidad de vida de las generaciones presentes y futuras en forma prioritaria</a:t>
            </a:r>
            <a:r>
              <a:rPr lang="es-AR" sz="2400" dirty="0">
                <a:solidFill>
                  <a:schemeClr val="tx1">
                    <a:lumMod val="75000"/>
                    <a:lumOff val="25000"/>
                  </a:schemeClr>
                </a:solidFill>
              </a:rPr>
              <a:t>;</a:t>
            </a:r>
          </a:p>
          <a:p>
            <a:pPr fontAlgn="auto">
              <a:lnSpc>
                <a:spcPct val="80000"/>
              </a:lnSpc>
              <a:spcAft>
                <a:spcPts val="0"/>
              </a:spcAft>
              <a:buFont typeface="Wingdings" panose="05000000000000000000" pitchFamily="2" charset="2"/>
              <a:buNone/>
              <a:defRPr/>
            </a:pPr>
            <a:r>
              <a:rPr lang="es-AR" sz="2400" dirty="0">
                <a:solidFill>
                  <a:srgbClr val="00B0F0"/>
                </a:solidFill>
              </a:rPr>
              <a:t>d)</a:t>
            </a:r>
            <a:r>
              <a:rPr lang="es-AR" sz="2400" dirty="0">
                <a:solidFill>
                  <a:schemeClr val="tx1">
                    <a:lumMod val="75000"/>
                    <a:lumOff val="25000"/>
                  </a:schemeClr>
                </a:solidFill>
              </a:rPr>
              <a:t>	Promover la </a:t>
            </a:r>
            <a:r>
              <a:rPr lang="es-AR" sz="2400" b="1" dirty="0">
                <a:solidFill>
                  <a:srgbClr val="FFC000"/>
                </a:solidFill>
              </a:rPr>
              <a:t>participación</a:t>
            </a:r>
            <a:r>
              <a:rPr lang="es-AR" sz="2400" dirty="0">
                <a:solidFill>
                  <a:schemeClr val="tx1">
                    <a:lumMod val="75000"/>
                    <a:lumOff val="25000"/>
                  </a:schemeClr>
                </a:solidFill>
              </a:rPr>
              <a:t> ciudadana en forma individual y a través de organizaciones no gubernamentales, académicas y científicas, actores y diversos sectores que afecten el ambiente, para la convivencia de las actividades humanas con el en-torno, brindando información ambiental, fortaleciendo las vías de acceso a la </a:t>
            </a:r>
            <a:r>
              <a:rPr lang="es-AR" sz="2400" b="1" dirty="0">
                <a:solidFill>
                  <a:srgbClr val="FFC000"/>
                </a:solidFill>
              </a:rPr>
              <a:t>información</a:t>
            </a:r>
            <a:r>
              <a:rPr lang="es-AR" sz="2400" dirty="0">
                <a:solidFill>
                  <a:schemeClr val="tx1">
                    <a:lumMod val="75000"/>
                    <a:lumOff val="25000"/>
                  </a:schemeClr>
                </a:solidFill>
              </a:rPr>
              <a:t> y exigiendo su obligatoriedad en los procesos administrativos de gestión ambiental;</a:t>
            </a:r>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SEGURO</a:t>
            </a:r>
          </a:p>
          <a:p>
            <a:pPr eaLnBrk="1" hangingPunct="1">
              <a:lnSpc>
                <a:spcPct val="80000"/>
              </a:lnSpc>
              <a:defRPr/>
            </a:pPr>
            <a:r>
              <a:rPr lang="es-AR" sz="40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252398746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subTitle" idx="4294967295"/>
          </p:nvPr>
        </p:nvSpPr>
        <p:spPr bwMode="auto">
          <a:xfrm>
            <a:off x="2133600" y="3159125"/>
            <a:ext cx="7924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Instrumento regulado en el artículo 75°.-</a:t>
            </a:r>
            <a:endParaRPr lang="es-ES"/>
          </a:p>
        </p:txBody>
      </p:sp>
    </p:spTree>
    <p:extLst>
      <p:ext uri="{BB962C8B-B14F-4D97-AF65-F5344CB8AC3E}">
        <p14:creationId xmlns:p14="http://schemas.microsoft.com/office/powerpoint/2010/main" val="42968176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type="body" idx="4294967295"/>
          </p:nvPr>
        </p:nvSpPr>
        <p:spPr bwMode="auto">
          <a:xfrm>
            <a:off x="2514600" y="1371601"/>
            <a:ext cx="7239000"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75°.- </a:t>
            </a:r>
            <a:r>
              <a:rPr lang="es-ES" sz="2400" dirty="0"/>
              <a:t>La Autoridad de Aplicación -por vía reglamentaria- determinará qué persona física o jurídica –pública o privada- por la actividad que realice y que entrañe riesgo para el ambiente, los ecosistemas o sus elementos constitutivos, deba contratar un seguro de cobertura con entidad suficiente para garantizar el financiamiento de la recomposición del daño que en su tipo pudiere producir. Asimismo, según el caso y las posibilidades, podrá integrar un fondo de restauración ambiental que permita la instrumentación de acciones de reparación. </a:t>
            </a:r>
          </a:p>
        </p:txBody>
      </p:sp>
      <p:sp>
        <p:nvSpPr>
          <p:cNvPr id="4"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52352784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MEDIDAS DE AUTOGESTIÓN,</a:t>
            </a:r>
          </a:p>
          <a:p>
            <a:pPr eaLnBrk="1" hangingPunct="1">
              <a:lnSpc>
                <a:spcPct val="80000"/>
              </a:lnSpc>
              <a:defRPr/>
            </a:pPr>
            <a:r>
              <a:rPr lang="es-AR" sz="4000" b="1" spc="-150" dirty="0">
                <a:solidFill>
                  <a:srgbClr val="FFC000"/>
                </a:solidFill>
                <a:latin typeface="Arial" panose="020B0604020202020204" pitchFamily="34" charset="0"/>
              </a:rPr>
              <a:t>INCENTIVOS Y ALICIENTES</a:t>
            </a:r>
          </a:p>
          <a:p>
            <a:pPr eaLnBrk="1" hangingPunct="1">
              <a:lnSpc>
                <a:spcPct val="80000"/>
              </a:lnSpc>
              <a:defRPr/>
            </a:pPr>
            <a:r>
              <a:rPr lang="es-AR" sz="4000" b="1" spc="-150" dirty="0">
                <a:solidFill>
                  <a:srgbClr val="FFC000"/>
                </a:solidFill>
                <a:latin typeface="Arial" panose="020B0604020202020204" pitchFamily="34" charset="0"/>
              </a:rPr>
              <a:t>AMBIENTALES</a:t>
            </a:r>
          </a:p>
        </p:txBody>
      </p:sp>
    </p:spTree>
    <p:extLst>
      <p:ext uri="{BB962C8B-B14F-4D97-AF65-F5344CB8AC3E}">
        <p14:creationId xmlns:p14="http://schemas.microsoft.com/office/powerpoint/2010/main" val="390201118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subTitle" idx="4294967295"/>
          </p:nvPr>
        </p:nvSpPr>
        <p:spPr bwMode="auto">
          <a:xfrm>
            <a:off x="4114800" y="3270250"/>
            <a:ext cx="36576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Artículos 76 a 82</a:t>
            </a:r>
            <a:endParaRPr lang="es-ES"/>
          </a:p>
        </p:txBody>
      </p:sp>
    </p:spTree>
    <p:extLst>
      <p:ext uri="{BB962C8B-B14F-4D97-AF65-F5344CB8AC3E}">
        <p14:creationId xmlns:p14="http://schemas.microsoft.com/office/powerpoint/2010/main" val="367391829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body" idx="4294967295"/>
          </p:nvPr>
        </p:nvSpPr>
        <p:spPr bwMode="auto">
          <a:xfrm>
            <a:off x="2971800" y="1219200"/>
            <a:ext cx="7086600" cy="5257800"/>
          </a:xfrm>
          <a:prstGeom prst="rect">
            <a:avLst/>
          </a:prstGeom>
          <a:extLst/>
        </p:spPr>
        <p:txBody>
          <a:bodyPr/>
          <a:lstStyle/>
          <a:p>
            <a:pPr eaLnBrk="1" hangingPunct="1">
              <a:buClr>
                <a:srgbClr val="00B0F0"/>
              </a:buClr>
              <a:defRPr/>
            </a:pPr>
            <a:r>
              <a:rPr lang="es-ES" sz="2000" b="1" i="1" dirty="0">
                <a:solidFill>
                  <a:srgbClr val="FFC000"/>
                </a:solidFill>
                <a:effectLst>
                  <a:outerShdw blurRad="38100" dist="38100" dir="2700000" algn="tl">
                    <a:srgbClr val="000000">
                      <a:alpha val="43137"/>
                    </a:srgbClr>
                  </a:outerShdw>
                </a:effectLst>
              </a:rPr>
              <a:t>Artículo 76°.-</a:t>
            </a:r>
            <a:r>
              <a:rPr lang="es-ES" sz="2000" b="1" dirty="0"/>
              <a:t> </a:t>
            </a:r>
            <a:r>
              <a:rPr lang="es-ES" sz="2000" dirty="0"/>
              <a:t>Los criterios para la implementación de incentivos y alicientes ambientales tendrán en cuenta que, además del cumplimiento normativo ambiental en el desarrollo de las actividades, se ponderen aquellas que cumplan alguno de los siguientes requisitos: </a:t>
            </a:r>
          </a:p>
          <a:p>
            <a:pPr marL="1344613" indent="-447675" eaLnBrk="1" hangingPunct="1">
              <a:buClr>
                <a:srgbClr val="00B0F0"/>
              </a:buClr>
              <a:buNone/>
              <a:defRPr/>
            </a:pPr>
            <a:r>
              <a:rPr lang="es-ES" sz="2000" b="1" dirty="0">
                <a:solidFill>
                  <a:srgbClr val="00B0F0"/>
                </a:solidFill>
              </a:rPr>
              <a:t>a)</a:t>
            </a:r>
            <a:r>
              <a:rPr lang="es-ES" sz="2000" dirty="0"/>
              <a:t> Actividades y empresas que hayan reducido la emisión de gases de efecto invernadero; </a:t>
            </a:r>
          </a:p>
          <a:p>
            <a:pPr marL="1344613" indent="-447675" eaLnBrk="1" hangingPunct="1">
              <a:buClr>
                <a:srgbClr val="00B0F0"/>
              </a:buClr>
              <a:buNone/>
              <a:defRPr/>
            </a:pPr>
            <a:r>
              <a:rPr lang="es-ES" sz="2000" b="1" dirty="0">
                <a:solidFill>
                  <a:srgbClr val="00B0F0"/>
                </a:solidFill>
              </a:rPr>
              <a:t>b)</a:t>
            </a:r>
            <a:r>
              <a:rPr lang="es-ES" sz="2000" dirty="0"/>
              <a:t> Emprendimientos que hayan reducido su huella de carbono; </a:t>
            </a:r>
          </a:p>
          <a:p>
            <a:pPr marL="1344613" indent="-447675" eaLnBrk="1" hangingPunct="1">
              <a:buClr>
                <a:srgbClr val="00B0F0"/>
              </a:buClr>
              <a:buNone/>
              <a:defRPr/>
            </a:pPr>
            <a:r>
              <a:rPr lang="es-ES" sz="2000" b="1" dirty="0">
                <a:solidFill>
                  <a:srgbClr val="00B0F0"/>
                </a:solidFill>
              </a:rPr>
              <a:t>c)</a:t>
            </a:r>
            <a:r>
              <a:rPr lang="es-ES" sz="2000" dirty="0"/>
              <a:t> Actividades y empresas que hayan implementado acciones en el marco de un sistema de responsabilidad empresaria; </a:t>
            </a:r>
          </a:p>
          <a:p>
            <a:pPr marL="1344613" indent="-447675" eaLnBrk="1" hangingPunct="1">
              <a:buClr>
                <a:srgbClr val="00B0F0"/>
              </a:buClr>
              <a:buNone/>
              <a:defRPr/>
            </a:pPr>
            <a:r>
              <a:rPr lang="es-ES" sz="2000" b="1" dirty="0">
                <a:solidFill>
                  <a:srgbClr val="00B0F0"/>
                </a:solidFill>
              </a:rPr>
              <a:t>d)</a:t>
            </a:r>
            <a:r>
              <a:rPr lang="es-ES" sz="2000" dirty="0"/>
              <a:t> Actividades y empresas que promuevan la eficiencia energética y el uso de las energías renovables o alternativas; </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CRITERIOS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988038377"/>
      </p:ext>
    </p:extLst>
  </p:cSld>
  <p:clrMapOvr>
    <a:masterClrMapping/>
  </p:clrMapOvr>
  <p:transition spd="slow"/>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CRITERIOS</a:t>
            </a:r>
            <a:endParaRPr lang="es-AR" sz="3200" b="1" spc="-150" dirty="0">
              <a:solidFill>
                <a:srgbClr val="FFC000"/>
              </a:solidFill>
              <a:latin typeface="Arial" panose="020B0604020202020204" pitchFamily="34" charset="0"/>
            </a:endParaRPr>
          </a:p>
        </p:txBody>
      </p:sp>
      <p:sp>
        <p:nvSpPr>
          <p:cNvPr id="2" name="Rectángulo 1"/>
          <p:cNvSpPr/>
          <p:nvPr/>
        </p:nvSpPr>
        <p:spPr>
          <a:xfrm>
            <a:off x="3810000" y="1720850"/>
            <a:ext cx="5486400" cy="3416300"/>
          </a:xfrm>
          <a:prstGeom prst="rect">
            <a:avLst/>
          </a:prstGeom>
        </p:spPr>
        <p:txBody>
          <a:bodyPr>
            <a:spAutoFit/>
          </a:bodyPr>
          <a:lstStyle/>
          <a:p>
            <a:pPr marL="358775" indent="-358775">
              <a:buClr>
                <a:srgbClr val="00B0F0"/>
              </a:buClr>
              <a:defRPr/>
            </a:pPr>
            <a:r>
              <a:rPr lang="es-ES" b="1" dirty="0">
                <a:solidFill>
                  <a:srgbClr val="00B0F0"/>
                </a:solidFill>
                <a:latin typeface="Verdana" panose="020B0604030504040204" pitchFamily="34" charset="0"/>
                <a:cs typeface="Arial" panose="020B0604020202020204" pitchFamily="34" charset="0"/>
              </a:rPr>
              <a:t>e)</a:t>
            </a:r>
            <a:r>
              <a:rPr lang="es-ES" dirty="0">
                <a:solidFill>
                  <a:prstClr val="black"/>
                </a:solidFill>
                <a:latin typeface="Verdana" panose="020B0604030504040204" pitchFamily="34" charset="0"/>
                <a:cs typeface="Arial" panose="020B0604020202020204" pitchFamily="34" charset="0"/>
              </a:rPr>
              <a:t> Actividades y empresas que promuevan la adaptabilidad a los cambios ambientales (cambio climático en particular);</a:t>
            </a:r>
          </a:p>
          <a:p>
            <a:pPr marL="358775" indent="-358775">
              <a:buClr>
                <a:srgbClr val="00B0F0"/>
              </a:buClr>
              <a:defRPr/>
            </a:pPr>
            <a:r>
              <a:rPr lang="es-ES" b="1" spc="300" dirty="0">
                <a:solidFill>
                  <a:srgbClr val="00B0F0"/>
                </a:solidFill>
                <a:latin typeface="Verdana" panose="020B0604030504040204" pitchFamily="34" charset="0"/>
                <a:cs typeface="Arial" panose="020B0604020202020204" pitchFamily="34" charset="0"/>
              </a:rPr>
              <a:t>f)</a:t>
            </a:r>
            <a:r>
              <a:rPr lang="es-ES" dirty="0">
                <a:solidFill>
                  <a:prstClr val="black"/>
                </a:solidFill>
                <a:latin typeface="Verdana" panose="020B0604030504040204" pitchFamily="34" charset="0"/>
                <a:cs typeface="Arial" panose="020B0604020202020204" pitchFamily="34" charset="0"/>
              </a:rPr>
              <a:t> Actividades y empresas que propendan a la minimización y gestión integral sustentable de los residuos; </a:t>
            </a:r>
          </a:p>
          <a:p>
            <a:pPr marL="358775" indent="-358775">
              <a:buClr>
                <a:srgbClr val="00B0F0"/>
              </a:buClr>
              <a:defRPr/>
            </a:pPr>
            <a:r>
              <a:rPr lang="es-ES" b="1" dirty="0">
                <a:solidFill>
                  <a:srgbClr val="00B0F0"/>
                </a:solidFill>
                <a:latin typeface="Verdana" panose="020B0604030504040204" pitchFamily="34" charset="0"/>
                <a:cs typeface="Arial" panose="020B0604020202020204" pitchFamily="34" charset="0"/>
              </a:rPr>
              <a:t>g)</a:t>
            </a:r>
            <a:r>
              <a:rPr lang="es-ES" dirty="0">
                <a:solidFill>
                  <a:prstClr val="black"/>
                </a:solidFill>
                <a:latin typeface="Verdana" panose="020B0604030504040204" pitchFamily="34" charset="0"/>
                <a:cs typeface="Arial" panose="020B0604020202020204" pitchFamily="34" charset="0"/>
              </a:rPr>
              <a:t> Actividades o explotaciones agropecuarias que implementen prácticas de uso de suelo sustentables o conservacionistas, y </a:t>
            </a:r>
          </a:p>
          <a:p>
            <a:pPr marL="358775" indent="-358775">
              <a:buClr>
                <a:srgbClr val="00B0F0"/>
              </a:buClr>
              <a:defRPr/>
            </a:pPr>
            <a:r>
              <a:rPr lang="es-ES" b="1" dirty="0">
                <a:solidFill>
                  <a:srgbClr val="00B0F0"/>
                </a:solidFill>
                <a:latin typeface="Verdana" panose="020B0604030504040204" pitchFamily="34" charset="0"/>
                <a:cs typeface="Arial" panose="020B0604020202020204" pitchFamily="34" charset="0"/>
              </a:rPr>
              <a:t>h)</a:t>
            </a:r>
            <a:r>
              <a:rPr lang="es-ES" dirty="0">
                <a:solidFill>
                  <a:prstClr val="black"/>
                </a:solidFill>
                <a:latin typeface="Verdana" panose="020B0604030504040204" pitchFamily="34" charset="0"/>
                <a:cs typeface="Arial" panose="020B0604020202020204" pitchFamily="34" charset="0"/>
              </a:rPr>
              <a:t> Toda otra actividad que propenda a reducir los riesgos relevantes para el ambiente.</a:t>
            </a:r>
          </a:p>
        </p:txBody>
      </p:sp>
    </p:spTree>
    <p:extLst>
      <p:ext uri="{BB962C8B-B14F-4D97-AF65-F5344CB8AC3E}">
        <p14:creationId xmlns:p14="http://schemas.microsoft.com/office/powerpoint/2010/main" val="2562961167"/>
      </p:ext>
    </p:extLst>
  </p:cSld>
  <p:clrMapOvr>
    <a:masterClrMapping/>
  </p:clrMapOvr>
  <p:transition spd="slow"/>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4294967295"/>
          </p:nvPr>
        </p:nvSpPr>
        <p:spPr bwMode="auto">
          <a:xfrm>
            <a:off x="3124200" y="1600201"/>
            <a:ext cx="6629400" cy="4530725"/>
          </a:xfrm>
          <a:prstGeom prst="rect">
            <a:avLst/>
          </a:prstGeom>
          <a:extLst/>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77°.-</a:t>
            </a:r>
            <a:r>
              <a:rPr lang="es-ES" sz="2400" b="1" dirty="0"/>
              <a:t> </a:t>
            </a:r>
            <a:r>
              <a:rPr lang="es-ES" sz="2400" dirty="0"/>
              <a:t>La Autoridad de Aplicación reconocerá las acciones que realizan las personas físicas o jurídicas en el desarrollo de sus actividades tendientes a preservar, proteger, defender o mejorar el ambiente, y establecerá anualmente los incentivos a otorgar.</a:t>
            </a:r>
          </a:p>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78°.-</a:t>
            </a:r>
            <a:r>
              <a:rPr lang="es-ES" sz="2400" b="1" dirty="0"/>
              <a:t> </a:t>
            </a:r>
            <a:r>
              <a:rPr lang="es-ES" sz="2400" dirty="0"/>
              <a:t>Los incentivos serán propuestos y creados en forma anual por la Autoridad de Aplicación contemplando acciones cuyos resultados tiendan a superar los objetivos fijados en la política ambiental provincial.</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ACCIONES</a:t>
            </a:r>
          </a:p>
          <a:p>
            <a:pPr eaLnBrk="1" hangingPunct="1">
              <a:lnSpc>
                <a:spcPct val="80000"/>
              </a:lnSpc>
              <a:defRPr/>
            </a:pPr>
            <a:r>
              <a:rPr lang="es-AR" sz="3200" b="1" spc="-150" dirty="0">
                <a:solidFill>
                  <a:srgbClr val="FFC000"/>
                </a:solidFill>
                <a:latin typeface="Arial" panose="020B0604020202020204" pitchFamily="34" charset="0"/>
              </a:rPr>
              <a:t>E INCENTIVOS</a:t>
            </a:r>
          </a:p>
        </p:txBody>
      </p:sp>
    </p:spTree>
    <p:extLst>
      <p:ext uri="{BB962C8B-B14F-4D97-AF65-F5344CB8AC3E}">
        <p14:creationId xmlns:p14="http://schemas.microsoft.com/office/powerpoint/2010/main" val="380509785"/>
      </p:ext>
    </p:extLst>
  </p:cSld>
  <p:clrMapOvr>
    <a:masterClrMapping/>
  </p:clrMapOvr>
  <p:transition spd="slow"/>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4294967295"/>
          </p:nvPr>
        </p:nvSpPr>
        <p:spPr bwMode="auto">
          <a:xfrm>
            <a:off x="2819400" y="1600200"/>
            <a:ext cx="7239000" cy="34290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79°.-</a:t>
            </a:r>
            <a:r>
              <a:rPr lang="es-ES" sz="2400" b="1" dirty="0"/>
              <a:t> </a:t>
            </a:r>
            <a:r>
              <a:rPr lang="es-ES" sz="2400" dirty="0"/>
              <a:t>Créase el Fondo de Protección Ambiental Provincial (FOPAP) cuya administración corresponde a la Autoridad de Aplicación, con asesoramiento del Consejo Provincial del Ambiente conformado según la Ley Nº 7343, sus modificatorias y su Decreto Reglamentario Nº 458/00.</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FONDO</a:t>
            </a:r>
          </a:p>
          <a:p>
            <a:pPr eaLnBrk="1" hangingPunct="1">
              <a:lnSpc>
                <a:spcPct val="80000"/>
              </a:lnSpc>
              <a:defRPr/>
            </a:pPr>
            <a:r>
              <a:rPr lang="es-AR" sz="3200" b="1" spc="-150" dirty="0">
                <a:solidFill>
                  <a:srgbClr val="FFC000"/>
                </a:solidFill>
                <a:latin typeface="Arial" panose="020B0604020202020204" pitchFamily="34" charset="0"/>
              </a:rPr>
              <a:t>DE PROTECCIÓN</a:t>
            </a:r>
          </a:p>
        </p:txBody>
      </p:sp>
    </p:spTree>
    <p:extLst>
      <p:ext uri="{BB962C8B-B14F-4D97-AF65-F5344CB8AC3E}">
        <p14:creationId xmlns:p14="http://schemas.microsoft.com/office/powerpoint/2010/main" val="1665500027"/>
      </p:ext>
    </p:extLst>
  </p:cSld>
  <p:clrMapOvr>
    <a:masterClrMapping/>
  </p:clrMapOvr>
  <p:transition spd="slow"/>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4294967295"/>
          </p:nvPr>
        </p:nvSpPr>
        <p:spPr bwMode="auto">
          <a:xfrm>
            <a:off x="2667000" y="1524000"/>
            <a:ext cx="7010400" cy="4495800"/>
          </a:xfrm>
          <a:prstGeom prst="rect">
            <a:avLst/>
          </a:prstGeom>
          <a:extLst/>
        </p:spPr>
        <p:txBody>
          <a:bodyPr/>
          <a:lstStyle/>
          <a:p>
            <a:pPr eaLnBrk="1" hangingPunct="1">
              <a:buClr>
                <a:srgbClr val="00B0F0"/>
              </a:buClr>
              <a:defRPr/>
            </a:pPr>
            <a:r>
              <a:rPr lang="es-ES" sz="2000" b="1" i="1" dirty="0">
                <a:solidFill>
                  <a:srgbClr val="FFC000"/>
                </a:solidFill>
                <a:effectLst>
                  <a:outerShdw blurRad="38100" dist="38100" dir="2700000" algn="tl">
                    <a:srgbClr val="000000">
                      <a:alpha val="43137"/>
                    </a:srgbClr>
                  </a:outerShdw>
                </a:effectLst>
              </a:rPr>
              <a:t>Artículo 80°.-</a:t>
            </a:r>
            <a:r>
              <a:rPr lang="es-ES" sz="2000" b="1" dirty="0"/>
              <a:t> </a:t>
            </a:r>
            <a:r>
              <a:rPr lang="es-ES" sz="2000" dirty="0"/>
              <a:t>El Fondo de Protección Ambiental Provincial se integra por:</a:t>
            </a:r>
          </a:p>
          <a:p>
            <a:pPr marL="1524000" indent="-447675" eaLnBrk="1" hangingPunct="1">
              <a:buNone/>
              <a:defRPr/>
            </a:pPr>
            <a:r>
              <a:rPr lang="es-ES" sz="2000" b="1" dirty="0">
                <a:solidFill>
                  <a:srgbClr val="00B0F0"/>
                </a:solidFill>
              </a:rPr>
              <a:t>a)</a:t>
            </a:r>
            <a:r>
              <a:rPr lang="es-ES" sz="2000" dirty="0"/>
              <a:t> Recursos destinados a este efecto en la Ley de Presupuesto Anual de la Provincia de Córdoba;</a:t>
            </a:r>
          </a:p>
          <a:p>
            <a:pPr marL="1524000" indent="-447675" eaLnBrk="1" hangingPunct="1">
              <a:buNone/>
              <a:defRPr/>
            </a:pPr>
            <a:r>
              <a:rPr lang="es-ES" sz="2000" b="1" dirty="0">
                <a:solidFill>
                  <a:srgbClr val="00B0F0"/>
                </a:solidFill>
              </a:rPr>
              <a:t>b)</a:t>
            </a:r>
            <a:r>
              <a:rPr lang="es-ES" sz="2000" dirty="0"/>
              <a:t> Recursos obtenidos por aplicación de la Ley Nº 7343, sus modificatorias y los que se obtengan por aplicación de la presente Ley;</a:t>
            </a:r>
          </a:p>
          <a:p>
            <a:pPr marL="1524000" indent="-447675" eaLnBrk="1" hangingPunct="1">
              <a:buNone/>
              <a:defRPr/>
            </a:pPr>
            <a:r>
              <a:rPr lang="es-ES" sz="2000" b="1" dirty="0">
                <a:solidFill>
                  <a:srgbClr val="00B0F0"/>
                </a:solidFill>
              </a:rPr>
              <a:t>c)</a:t>
            </a:r>
            <a:r>
              <a:rPr lang="es-ES" sz="2000" dirty="0"/>
              <a:t>  Herencias, legados y donaciones cualquiera sea su origen, y</a:t>
            </a:r>
          </a:p>
          <a:p>
            <a:pPr marL="1524000" indent="-447675" eaLnBrk="1" hangingPunct="1">
              <a:buNone/>
              <a:defRPr/>
            </a:pPr>
            <a:r>
              <a:rPr lang="es-ES" sz="2000" b="1" dirty="0">
                <a:solidFill>
                  <a:srgbClr val="00B0F0"/>
                </a:solidFill>
              </a:rPr>
              <a:t>d)</a:t>
            </a:r>
            <a:r>
              <a:rPr lang="es-ES" sz="2000" dirty="0"/>
              <a:t>  Cualquier otro aporte proveniente de entidades públicas o privadas, nacionales o extranjeras, a cualquier título. </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INTEGRACIÓN</a:t>
            </a:r>
          </a:p>
          <a:p>
            <a:pPr eaLnBrk="1" hangingPunct="1">
              <a:lnSpc>
                <a:spcPct val="80000"/>
              </a:lnSpc>
              <a:defRPr/>
            </a:pPr>
            <a:r>
              <a:rPr lang="es-AR" sz="3200" b="1" spc="-150" dirty="0">
                <a:solidFill>
                  <a:srgbClr val="FFC000"/>
                </a:solidFill>
                <a:latin typeface="Arial" panose="020B0604020202020204" pitchFamily="34" charset="0"/>
              </a:rPr>
              <a:t>DEL FONDO</a:t>
            </a:r>
          </a:p>
        </p:txBody>
      </p:sp>
    </p:spTree>
    <p:extLst>
      <p:ext uri="{BB962C8B-B14F-4D97-AF65-F5344CB8AC3E}">
        <p14:creationId xmlns:p14="http://schemas.microsoft.com/office/powerpoint/2010/main" val="235247589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4294967295"/>
          </p:nvPr>
        </p:nvSpPr>
        <p:spPr>
          <a:xfrm>
            <a:off x="1004341" y="1600200"/>
            <a:ext cx="9435059" cy="4648200"/>
          </a:xfrm>
        </p:spPr>
        <p:txBody>
          <a:bodyPr/>
          <a:lstStyle/>
          <a:p>
            <a:pPr>
              <a:lnSpc>
                <a:spcPct val="80000"/>
              </a:lnSpc>
              <a:buFont typeface="Wingdings" pitchFamily="2" charset="2"/>
              <a:buNone/>
            </a:pPr>
            <a:r>
              <a:rPr lang="es-AR" sz="2400" dirty="0">
                <a:solidFill>
                  <a:srgbClr val="FFC000"/>
                </a:solidFill>
              </a:rPr>
              <a:t>e)</a:t>
            </a:r>
            <a:r>
              <a:rPr lang="es-AR" sz="2400" dirty="0"/>
              <a:t>	Impulsar la implementación del proceso de </a:t>
            </a:r>
            <a:r>
              <a:rPr lang="es-AR" sz="2400" b="1" dirty="0">
                <a:solidFill>
                  <a:srgbClr val="FFC000"/>
                </a:solidFill>
              </a:rPr>
              <a:t>ordenamiento ambiental del territorio </a:t>
            </a:r>
            <a:r>
              <a:rPr lang="es-AR" sz="2400" dirty="0"/>
              <a:t>en la Provincia;</a:t>
            </a:r>
            <a:endParaRPr lang="es-ES" sz="2400" b="1" i="1" dirty="0"/>
          </a:p>
          <a:p>
            <a:pPr>
              <a:lnSpc>
                <a:spcPct val="80000"/>
              </a:lnSpc>
              <a:buFont typeface="Wingdings" pitchFamily="2" charset="2"/>
              <a:buNone/>
            </a:pPr>
            <a:r>
              <a:rPr lang="es-AR" sz="2400" dirty="0">
                <a:solidFill>
                  <a:srgbClr val="FFC000"/>
                </a:solidFill>
              </a:rPr>
              <a:t>f)</a:t>
            </a:r>
            <a:r>
              <a:rPr lang="es-AR" sz="2400" dirty="0"/>
              <a:t>	Promover cambios en los valores y conductas sociales que posibiliten el </a:t>
            </a:r>
            <a:r>
              <a:rPr lang="es-AR" sz="2400" b="1" dirty="0">
                <a:solidFill>
                  <a:srgbClr val="FFC000"/>
                </a:solidFill>
              </a:rPr>
              <a:t>desarrollo sustentable </a:t>
            </a:r>
            <a:r>
              <a:rPr lang="es-AR" sz="2400" dirty="0"/>
              <a:t>y sostenible fomentando la </a:t>
            </a:r>
            <a:r>
              <a:rPr lang="es-AR" sz="2400" b="1" dirty="0">
                <a:solidFill>
                  <a:srgbClr val="FFC000"/>
                </a:solidFill>
              </a:rPr>
              <a:t>educación ambiental</a:t>
            </a:r>
            <a:r>
              <a:rPr lang="es-AR" sz="2400" dirty="0"/>
              <a:t>, tanto en el sistema formal como en el no formal e informal de educación;</a:t>
            </a:r>
          </a:p>
          <a:p>
            <a:pPr>
              <a:lnSpc>
                <a:spcPct val="80000"/>
              </a:lnSpc>
              <a:buFont typeface="Wingdings" pitchFamily="2" charset="2"/>
              <a:buNone/>
            </a:pPr>
            <a:r>
              <a:rPr lang="es-AR" sz="2400" dirty="0">
                <a:solidFill>
                  <a:srgbClr val="FFC000"/>
                </a:solidFill>
              </a:rPr>
              <a:t>g)</a:t>
            </a:r>
            <a:r>
              <a:rPr lang="es-AR" sz="2400" dirty="0"/>
              <a:t>	</a:t>
            </a:r>
            <a:r>
              <a:rPr lang="es-AR" sz="2400" b="1" dirty="0">
                <a:solidFill>
                  <a:srgbClr val="FFC000"/>
                </a:solidFill>
              </a:rPr>
              <a:t>Organizar e integrar la información ambiental provincial </a:t>
            </a:r>
            <a:r>
              <a:rPr lang="es-AR" sz="2400" dirty="0"/>
              <a:t>garantizando su libre acceso y la obligación de informar tanto del sector público como del sector privado;</a:t>
            </a:r>
          </a:p>
          <a:p>
            <a:pPr>
              <a:lnSpc>
                <a:spcPct val="80000"/>
              </a:lnSpc>
              <a:buFont typeface="Wingdings" pitchFamily="2" charset="2"/>
              <a:buNone/>
            </a:pPr>
            <a:r>
              <a:rPr lang="es-AR" sz="2400" dirty="0">
                <a:solidFill>
                  <a:srgbClr val="FFC000"/>
                </a:solidFill>
              </a:rPr>
              <a:t>h)</a:t>
            </a:r>
            <a:r>
              <a:rPr lang="es-AR" sz="2400" dirty="0"/>
              <a:t>	Promover la </a:t>
            </a:r>
            <a:r>
              <a:rPr lang="es-AR" sz="2400" b="1" dirty="0">
                <a:solidFill>
                  <a:srgbClr val="FFC000"/>
                </a:solidFill>
              </a:rPr>
              <a:t>recomposición de los pasivos ambientales </a:t>
            </a:r>
            <a:r>
              <a:rPr lang="es-AR" sz="2400" dirty="0"/>
              <a:t>provinciales, e</a:t>
            </a:r>
          </a:p>
          <a:p>
            <a:pPr>
              <a:lnSpc>
                <a:spcPct val="80000"/>
              </a:lnSpc>
              <a:buFont typeface="Wingdings" pitchFamily="2" charset="2"/>
              <a:buNone/>
            </a:pPr>
            <a:r>
              <a:rPr lang="es-AR" sz="2400" dirty="0">
                <a:solidFill>
                  <a:srgbClr val="FFC000"/>
                </a:solidFill>
              </a:rPr>
              <a:t>i)</a:t>
            </a:r>
            <a:r>
              <a:rPr lang="es-AR" sz="2400" dirty="0"/>
              <a:t>	</a:t>
            </a:r>
            <a:r>
              <a:rPr lang="es-AR" sz="2400" b="1" dirty="0">
                <a:solidFill>
                  <a:srgbClr val="FFC000"/>
                </a:solidFill>
              </a:rPr>
              <a:t>Promover en el ámbito del Ministerio Público Fiscal la asignación de competencia especializada para la investigación penal preparatoria en materia de delitos ambientales.</a:t>
            </a:r>
          </a:p>
          <a:p>
            <a:pPr>
              <a:lnSpc>
                <a:spcPct val="80000"/>
              </a:lnSpc>
            </a:pPr>
            <a:endParaRPr lang="es-ES" sz="2000" dirty="0"/>
          </a:p>
          <a:p>
            <a:pPr>
              <a:lnSpc>
                <a:spcPct val="80000"/>
              </a:lnSpc>
              <a:buFont typeface="Wingdings" pitchFamily="2" charset="2"/>
              <a:buNone/>
            </a:pPr>
            <a:endParaRPr lang="es-ES" sz="2000" dirty="0"/>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 ART. 3:</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4294967295"/>
          </p:nvPr>
        </p:nvSpPr>
        <p:spPr bwMode="auto">
          <a:xfrm>
            <a:off x="2819400" y="1600201"/>
            <a:ext cx="7010400"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81°.-</a:t>
            </a:r>
            <a:r>
              <a:rPr lang="es-ES" sz="2400" b="1" dirty="0"/>
              <a:t> </a:t>
            </a:r>
            <a:r>
              <a:rPr lang="es-ES" sz="2400" dirty="0"/>
              <a:t>El Fondo de Protección Ambiental Provincial tiene por objeto:</a:t>
            </a:r>
          </a:p>
          <a:p>
            <a:pPr marL="1435100" indent="-538163" eaLnBrk="1" hangingPunct="1">
              <a:lnSpc>
                <a:spcPct val="90000"/>
              </a:lnSpc>
              <a:buClr>
                <a:srgbClr val="00B0F0"/>
              </a:buClr>
              <a:buNone/>
              <a:defRPr/>
            </a:pPr>
            <a:r>
              <a:rPr lang="es-ES" sz="2400" b="1" dirty="0">
                <a:solidFill>
                  <a:srgbClr val="00B0F0"/>
                </a:solidFill>
              </a:rPr>
              <a:t>a)</a:t>
            </a:r>
            <a:r>
              <a:rPr lang="es-ES" sz="2400" dirty="0"/>
              <a:t> Financiar -total o parcialmente- iniciativas ciudadanas orientadas a proteger, conservar o recuperar la naturaleza, el ambiente y/o el patrimonio ambiental, las que serán seleccionadas por el Consejo Provincial del Ambiente, y</a:t>
            </a:r>
          </a:p>
          <a:p>
            <a:pPr marL="1435100" indent="-538163" eaLnBrk="1" hangingPunct="1">
              <a:lnSpc>
                <a:spcPct val="90000"/>
              </a:lnSpc>
              <a:buClr>
                <a:srgbClr val="00B0F0"/>
              </a:buClr>
              <a:buNone/>
              <a:defRPr/>
            </a:pPr>
            <a:r>
              <a:rPr lang="es-ES" sz="2400" b="1" dirty="0">
                <a:solidFill>
                  <a:srgbClr val="00B0F0"/>
                </a:solidFill>
              </a:rPr>
              <a:t>b)</a:t>
            </a:r>
            <a:r>
              <a:rPr lang="es-ES" sz="2400" dirty="0"/>
              <a:t> Sostener los planes ambientales territoriales, los planes estratégicos ambientales y los planes quinquenales de salud.</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OBJETO </a:t>
            </a:r>
          </a:p>
          <a:p>
            <a:pPr eaLnBrk="1" hangingPunct="1">
              <a:lnSpc>
                <a:spcPct val="80000"/>
              </a:lnSpc>
              <a:defRPr/>
            </a:pPr>
            <a:r>
              <a:rPr lang="es-AR" sz="3200" b="1" spc="-150" dirty="0">
                <a:solidFill>
                  <a:srgbClr val="FFC000"/>
                </a:solidFill>
                <a:latin typeface="Arial" panose="020B0604020202020204" pitchFamily="34" charset="0"/>
              </a:rPr>
              <a:t>DEL FONDO</a:t>
            </a:r>
          </a:p>
        </p:txBody>
      </p:sp>
    </p:spTree>
    <p:extLst>
      <p:ext uri="{BB962C8B-B14F-4D97-AF65-F5344CB8AC3E}">
        <p14:creationId xmlns:p14="http://schemas.microsoft.com/office/powerpoint/2010/main" val="3756191001"/>
      </p:ext>
    </p:extLst>
  </p:cSld>
  <p:clrMapOvr>
    <a:masterClrMapping/>
  </p:clrMapOvr>
  <p:transition spd="slow"/>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4294967295"/>
          </p:nvPr>
        </p:nvSpPr>
        <p:spPr bwMode="auto">
          <a:xfrm>
            <a:off x="3810000" y="1524000"/>
            <a:ext cx="6096000" cy="4495800"/>
          </a:xfrm>
          <a:prstGeom prst="rect">
            <a:avLst/>
          </a:prstGeom>
          <a:extLst/>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82°.-</a:t>
            </a:r>
            <a:r>
              <a:rPr lang="es-ES" sz="2000" b="1" dirty="0"/>
              <a:t> </a:t>
            </a:r>
            <a:r>
              <a:rPr lang="es-ES" sz="2000" dirty="0"/>
              <a:t>A los fines de fortalecer la participación de las personas en el cuidado del ambiente a través de la </a:t>
            </a:r>
            <a:r>
              <a:rPr lang="es-ES" sz="2000" dirty="0" err="1"/>
              <a:t>asociatividad</a:t>
            </a:r>
            <a:r>
              <a:rPr lang="es-ES" sz="2000" dirty="0"/>
              <a:t>, las personas naturales o jurídicas -públicas o privadas- y/u organizaciones sociales e instituciones sin fines de lucro pueden presentar proyectos para su selección ante el Consejo Provincial del Ambiente.</a:t>
            </a:r>
          </a:p>
          <a:p>
            <a:pPr eaLnBrk="1" hangingPunct="1">
              <a:lnSpc>
                <a:spcPct val="80000"/>
              </a:lnSpc>
              <a:buClr>
                <a:srgbClr val="00B0F0"/>
              </a:buClr>
              <a:defRPr/>
            </a:pPr>
            <a:endParaRPr lang="es-ES" sz="2000" dirty="0"/>
          </a:p>
          <a:p>
            <a:pPr eaLnBrk="1" hangingPunct="1">
              <a:lnSpc>
                <a:spcPct val="80000"/>
              </a:lnSpc>
              <a:buClr>
                <a:srgbClr val="00B0F0"/>
              </a:buClr>
              <a:defRPr/>
            </a:pPr>
            <a:r>
              <a:rPr lang="es-ES" sz="2000" dirty="0"/>
              <a:t>La Autoridad de Aplicación -con asesoramiento del Consejo Provincial del Ambiente- debe reglamentar en un plazo máximo de noventa (90) días el procedimiento para la presentación y evaluación de proyectos. </a:t>
            </a:r>
          </a:p>
        </p:txBody>
      </p:sp>
      <p:sp>
        <p:nvSpPr>
          <p:cNvPr id="4" name="Rectangle 2"/>
          <p:cNvSpPr txBox="1">
            <a:spLocks noChangeArrowheads="1"/>
          </p:cNvSpPr>
          <p:nvPr/>
        </p:nvSpPr>
        <p:spPr>
          <a:xfrm>
            <a:off x="4291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PROYECTOS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306639708"/>
      </p:ext>
    </p:extLst>
  </p:cSld>
  <p:clrMapOvr>
    <a:masterClrMapping/>
  </p:clrMapOvr>
  <p:transition spd="slow"/>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ACCIONES</a:t>
            </a:r>
          </a:p>
          <a:p>
            <a:pPr eaLnBrk="1" hangingPunct="1">
              <a:lnSpc>
                <a:spcPct val="80000"/>
              </a:lnSpc>
              <a:defRPr/>
            </a:pPr>
            <a:r>
              <a:rPr lang="es-AR" sz="4000" b="1" spc="-150" dirty="0">
                <a:solidFill>
                  <a:srgbClr val="FFC000"/>
                </a:solidFill>
                <a:latin typeface="Arial" panose="020B0604020202020204" pitchFamily="34" charset="0"/>
              </a:rPr>
              <a:t>DE SALUD AMBIENTAL</a:t>
            </a:r>
          </a:p>
        </p:txBody>
      </p:sp>
    </p:spTree>
    <p:extLst>
      <p:ext uri="{BB962C8B-B14F-4D97-AF65-F5344CB8AC3E}">
        <p14:creationId xmlns:p14="http://schemas.microsoft.com/office/powerpoint/2010/main" val="258120352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noChangeArrowheads="1"/>
          </p:cNvSpPr>
          <p:nvPr>
            <p:ph type="subTitle" idx="4294967295"/>
          </p:nvPr>
        </p:nvSpPr>
        <p:spPr bwMode="auto">
          <a:xfrm>
            <a:off x="3467100" y="3159125"/>
            <a:ext cx="5257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Artículos 83 a 86 de la ley</a:t>
            </a:r>
            <a:endParaRPr lang="es-ES"/>
          </a:p>
        </p:txBody>
      </p:sp>
    </p:spTree>
    <p:extLst>
      <p:ext uri="{BB962C8B-B14F-4D97-AF65-F5344CB8AC3E}">
        <p14:creationId xmlns:p14="http://schemas.microsoft.com/office/powerpoint/2010/main" val="83474730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4294967295"/>
          </p:nvPr>
        </p:nvSpPr>
        <p:spPr bwMode="auto">
          <a:xfrm>
            <a:off x="2840038" y="1600201"/>
            <a:ext cx="6913562"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83°.- </a:t>
            </a:r>
            <a:r>
              <a:rPr lang="es-ES" sz="2400" dirty="0"/>
              <a:t>EL Ministerio de Agua, Ambiente y Servicios Públicos en forma conjunta con el Ministerio de Salud deben promover acciones de salud ambiental destinadas a asegurar el mejoramiento de la calidad de vida de las generaciones presentes y futuras en forma prioritaria.</a:t>
            </a:r>
          </a:p>
        </p:txBody>
      </p:sp>
      <p:sp>
        <p:nvSpPr>
          <p:cNvPr id="5" name="Rectangle 2"/>
          <p:cNvSpPr txBox="1">
            <a:spLocks noChangeArrowheads="1"/>
          </p:cNvSpPr>
          <p:nvPr/>
        </p:nvSpPr>
        <p:spPr>
          <a:xfrm>
            <a:off x="31480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COORDINACIÓN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42494456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4294967295"/>
          </p:nvPr>
        </p:nvSpPr>
        <p:spPr bwMode="auto">
          <a:xfrm>
            <a:off x="2840038" y="1600201"/>
            <a:ext cx="6913562"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84°.-</a:t>
            </a:r>
            <a:r>
              <a:rPr lang="es-ES" sz="2400" b="1" dirty="0"/>
              <a:t> </a:t>
            </a:r>
            <a:r>
              <a:rPr lang="es-ES" sz="2400" dirty="0"/>
              <a:t>Para aquellas actividades que pudieran generar efectos negativos significativos sobre la salud, según se determine en el procedimiento de Evaluación de Impacto Ambiental, la Autoridad de Aplicación podrá solicitar en forma complementaria una detallada Evaluación de Impacto en Salud. La Autoridad de Aplicación puede solicitar la Evaluación de Impacto en Salud cuando lo considere necesario en los proyectos que no son sometidos a Evaluación de Impacto Ambiental.</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ACTIVIDADES CON</a:t>
            </a:r>
          </a:p>
          <a:p>
            <a:pPr eaLnBrk="1" hangingPunct="1">
              <a:lnSpc>
                <a:spcPct val="80000"/>
              </a:lnSpc>
              <a:defRPr/>
            </a:pPr>
            <a:r>
              <a:rPr lang="es-AR" sz="3200" b="1" spc="-150" dirty="0">
                <a:solidFill>
                  <a:srgbClr val="FFC000"/>
                </a:solidFill>
                <a:latin typeface="Arial" panose="020B0604020202020204" pitchFamily="34" charset="0"/>
              </a:rPr>
              <a:t>EFECTOS EN SALUD</a:t>
            </a:r>
          </a:p>
        </p:txBody>
      </p:sp>
    </p:spTree>
    <p:extLst>
      <p:ext uri="{BB962C8B-B14F-4D97-AF65-F5344CB8AC3E}">
        <p14:creationId xmlns:p14="http://schemas.microsoft.com/office/powerpoint/2010/main" val="21565205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4294967295"/>
          </p:nvPr>
        </p:nvSpPr>
        <p:spPr bwMode="auto">
          <a:xfrm>
            <a:off x="2840038" y="1600201"/>
            <a:ext cx="6913562" cy="4530725"/>
          </a:xfrm>
          <a:prstGeom prst="rect">
            <a:avLst/>
          </a:prstGeom>
          <a:extLst/>
        </p:spPr>
        <p:txBody>
          <a:bodyPr/>
          <a:lstStyle/>
          <a:p>
            <a:pPr eaLnBrk="1" hangingPunct="1">
              <a:lnSpc>
                <a:spcPct val="90000"/>
              </a:lnSpc>
              <a:buClr>
                <a:srgbClr val="00B0F0"/>
              </a:buClr>
              <a:defRPr/>
            </a:pPr>
            <a:r>
              <a:rPr lang="es-ES" sz="1800" dirty="0"/>
              <a:t>La Evaluación de Impacto en Salud debe contemplar:</a:t>
            </a:r>
          </a:p>
          <a:p>
            <a:pPr marL="1255713" indent="-358775" eaLnBrk="1" hangingPunct="1">
              <a:lnSpc>
                <a:spcPct val="90000"/>
              </a:lnSpc>
              <a:buNone/>
              <a:defRPr/>
            </a:pPr>
            <a:r>
              <a:rPr lang="es-ES" sz="1800" b="1" dirty="0">
                <a:solidFill>
                  <a:srgbClr val="00B0F0"/>
                </a:solidFill>
              </a:rPr>
              <a:t>a)</a:t>
            </a:r>
            <a:r>
              <a:rPr lang="es-ES" sz="1800" dirty="0"/>
              <a:t> Valoración en función del análisis del proyecto de los potenciales efectos en la salud de la población y la distribución de los mismos en dicha población;</a:t>
            </a:r>
          </a:p>
          <a:p>
            <a:pPr marL="1255713" indent="-358775" eaLnBrk="1" hangingPunct="1">
              <a:lnSpc>
                <a:spcPct val="90000"/>
              </a:lnSpc>
              <a:buNone/>
              <a:defRPr/>
            </a:pPr>
            <a:r>
              <a:rPr lang="es-ES" sz="1800" b="1" dirty="0">
                <a:solidFill>
                  <a:srgbClr val="00B0F0"/>
                </a:solidFill>
              </a:rPr>
              <a:t>b)</a:t>
            </a:r>
            <a:r>
              <a:rPr lang="es-ES" sz="1800" dirty="0"/>
              <a:t> Factores ambientales relacionados con los problemas de salud identificados;</a:t>
            </a:r>
          </a:p>
          <a:p>
            <a:pPr marL="1255713" indent="-358775" eaLnBrk="1" hangingPunct="1">
              <a:lnSpc>
                <a:spcPct val="90000"/>
              </a:lnSpc>
              <a:buNone/>
              <a:defRPr/>
            </a:pPr>
            <a:r>
              <a:rPr lang="es-ES" sz="1800" b="1" dirty="0">
                <a:solidFill>
                  <a:srgbClr val="00B0F0"/>
                </a:solidFill>
              </a:rPr>
              <a:t>c)</a:t>
            </a:r>
            <a:r>
              <a:rPr lang="es-ES" sz="1800" dirty="0"/>
              <a:t> Fuentes de contaminación, migración del contaminante a través del ambiente, puntos y vías de exposición, población potencialmente expuesta a los agentes contaminantes biológicos, químicos, físicos, entre otros;</a:t>
            </a:r>
          </a:p>
          <a:p>
            <a:pPr marL="1255713" indent="-358775" eaLnBrk="1" hangingPunct="1">
              <a:lnSpc>
                <a:spcPct val="90000"/>
              </a:lnSpc>
              <a:buNone/>
              <a:defRPr/>
            </a:pPr>
            <a:r>
              <a:rPr lang="es-ES" sz="1800" b="1" dirty="0">
                <a:solidFill>
                  <a:srgbClr val="00B0F0"/>
                </a:solidFill>
              </a:rPr>
              <a:t>d)</a:t>
            </a:r>
            <a:r>
              <a:rPr lang="es-ES" sz="1800" dirty="0"/>
              <a:t> Información complementaria en lo referente a su implicancia en la salud de la población sobre el ambiente físico local y las condiciones sociales, y</a:t>
            </a:r>
          </a:p>
          <a:p>
            <a:pPr marL="1255713" indent="-358775" eaLnBrk="1" hangingPunct="1">
              <a:lnSpc>
                <a:spcPct val="90000"/>
              </a:lnSpc>
              <a:buNone/>
              <a:defRPr/>
            </a:pPr>
            <a:r>
              <a:rPr lang="es-ES" sz="1800" b="1" dirty="0">
                <a:solidFill>
                  <a:srgbClr val="00B0F0"/>
                </a:solidFill>
              </a:rPr>
              <a:t>e)</a:t>
            </a:r>
            <a:r>
              <a:rPr lang="es-ES" sz="1800" dirty="0"/>
              <a:t> Informe final y recomendaciones. </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EVALUACIÓN DE</a:t>
            </a:r>
          </a:p>
          <a:p>
            <a:pPr eaLnBrk="1" hangingPunct="1">
              <a:lnSpc>
                <a:spcPct val="80000"/>
              </a:lnSpc>
              <a:defRPr/>
            </a:pPr>
            <a:r>
              <a:rPr lang="es-AR" sz="3200" b="1" spc="-150" dirty="0">
                <a:solidFill>
                  <a:srgbClr val="FFC000"/>
                </a:solidFill>
                <a:latin typeface="Arial" panose="020B0604020202020204" pitchFamily="34" charset="0"/>
              </a:rPr>
              <a:t>IMPACTO EN SALUD</a:t>
            </a:r>
          </a:p>
        </p:txBody>
      </p:sp>
    </p:spTree>
    <p:extLst>
      <p:ext uri="{BB962C8B-B14F-4D97-AF65-F5344CB8AC3E}">
        <p14:creationId xmlns:p14="http://schemas.microsoft.com/office/powerpoint/2010/main" val="170561856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idx="4294967295"/>
          </p:nvPr>
        </p:nvSpPr>
        <p:spPr bwMode="auto">
          <a:xfrm>
            <a:off x="2840038" y="1600201"/>
            <a:ext cx="6913562"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85°.-</a:t>
            </a:r>
            <a:r>
              <a:rPr lang="es-ES" sz="2400" b="1" dirty="0"/>
              <a:t> </a:t>
            </a:r>
            <a:r>
              <a:rPr lang="es-ES" sz="2400" dirty="0"/>
              <a:t>El Ministerio de Agua, Ambiente y Servicios Públicos y el Ministerio de Salud, con la participación de organizaciones académicas y científicas, tienen a su cargo la instrumentación de planes quinquenales de salud y ambiente, cuyo objetivo fundamental será realizar propuestas dirigidas a minimizar los efectos perjudiciales que acciones sobre el ambiente puedan tener sobre la salud. El primer plan será el comprendido en el período 2015 - 2020.</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PLANES</a:t>
            </a:r>
          </a:p>
          <a:p>
            <a:pPr eaLnBrk="1" hangingPunct="1">
              <a:lnSpc>
                <a:spcPct val="80000"/>
              </a:lnSpc>
              <a:defRPr/>
            </a:pPr>
            <a:r>
              <a:rPr lang="es-AR" sz="3200" b="1" spc="-150" dirty="0">
                <a:solidFill>
                  <a:srgbClr val="FFC000"/>
                </a:solidFill>
                <a:latin typeface="Arial" panose="020B0604020202020204" pitchFamily="34" charset="0"/>
              </a:rPr>
              <a:t>QUINQUENALES</a:t>
            </a:r>
          </a:p>
        </p:txBody>
      </p:sp>
    </p:spTree>
    <p:extLst>
      <p:ext uri="{BB962C8B-B14F-4D97-AF65-F5344CB8AC3E}">
        <p14:creationId xmlns:p14="http://schemas.microsoft.com/office/powerpoint/2010/main" val="246745521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body" idx="4294967295"/>
          </p:nvPr>
        </p:nvSpPr>
        <p:spPr bwMode="auto">
          <a:xfrm>
            <a:off x="2840038" y="1295400"/>
            <a:ext cx="6761162" cy="4572000"/>
          </a:xfrm>
          <a:prstGeom prst="rect">
            <a:avLst/>
          </a:prstGeom>
          <a:extLst/>
        </p:spPr>
        <p:txBody>
          <a:bodyPr/>
          <a:lstStyle/>
          <a:p>
            <a:pPr eaLnBrk="1" hangingPunct="1">
              <a:buClr>
                <a:srgbClr val="00B0F0"/>
              </a:buClr>
              <a:defRPr/>
            </a:pPr>
            <a:r>
              <a:rPr lang="es-ES" sz="1600" b="1" i="1" dirty="0">
                <a:solidFill>
                  <a:srgbClr val="FFC000"/>
                </a:solidFill>
                <a:effectLst>
                  <a:outerShdw blurRad="38100" dist="38100" dir="2700000" algn="tl">
                    <a:srgbClr val="000000">
                      <a:alpha val="43137"/>
                    </a:srgbClr>
                  </a:outerShdw>
                </a:effectLst>
              </a:rPr>
              <a:t>Artículo 86°.-</a:t>
            </a:r>
            <a:r>
              <a:rPr lang="es-ES" sz="1600" b="1" dirty="0"/>
              <a:t> </a:t>
            </a:r>
            <a:r>
              <a:rPr lang="es-ES" sz="1600" dirty="0"/>
              <a:t>Son objetivos de los planes quinquenales de salud y ambiente los siguientes:</a:t>
            </a:r>
          </a:p>
          <a:p>
            <a:pPr marL="1076325" eaLnBrk="1" hangingPunct="1">
              <a:buNone/>
              <a:defRPr/>
            </a:pPr>
            <a:r>
              <a:rPr lang="es-ES" sz="1600" b="1" dirty="0">
                <a:solidFill>
                  <a:srgbClr val="00B0F0"/>
                </a:solidFill>
              </a:rPr>
              <a:t>a)</a:t>
            </a:r>
            <a:r>
              <a:rPr lang="es-ES" sz="1600" dirty="0"/>
              <a:t> Identificar y medir los factores de riesgos ambientales que puedan ocasionar alteraciones en la salud humana, con énfasis en enfermedades tales como cáncer, enfermedades respiratorias, alteraciones endócrinas y en el desarrollo neurológico y de otras enfermedades que puedan estar asociadas a actividades antrópicas que contaminen el ambiente;</a:t>
            </a:r>
          </a:p>
          <a:p>
            <a:pPr marL="1076325" eaLnBrk="1" hangingPunct="1">
              <a:buNone/>
              <a:defRPr/>
            </a:pPr>
            <a:r>
              <a:rPr lang="es-ES" sz="1600" b="1" dirty="0">
                <a:solidFill>
                  <a:srgbClr val="00B0F0"/>
                </a:solidFill>
              </a:rPr>
              <a:t>b)</a:t>
            </a:r>
            <a:r>
              <a:rPr lang="es-ES" sz="1600" dirty="0"/>
              <a:t> Elaborar un mapa de riesgos ambientales con posible impacto en la salud, desagregado por regiones en la Provincia de Córdoba, teniendo en cuenta las distintas actividades: agrícolas, ganaderas, industriales o mineras, entre otras;</a:t>
            </a:r>
          </a:p>
          <a:p>
            <a:pPr marL="1076325" eaLnBrk="1" hangingPunct="1">
              <a:buNone/>
              <a:defRPr/>
            </a:pPr>
            <a:r>
              <a:rPr lang="es-ES" sz="1600" b="1" dirty="0">
                <a:solidFill>
                  <a:srgbClr val="00B0F0"/>
                </a:solidFill>
              </a:rPr>
              <a:t>c)</a:t>
            </a:r>
            <a:r>
              <a:rPr lang="es-ES" sz="1600" dirty="0"/>
              <a:t> Proponer para cada factor de riesgo identificado y analizado, el conjunto de medidas más adecuadas para minimizar su impacto en la salud;</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p>
          <a:p>
            <a:pPr eaLnBrk="1" hangingPunct="1">
              <a:lnSpc>
                <a:spcPct val="80000"/>
              </a:lnSpc>
              <a:defRPr/>
            </a:pPr>
            <a:r>
              <a:rPr lang="es-AR" sz="3200" b="1" spc="-150" dirty="0">
                <a:solidFill>
                  <a:srgbClr val="FFC000"/>
                </a:solidFill>
                <a:latin typeface="Arial" panose="020B0604020202020204" pitchFamily="34" charset="0"/>
              </a:rPr>
              <a:t>DE LOS PLANES</a:t>
            </a:r>
          </a:p>
        </p:txBody>
      </p:sp>
    </p:spTree>
    <p:extLst>
      <p:ext uri="{BB962C8B-B14F-4D97-AF65-F5344CB8AC3E}">
        <p14:creationId xmlns:p14="http://schemas.microsoft.com/office/powerpoint/2010/main" val="76874366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p>
          <a:p>
            <a:pPr eaLnBrk="1" hangingPunct="1">
              <a:lnSpc>
                <a:spcPct val="80000"/>
              </a:lnSpc>
              <a:defRPr/>
            </a:pPr>
            <a:r>
              <a:rPr lang="es-AR" sz="3200" b="1" spc="-150" dirty="0">
                <a:solidFill>
                  <a:srgbClr val="FFC000"/>
                </a:solidFill>
                <a:latin typeface="Arial" panose="020B0604020202020204" pitchFamily="34" charset="0"/>
              </a:rPr>
              <a:t>DE LOS PLANES</a:t>
            </a:r>
          </a:p>
        </p:txBody>
      </p:sp>
      <p:sp>
        <p:nvSpPr>
          <p:cNvPr id="2" name="Rectángulo 1"/>
          <p:cNvSpPr/>
          <p:nvPr/>
        </p:nvSpPr>
        <p:spPr>
          <a:xfrm>
            <a:off x="2895601" y="1619250"/>
            <a:ext cx="6169025" cy="3638550"/>
          </a:xfrm>
          <a:prstGeom prst="rect">
            <a:avLst/>
          </a:prstGeom>
        </p:spPr>
        <p:txBody>
          <a:bodyPr>
            <a:spAutoFit/>
          </a:bodyPr>
          <a:lstStyle/>
          <a:p>
            <a:pPr marL="358775" indent="-358775">
              <a:lnSpc>
                <a:spcPct val="80000"/>
              </a:lnSpc>
              <a:defRPr/>
            </a:pPr>
            <a:r>
              <a:rPr lang="es-ES" b="1" dirty="0">
                <a:solidFill>
                  <a:srgbClr val="00B0F0"/>
                </a:solidFill>
                <a:latin typeface="Verdana" panose="020B0604030504040204" pitchFamily="34" charset="0"/>
                <a:cs typeface="Arial" panose="020B0604020202020204" pitchFamily="34" charset="0"/>
              </a:rPr>
              <a:t>d)</a:t>
            </a:r>
            <a:r>
              <a:rPr lang="es-ES" dirty="0">
                <a:solidFill>
                  <a:prstClr val="black"/>
                </a:solidFill>
                <a:latin typeface="Verdana" panose="020B0604030504040204" pitchFamily="34" charset="0"/>
                <a:cs typeface="Arial" panose="020B0604020202020204" pitchFamily="34" charset="0"/>
              </a:rPr>
              <a:t> Proponer estrategias de actuación coordinada entre el Ministerio de Salud, el Ministerio de Agua, Ambiente y Servicios Públicos y municipios y comunas para afrontar con eficacia los problemas sanitarios ambientales, y</a:t>
            </a:r>
          </a:p>
          <a:p>
            <a:pPr marL="358775" indent="-358775">
              <a:lnSpc>
                <a:spcPct val="80000"/>
              </a:lnSpc>
              <a:defRPr/>
            </a:pPr>
            <a:r>
              <a:rPr lang="es-ES" b="1" dirty="0">
                <a:solidFill>
                  <a:srgbClr val="00B0F0"/>
                </a:solidFill>
                <a:latin typeface="Verdana" panose="020B0604030504040204" pitchFamily="34" charset="0"/>
                <a:cs typeface="Arial" panose="020B0604020202020204" pitchFamily="34" charset="0"/>
              </a:rPr>
              <a:t>e)</a:t>
            </a:r>
            <a:r>
              <a:rPr lang="es-ES" dirty="0">
                <a:solidFill>
                  <a:prstClr val="black"/>
                </a:solidFill>
                <a:latin typeface="Verdana" panose="020B0604030504040204" pitchFamily="34" charset="0"/>
                <a:cs typeface="Arial" panose="020B0604020202020204" pitchFamily="34" charset="0"/>
              </a:rPr>
              <a:t> Analizar las principales causas de morbilidad y mortalidad en la Provincia de Córdoba y los factores ambientales de posible asociación.</a:t>
            </a:r>
          </a:p>
          <a:p>
            <a:pPr>
              <a:lnSpc>
                <a:spcPct val="80000"/>
              </a:lnSpc>
              <a:buFont typeface="Wingdings" panose="05000000000000000000" pitchFamily="2" charset="2"/>
              <a:buNone/>
              <a:defRPr/>
            </a:pPr>
            <a:endParaRPr lang="es-ES" dirty="0">
              <a:solidFill>
                <a:prstClr val="black"/>
              </a:solidFill>
              <a:latin typeface="Verdana" panose="020B0604030504040204" pitchFamily="34" charset="0"/>
              <a:cs typeface="Arial" panose="020B0604020202020204" pitchFamily="34" charset="0"/>
            </a:endParaRPr>
          </a:p>
          <a:p>
            <a:pPr>
              <a:lnSpc>
                <a:spcPct val="80000"/>
              </a:lnSpc>
              <a:buFont typeface="Wingdings" panose="05000000000000000000" pitchFamily="2" charset="2"/>
              <a:buNone/>
              <a:defRPr/>
            </a:pPr>
            <a:r>
              <a:rPr lang="es-ES" dirty="0">
                <a:solidFill>
                  <a:prstClr val="black"/>
                </a:solidFill>
                <a:latin typeface="Verdana" panose="020B0604030504040204" pitchFamily="34" charset="0"/>
                <a:cs typeface="Arial" panose="020B0604020202020204" pitchFamily="34" charset="0"/>
              </a:rPr>
              <a:t>Para las obras, proyectos y/o actividades en curso anteriores a la aprobación de esta Ley que estén generando conflictividad social por producir efectos negativos sobre la salud, la Autoridad de Aplicación implementará, en un plazo de ciento veinte (120) días, las acciones previstas en el artículo 84 de esta Ley.</a:t>
            </a:r>
          </a:p>
        </p:txBody>
      </p:sp>
    </p:spTree>
    <p:extLst>
      <p:ext uri="{BB962C8B-B14F-4D97-AF65-F5344CB8AC3E}">
        <p14:creationId xmlns:p14="http://schemas.microsoft.com/office/powerpoint/2010/main" val="398964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body" idx="4294967295"/>
          </p:nvPr>
        </p:nvSpPr>
        <p:spPr>
          <a:xfrm>
            <a:off x="1499016" y="1151744"/>
            <a:ext cx="8929089" cy="6019800"/>
          </a:xfrm>
        </p:spPr>
        <p:txBody>
          <a:bodyPr rtlCol="0">
            <a:normAutofit fontScale="85000" lnSpcReduction="20000"/>
          </a:bodyPr>
          <a:lstStyle/>
          <a:p>
            <a:pPr fontAlgn="auto">
              <a:lnSpc>
                <a:spcPct val="80000"/>
              </a:lnSpc>
              <a:spcAft>
                <a:spcPts val="0"/>
              </a:spcAft>
              <a:buFont typeface="Wingdings" panose="05000000000000000000" pitchFamily="2" charset="2"/>
              <a:buNone/>
              <a:defRPr/>
            </a:pPr>
            <a:r>
              <a:rPr lang="es-ES" sz="2400" b="1" i="1" dirty="0">
                <a:solidFill>
                  <a:srgbClr val="FFC000"/>
                </a:solidFill>
                <a:effectLst>
                  <a:outerShdw blurRad="38100" dist="38100" dir="2700000" algn="tl">
                    <a:srgbClr val="000000">
                      <a:alpha val="43137"/>
                    </a:srgbClr>
                  </a:outerShdw>
                </a:effectLst>
              </a:rPr>
              <a:t>Artículo 4°.</a:t>
            </a:r>
            <a:r>
              <a:rPr lang="es-ES" sz="2400" b="1" i="1" dirty="0">
                <a:solidFill>
                  <a:srgbClr val="FFC000"/>
                </a:solidFill>
              </a:rPr>
              <a:t>-</a:t>
            </a:r>
            <a:r>
              <a:rPr lang="es-ES" sz="2400" i="1" dirty="0">
                <a:solidFill>
                  <a:schemeClr val="tx1">
                    <a:lumMod val="75000"/>
                    <a:lumOff val="25000"/>
                  </a:schemeClr>
                </a:solidFill>
              </a:rPr>
              <a:t>La ejecución de la política ambiental provincial garantizará para su desarrollo el cumplimiento de los principios ambientales establecidos en </a:t>
            </a:r>
            <a:r>
              <a:rPr lang="es-ES" sz="2400" b="1" i="1" dirty="0">
                <a:solidFill>
                  <a:srgbClr val="FFC000"/>
                </a:solidFill>
              </a:rPr>
              <a:t>la Ley Nacional Nº 25.675 </a:t>
            </a:r>
            <a:r>
              <a:rPr lang="es-ES" sz="2400" i="1" dirty="0">
                <a:solidFill>
                  <a:schemeClr val="tx1">
                    <a:lumMod val="75000"/>
                    <a:lumOff val="25000"/>
                  </a:schemeClr>
                </a:solidFill>
              </a:rPr>
              <a:t>-General del Ambiente- y sus presupuestos mínimos, tales como:</a:t>
            </a:r>
            <a:endParaRPr lang="es-ES" sz="2400" b="1"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400" b="1" i="1" dirty="0">
                <a:solidFill>
                  <a:srgbClr val="00B0F0"/>
                </a:solidFill>
              </a:rPr>
              <a:t>Principio </a:t>
            </a:r>
            <a:r>
              <a:rPr lang="es-ES" sz="2400" b="1" i="1" dirty="0">
                <a:solidFill>
                  <a:srgbClr val="FFC000"/>
                </a:solidFill>
              </a:rPr>
              <a:t>de congruencia</a:t>
            </a:r>
            <a:r>
              <a:rPr lang="es-ES" sz="2400" b="1" i="1" dirty="0">
                <a:solidFill>
                  <a:srgbClr val="00B0F0"/>
                </a:solidFill>
              </a:rPr>
              <a:t>:</a:t>
            </a:r>
            <a:r>
              <a:rPr lang="es-ES" sz="2400" i="1" dirty="0">
                <a:solidFill>
                  <a:srgbClr val="00B0F0"/>
                </a:solidFill>
              </a:rPr>
              <a:t> </a:t>
            </a:r>
            <a:r>
              <a:rPr lang="es-ES" sz="2400" i="1" dirty="0">
                <a:solidFill>
                  <a:schemeClr val="tx1">
                    <a:lumMod val="75000"/>
                    <a:lumOff val="25000"/>
                  </a:schemeClr>
                </a:solidFill>
              </a:rPr>
              <a:t>la legislación provincial, municipal y comunal referida a lo ambiental debe ser adecuada a los principios y normas fijados en la Ley Nacional Nº 25.675</a:t>
            </a:r>
            <a:br>
              <a:rPr lang="es-ES" sz="2400" i="1" dirty="0">
                <a:solidFill>
                  <a:schemeClr val="tx1">
                    <a:lumMod val="75000"/>
                    <a:lumOff val="25000"/>
                  </a:schemeClr>
                </a:solidFill>
              </a:rPr>
            </a:br>
            <a:r>
              <a:rPr lang="es-ES" sz="2400" i="1" dirty="0">
                <a:solidFill>
                  <a:schemeClr val="tx1">
                    <a:lumMod val="75000"/>
                    <a:lumOff val="25000"/>
                  </a:schemeClr>
                </a:solidFill>
              </a:rPr>
              <a:t>-General del Ambiente-; en caso de que así no fuere, ésta prevalecerá sobre toda otra norma que se le oponga;</a:t>
            </a:r>
            <a:endParaRPr lang="es-ES" sz="2400" b="1"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400" b="1" i="1" dirty="0">
                <a:solidFill>
                  <a:srgbClr val="00B0F0"/>
                </a:solidFill>
              </a:rPr>
              <a:t>Principio </a:t>
            </a:r>
            <a:r>
              <a:rPr lang="es-ES" sz="2400" b="1" i="1" dirty="0">
                <a:solidFill>
                  <a:srgbClr val="FFC000"/>
                </a:solidFill>
              </a:rPr>
              <a:t>de prevención</a:t>
            </a:r>
            <a:r>
              <a:rPr lang="es-ES" sz="2400" b="1" i="1" dirty="0">
                <a:solidFill>
                  <a:srgbClr val="00B0F0"/>
                </a:solidFill>
              </a:rPr>
              <a:t>:</a:t>
            </a:r>
            <a:r>
              <a:rPr lang="es-ES" sz="2400" i="1" dirty="0">
                <a:solidFill>
                  <a:srgbClr val="00B0F0"/>
                </a:solidFill>
              </a:rPr>
              <a:t> </a:t>
            </a:r>
            <a:r>
              <a:rPr lang="es-ES" sz="2400" i="1" dirty="0">
                <a:solidFill>
                  <a:schemeClr val="tx1">
                    <a:lumMod val="75000"/>
                    <a:lumOff val="25000"/>
                  </a:schemeClr>
                </a:solidFill>
              </a:rPr>
              <a:t>las causas y las fuentes de los problemas ambientales se atenderán en forma prioritaria e integrada, tratando de prevenir los efectos negativos que sobre el ambiente se pueden producir;</a:t>
            </a:r>
            <a:endParaRPr lang="es-ES" sz="2400" b="1"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400" b="1" i="1" dirty="0">
                <a:solidFill>
                  <a:srgbClr val="00B0F0"/>
                </a:solidFill>
              </a:rPr>
              <a:t>Principio </a:t>
            </a:r>
            <a:r>
              <a:rPr lang="es-ES" sz="2400" b="1" i="1" dirty="0">
                <a:solidFill>
                  <a:srgbClr val="FFC000"/>
                </a:solidFill>
              </a:rPr>
              <a:t>precautorio</a:t>
            </a:r>
            <a:r>
              <a:rPr lang="es-ES" sz="2400" b="1" i="1" dirty="0">
                <a:solidFill>
                  <a:srgbClr val="00B0F0"/>
                </a:solidFill>
              </a:rPr>
              <a:t>:</a:t>
            </a:r>
            <a:r>
              <a:rPr lang="es-ES" sz="2400" i="1" dirty="0">
                <a:solidFill>
                  <a:schemeClr val="tx1">
                    <a:lumMod val="75000"/>
                    <a:lumOff val="25000"/>
                  </a:schemeClr>
                </a:solidFill>
              </a:rPr>
              <a:t> cuando haya peligro de daño grave o irreversible, la ausencia de información o certeza científica no debe utilizarse como razón para postergar la adopción de medidas eficaces, en función de los costos, para impedir la degradación del ambiente;</a:t>
            </a:r>
            <a:endParaRPr lang="es-ES" sz="2400" b="1"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400" b="1" i="1" dirty="0">
                <a:solidFill>
                  <a:srgbClr val="00B0F0"/>
                </a:solidFill>
              </a:rPr>
              <a:t>Principio de </a:t>
            </a:r>
            <a:r>
              <a:rPr lang="es-ES" sz="2400" b="1" i="1" dirty="0">
                <a:solidFill>
                  <a:srgbClr val="FFC000"/>
                </a:solidFill>
              </a:rPr>
              <a:t>equidad intergeneracional</a:t>
            </a:r>
            <a:r>
              <a:rPr lang="es-ES" sz="2400" b="1" i="1" dirty="0">
                <a:solidFill>
                  <a:srgbClr val="00B0F0"/>
                </a:solidFill>
              </a:rPr>
              <a:t>:</a:t>
            </a:r>
            <a:r>
              <a:rPr lang="es-ES" sz="2400" i="1" dirty="0">
                <a:solidFill>
                  <a:schemeClr val="tx1">
                    <a:lumMod val="75000"/>
                    <a:lumOff val="25000"/>
                  </a:schemeClr>
                </a:solidFill>
              </a:rPr>
              <a:t> los responsables de la protección ambiental deben velar por el uso y goce apropiado del ambiente por parte de las generaciones presentes y futuras;</a:t>
            </a:r>
            <a:endParaRPr lang="es-ES" sz="2400" b="1"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400" b="1" i="1" dirty="0">
                <a:solidFill>
                  <a:srgbClr val="00B0F0"/>
                </a:solidFill>
              </a:rPr>
              <a:t>Principio de </a:t>
            </a:r>
            <a:r>
              <a:rPr lang="es-ES" sz="2400" b="1" i="1" dirty="0">
                <a:solidFill>
                  <a:srgbClr val="FFC000"/>
                </a:solidFill>
              </a:rPr>
              <a:t>progresividad</a:t>
            </a:r>
            <a:r>
              <a:rPr lang="es-ES" sz="2400" b="1" i="1" dirty="0">
                <a:solidFill>
                  <a:srgbClr val="00B0F0"/>
                </a:solidFill>
              </a:rPr>
              <a:t>:</a:t>
            </a:r>
            <a:r>
              <a:rPr lang="es-ES" sz="2400" i="1" dirty="0">
                <a:solidFill>
                  <a:schemeClr val="tx1">
                    <a:lumMod val="75000"/>
                    <a:lumOff val="25000"/>
                  </a:schemeClr>
                </a:solidFill>
              </a:rPr>
              <a:t> los objetivos ambientales deben ser logrados en forma gradual, a través de metas interinas y finales proyectadas en un cronograma temporal que facilite la adecuación correspondiente a las actividades relacionadas con esos objetivos;</a:t>
            </a:r>
            <a:endParaRPr lang="es-ES" sz="2400" b="1" i="1" dirty="0">
              <a:solidFill>
                <a:schemeClr val="tx1">
                  <a:lumMod val="75000"/>
                  <a:lumOff val="25000"/>
                </a:schemeClr>
              </a:solidFill>
            </a:endParaRPr>
          </a:p>
          <a:p>
            <a:pPr fontAlgn="auto">
              <a:lnSpc>
                <a:spcPct val="80000"/>
              </a:lnSpc>
              <a:spcAft>
                <a:spcPts val="0"/>
              </a:spcAft>
              <a:buFont typeface="Wingdings 3" charset="2"/>
              <a:buChar char=""/>
              <a:defRPr/>
            </a:pPr>
            <a:endParaRPr lang="es-ES" sz="1600" dirty="0">
              <a:solidFill>
                <a:schemeClr val="tx1">
                  <a:lumMod val="75000"/>
                  <a:lumOff val="25000"/>
                </a:schemeClr>
              </a:solidFill>
            </a:endParaRPr>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EJECUCIÓN PRINCIPIOS</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DIAGNÓSTICO</a:t>
            </a:r>
          </a:p>
          <a:p>
            <a:pPr eaLnBrk="1" hangingPunct="1">
              <a:lnSpc>
                <a:spcPct val="80000"/>
              </a:lnSpc>
              <a:defRPr/>
            </a:pPr>
            <a:r>
              <a:rPr lang="es-AR" sz="4000" b="1" spc="-150" dirty="0">
                <a:solidFill>
                  <a:srgbClr val="FFC000"/>
                </a:solidFill>
                <a:latin typeface="Arial" panose="020B0604020202020204" pitchFamily="34" charset="0"/>
              </a:rPr>
              <a:t>AMBIENTAL PROVINCIAL</a:t>
            </a:r>
          </a:p>
        </p:txBody>
      </p:sp>
    </p:spTree>
    <p:extLst>
      <p:ext uri="{BB962C8B-B14F-4D97-AF65-F5344CB8AC3E}">
        <p14:creationId xmlns:p14="http://schemas.microsoft.com/office/powerpoint/2010/main" val="296918994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3"/>
          <p:cNvSpPr>
            <a:spLocks noGrp="1" noChangeArrowheads="1"/>
          </p:cNvSpPr>
          <p:nvPr>
            <p:ph type="subTitle" idx="4294967295"/>
          </p:nvPr>
        </p:nvSpPr>
        <p:spPr bwMode="auto">
          <a:xfrm>
            <a:off x="2705100" y="3159125"/>
            <a:ext cx="6781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Regulados en los artículos 87 a 89</a:t>
            </a:r>
            <a:endParaRPr lang="es-ES"/>
          </a:p>
        </p:txBody>
      </p:sp>
    </p:spTree>
    <p:extLst>
      <p:ext uri="{BB962C8B-B14F-4D97-AF65-F5344CB8AC3E}">
        <p14:creationId xmlns:p14="http://schemas.microsoft.com/office/powerpoint/2010/main" val="98424561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4294967295"/>
          </p:nvPr>
        </p:nvSpPr>
        <p:spPr bwMode="auto">
          <a:xfrm>
            <a:off x="2438400" y="1676400"/>
            <a:ext cx="6705600" cy="44196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87°.-</a:t>
            </a:r>
            <a:r>
              <a:rPr lang="es-ES" sz="2400" b="1" dirty="0"/>
              <a:t> </a:t>
            </a:r>
            <a:r>
              <a:rPr lang="es-ES" sz="2400" dirty="0"/>
              <a:t>La Autoridad de Aplicación debe elaborar un informe anual sobre el estado del ambiente en el territorio provincial, llevar adelante la publicidad del mismo y elevarlo al Poder Legislativo antes del día 30 de noviembre de cada año. Esto tiene como objetivo que el informe pueda ser leído y debatido antes de que finalice el Período Ordinario de Sesiones (Artículo 96 de la Constitución Provincial), por si surge la necesidad de aplicar acciones de emergencia.</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OBLIGACIÓN DE LA</a:t>
            </a:r>
          </a:p>
          <a:p>
            <a:pPr eaLnBrk="1" hangingPunct="1">
              <a:lnSpc>
                <a:spcPct val="80000"/>
              </a:lnSpc>
              <a:defRPr/>
            </a:pPr>
            <a:r>
              <a:rPr lang="es-AR" sz="3200" b="1" spc="-150" dirty="0">
                <a:solidFill>
                  <a:srgbClr val="FFC000"/>
                </a:solidFill>
                <a:latin typeface="Arial" panose="020B0604020202020204" pitchFamily="34" charset="0"/>
              </a:rPr>
              <a:t>AUTORIDAD DE APLICACIÓN</a:t>
            </a:r>
          </a:p>
        </p:txBody>
      </p:sp>
    </p:spTree>
    <p:extLst>
      <p:ext uri="{BB962C8B-B14F-4D97-AF65-F5344CB8AC3E}">
        <p14:creationId xmlns:p14="http://schemas.microsoft.com/office/powerpoint/2010/main" val="548936913"/>
      </p:ext>
    </p:extLst>
  </p:cSld>
  <p:clrMapOvr>
    <a:masterClrMapping/>
  </p:clrMapOvr>
  <p:transition spd="slow"/>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idx="4294967295"/>
          </p:nvPr>
        </p:nvSpPr>
        <p:spPr bwMode="auto">
          <a:xfrm>
            <a:off x="3200400" y="277814"/>
            <a:ext cx="6096000" cy="1139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sz="3200" b="1" dirty="0">
                <a:solidFill>
                  <a:srgbClr val="FFC000"/>
                </a:solidFill>
                <a:latin typeface="Arial" panose="020B0604020202020204" pitchFamily="34" charset="0"/>
                <a:cs typeface="Arial" panose="020B0604020202020204" pitchFamily="34" charset="0"/>
              </a:rPr>
              <a:t>CONTENIDO DEL INFORME</a:t>
            </a:r>
            <a:endParaRPr lang="es-ES" sz="3200" b="1" dirty="0">
              <a:solidFill>
                <a:srgbClr val="FFC000"/>
              </a:solidFill>
              <a:latin typeface="Arial" panose="020B0604020202020204" pitchFamily="34" charset="0"/>
              <a:cs typeface="Arial" panose="020B0604020202020204" pitchFamily="34" charset="0"/>
            </a:endParaRPr>
          </a:p>
        </p:txBody>
      </p:sp>
      <p:sp>
        <p:nvSpPr>
          <p:cNvPr id="194563" name="Rectangle 3"/>
          <p:cNvSpPr>
            <a:spLocks noGrp="1" noChangeArrowheads="1"/>
          </p:cNvSpPr>
          <p:nvPr>
            <p:ph type="body" idx="4294967295"/>
          </p:nvPr>
        </p:nvSpPr>
        <p:spPr bwMode="auto">
          <a:xfrm>
            <a:off x="1524000" y="1600201"/>
            <a:ext cx="82296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dirty="0"/>
              <a:t>El informe contendrá:</a:t>
            </a:r>
          </a:p>
          <a:p>
            <a:pPr eaLnBrk="1" hangingPunct="1"/>
            <a:r>
              <a:rPr lang="es-ES" dirty="0"/>
              <a:t>a) La descripción de amenazas y problemáticas que afecten el ambiente provincial y sus ecosistemas, y</a:t>
            </a:r>
          </a:p>
          <a:p>
            <a:pPr eaLnBrk="1" hangingPunct="1"/>
            <a:r>
              <a:rPr lang="es-ES" dirty="0"/>
              <a:t>b) Las acciones previstas para subsanarlos </a:t>
            </a:r>
          </a:p>
        </p:txBody>
      </p:sp>
    </p:spTree>
    <p:extLst>
      <p:ext uri="{BB962C8B-B14F-4D97-AF65-F5344CB8AC3E}">
        <p14:creationId xmlns:p14="http://schemas.microsoft.com/office/powerpoint/2010/main" val="3206562299"/>
      </p:ext>
    </p:extLst>
  </p:cSld>
  <p:clrMapOvr>
    <a:masterClrMapping/>
  </p:clrMapOvr>
  <p:transition spd="slow"/>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4294967295"/>
          </p:nvPr>
        </p:nvSpPr>
        <p:spPr bwMode="auto">
          <a:xfrm>
            <a:off x="2209801" y="1371600"/>
            <a:ext cx="6784975" cy="49530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88°.-</a:t>
            </a:r>
            <a:r>
              <a:rPr lang="es-ES" sz="2000" b="1" dirty="0"/>
              <a:t> </a:t>
            </a:r>
            <a:r>
              <a:rPr lang="es-ES" sz="2000" dirty="0"/>
              <a:t>El Poder Ejecutivo Provincial y sus diferentes áreas ministeriales, así como los municipios y comunas, deben elaborar sus respectivos diagnósticos en el área competente hasta el día 1 de octubre de cada año y remitir copia certificada a la Autoridad de Aplicación de la presente Ley para que sean incorporados en el informe anual de la misma, de manera que se puedan realizar cuadros comparativos de situación facilitando la participación de todos los actores sociales. Las instituciones educativas, de investigación y académicas, organismos nacionales, organizaciones no gubernamentales y colegios profesionales estarán facultados para aportar sus propios diagnósticos, los que deberán ser tenidos en cuenta para la formulación del Diagnóstico Ambiental Provincial, e incorporados como anexos al mismo. </a:t>
            </a:r>
          </a:p>
        </p:txBody>
      </p:sp>
      <p:sp>
        <p:nvSpPr>
          <p:cNvPr id="4" name="Rectangle 2"/>
          <p:cNvSpPr txBox="1">
            <a:spLocks noChangeArrowheads="1"/>
          </p:cNvSpPr>
          <p:nvPr/>
        </p:nvSpPr>
        <p:spPr>
          <a:xfrm>
            <a:off x="33004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 Y</a:t>
            </a:r>
          </a:p>
          <a:p>
            <a:pPr eaLnBrk="1" hangingPunct="1">
              <a:lnSpc>
                <a:spcPct val="80000"/>
              </a:lnSpc>
              <a:defRPr/>
            </a:pPr>
            <a:r>
              <a:rPr lang="es-AR" sz="3200" b="1" spc="-150" dirty="0">
                <a:solidFill>
                  <a:srgbClr val="FFC000"/>
                </a:solidFill>
                <a:latin typeface="Arial" panose="020B0604020202020204" pitchFamily="34" charset="0"/>
              </a:rPr>
              <a:t>PLAZOS PARA INFORMAR</a:t>
            </a:r>
          </a:p>
        </p:txBody>
      </p:sp>
    </p:spTree>
    <p:extLst>
      <p:ext uri="{BB962C8B-B14F-4D97-AF65-F5344CB8AC3E}">
        <p14:creationId xmlns:p14="http://schemas.microsoft.com/office/powerpoint/2010/main" val="246785967"/>
      </p:ext>
    </p:extLst>
  </p:cSld>
  <p:clrMapOvr>
    <a:masterClrMapping/>
  </p:clrMapOvr>
  <p:transition spd="slow"/>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4294967295"/>
          </p:nvPr>
        </p:nvSpPr>
        <p:spPr bwMode="auto">
          <a:xfrm>
            <a:off x="1752600" y="1717676"/>
            <a:ext cx="7848600" cy="4530725"/>
          </a:xfrm>
          <a:prstGeom prst="rect">
            <a:avLst/>
          </a:prstGeom>
          <a:extLst/>
        </p:spPr>
        <p:txBody>
          <a:bodyPr/>
          <a:lstStyle/>
          <a:p>
            <a:pPr eaLnBrk="1" hangingPunct="1">
              <a:buClr>
                <a:srgbClr val="00B0F0"/>
              </a:buClr>
              <a:defRPr/>
            </a:pPr>
            <a:r>
              <a:rPr lang="es-ES" sz="2400" dirty="0"/>
              <a:t>El informe debe contener:</a:t>
            </a:r>
          </a:p>
          <a:p>
            <a:pPr marL="1076325" indent="-449263" eaLnBrk="1" hangingPunct="1">
              <a:buNone/>
              <a:tabLst>
                <a:tab pos="627063" algn="l"/>
              </a:tabLst>
              <a:defRPr/>
            </a:pPr>
            <a:r>
              <a:rPr lang="es-ES" sz="2400" b="1" dirty="0">
                <a:solidFill>
                  <a:srgbClr val="00B0F0"/>
                </a:solidFill>
              </a:rPr>
              <a:t>a)</a:t>
            </a:r>
            <a:r>
              <a:rPr lang="es-ES" sz="2400" dirty="0"/>
              <a:t> La descripción de amenazas y problemáticas que afectan al ambiente local y regional de su competencia;</a:t>
            </a:r>
          </a:p>
          <a:p>
            <a:pPr marL="1076325" indent="-449263" eaLnBrk="1" hangingPunct="1">
              <a:buNone/>
              <a:tabLst>
                <a:tab pos="627063" algn="l"/>
              </a:tabLst>
              <a:defRPr/>
            </a:pPr>
            <a:r>
              <a:rPr lang="es-ES" sz="2400" b="1" dirty="0">
                <a:solidFill>
                  <a:srgbClr val="00B0F0"/>
                </a:solidFill>
              </a:rPr>
              <a:t>b)</a:t>
            </a:r>
            <a:r>
              <a:rPr lang="es-ES" sz="2400" dirty="0"/>
              <a:t> Las acciones previstas para subsanarlos, y</a:t>
            </a:r>
          </a:p>
          <a:p>
            <a:pPr marL="1076325" indent="-449263" eaLnBrk="1" hangingPunct="1">
              <a:buNone/>
              <a:tabLst>
                <a:tab pos="627063" algn="l"/>
              </a:tabLst>
              <a:defRPr/>
            </a:pPr>
            <a:r>
              <a:rPr lang="es-ES" sz="2400" b="1" dirty="0">
                <a:solidFill>
                  <a:srgbClr val="00B0F0"/>
                </a:solidFill>
              </a:rPr>
              <a:t>c)</a:t>
            </a:r>
            <a:r>
              <a:rPr lang="es-ES" sz="2400" dirty="0"/>
              <a:t> Para los gobiernos locales, la explicitación de los marcos normativos que aplican en cuanto a la protección y cuidado del ambiente (uso de suelo, instalación de industria, regulación del uso de agroquímicos, tratamiento de líquidos cloacales y efluentes, entre otros).</a:t>
            </a:r>
          </a:p>
        </p:txBody>
      </p:sp>
      <p:sp>
        <p:nvSpPr>
          <p:cNvPr id="4" name="Rectangle 2"/>
          <p:cNvSpPr txBox="1">
            <a:spLocks noChangeArrowheads="1"/>
          </p:cNvSpPr>
          <p:nvPr/>
        </p:nvSpPr>
        <p:spPr>
          <a:xfrm>
            <a:off x="32242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CONTENIDO</a:t>
            </a:r>
          </a:p>
          <a:p>
            <a:pPr eaLnBrk="1" hangingPunct="1">
              <a:lnSpc>
                <a:spcPct val="80000"/>
              </a:lnSpc>
              <a:defRPr/>
            </a:pPr>
            <a:r>
              <a:rPr lang="es-AR" sz="3200" b="1" spc="-150" dirty="0">
                <a:solidFill>
                  <a:srgbClr val="FFC000"/>
                </a:solidFill>
                <a:latin typeface="Arial" panose="020B0604020202020204" pitchFamily="34" charset="0"/>
              </a:rPr>
              <a:t>DEL INFORME</a:t>
            </a:r>
          </a:p>
        </p:txBody>
      </p:sp>
    </p:spTree>
    <p:extLst>
      <p:ext uri="{BB962C8B-B14F-4D97-AF65-F5344CB8AC3E}">
        <p14:creationId xmlns:p14="http://schemas.microsoft.com/office/powerpoint/2010/main" val="1697618754"/>
      </p:ext>
    </p:extLst>
  </p:cSld>
  <p:clrMapOvr>
    <a:masterClrMapping/>
  </p:clrMapOvr>
  <p:transition spd="slow"/>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PASIVOS</a:t>
            </a:r>
          </a:p>
          <a:p>
            <a:pPr eaLnBrk="1" hangingPunct="1">
              <a:lnSpc>
                <a:spcPct val="80000"/>
              </a:lnSpc>
              <a:defRPr/>
            </a:pPr>
            <a:r>
              <a:rPr lang="es-AR" sz="4000" b="1" spc="-150" dirty="0">
                <a:solidFill>
                  <a:srgbClr val="FFC000"/>
                </a:solidFill>
                <a:latin typeface="Arial" panose="020B0604020202020204" pitchFamily="34" charset="0"/>
              </a:rPr>
              <a:t>AMBIENTALES</a:t>
            </a:r>
          </a:p>
        </p:txBody>
      </p:sp>
    </p:spTree>
    <p:extLst>
      <p:ext uri="{BB962C8B-B14F-4D97-AF65-F5344CB8AC3E}">
        <p14:creationId xmlns:p14="http://schemas.microsoft.com/office/powerpoint/2010/main" val="152173765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ChangeArrowheads="1"/>
          </p:cNvSpPr>
          <p:nvPr>
            <p:ph type="subTitle" idx="4294967295"/>
          </p:nvPr>
        </p:nvSpPr>
        <p:spPr bwMode="auto">
          <a:xfrm>
            <a:off x="2895600" y="2930525"/>
            <a:ext cx="6400800" cy="996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Art.89 a 96 de la ley 10.208 con la modificación de la ley 10.211</a:t>
            </a:r>
            <a:endParaRPr lang="es-ES"/>
          </a:p>
        </p:txBody>
      </p:sp>
    </p:spTree>
    <p:extLst>
      <p:ext uri="{BB962C8B-B14F-4D97-AF65-F5344CB8AC3E}">
        <p14:creationId xmlns:p14="http://schemas.microsoft.com/office/powerpoint/2010/main" val="153875818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body" idx="4294967295"/>
          </p:nvPr>
        </p:nvSpPr>
        <p:spPr bwMode="auto">
          <a:xfrm>
            <a:off x="2514600" y="1600200"/>
            <a:ext cx="7239000" cy="4114800"/>
          </a:xfrm>
          <a:prstGeom prst="rect">
            <a:avLst/>
          </a:prstGeom>
          <a:extLst/>
        </p:spPr>
        <p:txBody>
          <a:bodyPr/>
          <a:lstStyle/>
          <a:p>
            <a:pPr eaLnBrk="1" hangingPunct="1">
              <a:buClr>
                <a:srgbClr val="00B0F0"/>
              </a:buClr>
              <a:defRPr/>
            </a:pPr>
            <a:r>
              <a:rPr lang="es-ES" sz="2000" b="1" i="1" dirty="0">
                <a:solidFill>
                  <a:srgbClr val="FFC000"/>
                </a:solidFill>
                <a:effectLst>
                  <a:outerShdw blurRad="38100" dist="38100" dir="2700000" algn="tl">
                    <a:srgbClr val="000000">
                      <a:alpha val="43137"/>
                    </a:srgbClr>
                  </a:outerShdw>
                </a:effectLst>
              </a:rPr>
              <a:t>Artículo 89°.-</a:t>
            </a:r>
            <a:r>
              <a:rPr lang="es-ES" sz="2000" b="1" dirty="0"/>
              <a:t> </a:t>
            </a:r>
            <a:r>
              <a:rPr lang="es-ES" sz="2000" dirty="0"/>
              <a:t>Se entiende por pasivo ambiental al conjunto de impactos ambientales negativos e irreversibles que impliquen el deterioro de los recursos naturales y de los ecosistemas, producidos por cualquier tipo de actividad pública o privada, durante su funcionamiento ordinario o por hechos imprevistos a lo largo de su historia, que constituyan un riesgo permanente o potencial para la salud humana, el ecosistema o la propiedad.</a:t>
            </a:r>
          </a:p>
          <a:p>
            <a:pPr eaLnBrk="1" hangingPunct="1">
              <a:buClr>
                <a:srgbClr val="00B0F0"/>
              </a:buClr>
              <a:defRPr/>
            </a:pPr>
            <a:r>
              <a:rPr lang="es-ES" sz="2000" dirty="0"/>
              <a:t>A los efectos de la presente Ley el pasivo generado puede encontrarse indistintamente en el propio establecimiento o en terrenos adyacentes a él, públicos o privados. </a:t>
            </a:r>
          </a:p>
        </p:txBody>
      </p:sp>
      <p:sp>
        <p:nvSpPr>
          <p:cNvPr id="4" name="Rectangle 2"/>
          <p:cNvSpPr txBox="1">
            <a:spLocks noChangeArrowheads="1"/>
          </p:cNvSpPr>
          <p:nvPr/>
        </p:nvSpPr>
        <p:spPr>
          <a:xfrm>
            <a:off x="2840039"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DEFINICIÓN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96271672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4294967295"/>
          </p:nvPr>
        </p:nvSpPr>
        <p:spPr bwMode="auto">
          <a:xfrm>
            <a:off x="2514600" y="1600200"/>
            <a:ext cx="7239000" cy="3657600"/>
          </a:xfrm>
          <a:prstGeom prst="rect">
            <a:avLst/>
          </a:prstGeom>
          <a:extLst/>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90°.-</a:t>
            </a:r>
            <a:r>
              <a:rPr lang="es-ES" sz="2000" b="1" dirty="0"/>
              <a:t> </a:t>
            </a:r>
            <a:r>
              <a:rPr lang="es-ES" sz="2000" dirty="0"/>
              <a:t>Para la recepción de denuncias sobre la presencia de pasivos ambientales en el territorio provincial, la Autoridad de Aplicación debe implementar el sistema de gestión que fije la reglamentación </a:t>
            </a:r>
          </a:p>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91°.-</a:t>
            </a:r>
            <a:r>
              <a:rPr lang="es-ES" sz="2000" b="1" dirty="0"/>
              <a:t> </a:t>
            </a:r>
            <a:r>
              <a:rPr lang="es-ES" sz="2000" dirty="0"/>
              <a:t>Los sujetos titulares de la actividad generadora del pasivo o los propietarios de los inmuebles -en el caso de que no se pueda ubicar al titular de la actividad-, están obligados a recomponer los pasivos ambientales o sitios contaminados.</a:t>
            </a:r>
          </a:p>
          <a:p>
            <a:pPr eaLnBrk="1" hangingPunct="1">
              <a:lnSpc>
                <a:spcPct val="80000"/>
              </a:lnSpc>
              <a:buFont typeface="Wingdings" panose="05000000000000000000" pitchFamily="2" charset="2"/>
              <a:buNone/>
              <a:defRPr/>
            </a:pPr>
            <a:r>
              <a:rPr lang="es-ES" sz="2000" dirty="0"/>
              <a:t>	En caso de que no pudiere ser establecida la identidad o ante la imposibilidad de ubicarla físicamente, las responsabilidades recaen en el titular </a:t>
            </a:r>
            <a:r>
              <a:rPr lang="es-ES" sz="2000" dirty="0" err="1"/>
              <a:t>dominial</a:t>
            </a:r>
            <a:r>
              <a:rPr lang="es-ES" sz="2000" dirty="0"/>
              <a:t> del inmueble donde se originó el pasivo ambiental.</a:t>
            </a:r>
          </a:p>
        </p:txBody>
      </p:sp>
      <p:sp>
        <p:nvSpPr>
          <p:cNvPr id="4" name="Rectangle 2"/>
          <p:cNvSpPr txBox="1">
            <a:spLocks noChangeArrowheads="1"/>
          </p:cNvSpPr>
          <p:nvPr/>
        </p:nvSpPr>
        <p:spPr>
          <a:xfrm>
            <a:off x="2840039"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DENUNCIAS/</a:t>
            </a:r>
          </a:p>
          <a:p>
            <a:pPr eaLnBrk="1" hangingPunct="1">
              <a:lnSpc>
                <a:spcPct val="80000"/>
              </a:lnSpc>
              <a:defRPr/>
            </a:pPr>
            <a:r>
              <a:rPr lang="es-AR" sz="3200" b="1" spc="-150" dirty="0">
                <a:solidFill>
                  <a:srgbClr val="FFC000"/>
                </a:solidFill>
                <a:latin typeface="Arial" panose="020B0604020202020204" pitchFamily="34" charset="0"/>
              </a:rPr>
              <a:t>TITULARES DE PASIVOS</a:t>
            </a:r>
          </a:p>
        </p:txBody>
      </p:sp>
    </p:spTree>
    <p:extLst>
      <p:ext uri="{BB962C8B-B14F-4D97-AF65-F5344CB8AC3E}">
        <p14:creationId xmlns:p14="http://schemas.microsoft.com/office/powerpoint/2010/main" val="3994746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body" idx="4294967295"/>
          </p:nvPr>
        </p:nvSpPr>
        <p:spPr>
          <a:xfrm>
            <a:off x="1109272" y="939384"/>
            <a:ext cx="9601539" cy="5029200"/>
          </a:xfrm>
        </p:spPr>
        <p:txBody>
          <a:bodyPr/>
          <a:lstStyle/>
          <a:p>
            <a:pPr>
              <a:lnSpc>
                <a:spcPct val="80000"/>
              </a:lnSpc>
              <a:buFont typeface="Wingdings" pitchFamily="2" charset="2"/>
              <a:buNone/>
            </a:pPr>
            <a:r>
              <a:rPr lang="es-AR" sz="1600" dirty="0"/>
              <a:t> 	</a:t>
            </a:r>
            <a:r>
              <a:rPr lang="es-ES" sz="2000" b="1" i="1" dirty="0">
                <a:solidFill>
                  <a:srgbClr val="00B0F0"/>
                </a:solidFill>
              </a:rPr>
              <a:t>Principio </a:t>
            </a:r>
            <a:r>
              <a:rPr lang="es-ES" sz="2000" b="1" i="1" dirty="0">
                <a:solidFill>
                  <a:srgbClr val="FFC000"/>
                </a:solidFill>
              </a:rPr>
              <a:t>de responsabilidad</a:t>
            </a:r>
            <a:r>
              <a:rPr lang="es-ES" sz="2000" b="1" i="1" dirty="0">
                <a:solidFill>
                  <a:srgbClr val="00B0F0"/>
                </a:solidFill>
              </a:rPr>
              <a:t>:</a:t>
            </a:r>
            <a:r>
              <a:rPr lang="es-ES" sz="2000" i="1" dirty="0">
                <a:solidFill>
                  <a:srgbClr val="00B0F0"/>
                </a:solidFill>
              </a:rPr>
              <a:t> </a:t>
            </a:r>
            <a:r>
              <a:rPr lang="es-ES" sz="2000" i="1" dirty="0"/>
              <a:t>el generador de efectos degradantes del ambiente -actuales o futuros- es responsable de los costos de las acciones preventivas y correctivas de recomposición, sin perjuicio de la vigencia de los sistemas de responsabilidad ambiental que correspondan;</a:t>
            </a:r>
            <a:endParaRPr lang="es-ES" sz="2000" b="1" i="1" dirty="0"/>
          </a:p>
          <a:p>
            <a:pPr>
              <a:lnSpc>
                <a:spcPct val="80000"/>
              </a:lnSpc>
              <a:buFont typeface="Wingdings" pitchFamily="2" charset="2"/>
              <a:buNone/>
            </a:pPr>
            <a:r>
              <a:rPr lang="es-ES" sz="2000" b="1" i="1" dirty="0"/>
              <a:t>	</a:t>
            </a:r>
            <a:r>
              <a:rPr lang="es-ES" sz="2000" b="1" i="1" dirty="0">
                <a:solidFill>
                  <a:srgbClr val="00B0F0"/>
                </a:solidFill>
              </a:rPr>
              <a:t>Principio </a:t>
            </a:r>
            <a:r>
              <a:rPr lang="es-ES" sz="2000" b="1" i="1" dirty="0">
                <a:solidFill>
                  <a:srgbClr val="FFC000"/>
                </a:solidFill>
              </a:rPr>
              <a:t>de subsidiariedad</a:t>
            </a:r>
            <a:r>
              <a:rPr lang="es-ES" sz="2000" b="1" i="1" dirty="0">
                <a:solidFill>
                  <a:srgbClr val="00B0F0"/>
                </a:solidFill>
              </a:rPr>
              <a:t>:</a:t>
            </a:r>
            <a:r>
              <a:rPr lang="es-ES" sz="2000" i="1" dirty="0">
                <a:solidFill>
                  <a:srgbClr val="00B0F0"/>
                </a:solidFill>
              </a:rPr>
              <a:t> </a:t>
            </a:r>
            <a:r>
              <a:rPr lang="es-ES" sz="2000" i="1" dirty="0"/>
              <a:t>la Provincia, los municipios y las comunas, a través de las distintas instancias de la administración pública, tienen la obligación de colaborar y, de ser necesario, participar en forma complementaria en el accionar de los particulares en la preservación y protección ambientales;</a:t>
            </a:r>
            <a:endParaRPr lang="es-ES" sz="2000" b="1" i="1" dirty="0"/>
          </a:p>
          <a:p>
            <a:pPr>
              <a:lnSpc>
                <a:spcPct val="80000"/>
              </a:lnSpc>
              <a:buFont typeface="Wingdings" pitchFamily="2" charset="2"/>
              <a:buNone/>
            </a:pPr>
            <a:r>
              <a:rPr lang="es-ES" sz="2000" b="1" i="1" dirty="0"/>
              <a:t>	</a:t>
            </a:r>
            <a:r>
              <a:rPr lang="es-ES" sz="2000" b="1" i="1" dirty="0">
                <a:solidFill>
                  <a:srgbClr val="00B0F0"/>
                </a:solidFill>
              </a:rPr>
              <a:t>Principio </a:t>
            </a:r>
            <a:r>
              <a:rPr lang="es-ES" sz="2000" b="1" i="1" dirty="0">
                <a:solidFill>
                  <a:srgbClr val="FFC000"/>
                </a:solidFill>
              </a:rPr>
              <a:t>de sustentabilidad</a:t>
            </a:r>
            <a:r>
              <a:rPr lang="es-ES" sz="2000" b="1" i="1" dirty="0">
                <a:solidFill>
                  <a:srgbClr val="00B0F0"/>
                </a:solidFill>
              </a:rPr>
              <a:t>:</a:t>
            </a:r>
            <a:r>
              <a:rPr lang="es-ES" sz="2000" i="1" dirty="0">
                <a:solidFill>
                  <a:srgbClr val="00B0F0"/>
                </a:solidFill>
              </a:rPr>
              <a:t> </a:t>
            </a:r>
            <a:r>
              <a:rPr lang="es-ES" sz="2000" i="1" dirty="0"/>
              <a:t>el desarrollo económico y social y el aprovechamiento de los recursos naturales deben realizarse a través de una gestión apropiada del ambiente, de manera tal que no comprometa las posibilidades de las generaciones presentes y futuras;</a:t>
            </a:r>
            <a:endParaRPr lang="es-ES" sz="2000" b="1" i="1" dirty="0"/>
          </a:p>
          <a:p>
            <a:pPr>
              <a:lnSpc>
                <a:spcPct val="80000"/>
              </a:lnSpc>
              <a:buFont typeface="Wingdings" pitchFamily="2" charset="2"/>
              <a:buNone/>
            </a:pPr>
            <a:r>
              <a:rPr lang="es-ES" sz="2000" b="1" i="1" dirty="0"/>
              <a:t>	</a:t>
            </a:r>
            <a:r>
              <a:rPr lang="es-ES" sz="2000" b="1" i="1" dirty="0">
                <a:solidFill>
                  <a:srgbClr val="00B0F0"/>
                </a:solidFill>
              </a:rPr>
              <a:t>Principio </a:t>
            </a:r>
            <a:r>
              <a:rPr lang="es-ES" sz="2000" b="1" i="1" dirty="0">
                <a:solidFill>
                  <a:srgbClr val="FFC000"/>
                </a:solidFill>
              </a:rPr>
              <a:t>de solidaridad</a:t>
            </a:r>
            <a:r>
              <a:rPr lang="es-ES" sz="2000" b="1" i="1" dirty="0">
                <a:solidFill>
                  <a:srgbClr val="00B0F0"/>
                </a:solidFill>
              </a:rPr>
              <a:t>:</a:t>
            </a:r>
            <a:r>
              <a:rPr lang="es-ES" sz="2000" i="1" dirty="0"/>
              <a:t> la Provincia, los municipios y las comunas son responsables de la prevención y mitigación de los efectos ambientales adversos de su propio accionar, así como de la minimización de los riesgos ambientales sobre los sistemas ecológicos compartidos, y</a:t>
            </a:r>
            <a:endParaRPr lang="es-ES" sz="2000" b="1" i="1" dirty="0"/>
          </a:p>
          <a:p>
            <a:pPr>
              <a:lnSpc>
                <a:spcPct val="80000"/>
              </a:lnSpc>
              <a:buFont typeface="Wingdings" pitchFamily="2" charset="2"/>
              <a:buNone/>
            </a:pPr>
            <a:r>
              <a:rPr lang="es-ES" sz="2000" b="1" i="1" dirty="0"/>
              <a:t>	</a:t>
            </a:r>
            <a:r>
              <a:rPr lang="es-ES" sz="2000" b="1" i="1" dirty="0">
                <a:solidFill>
                  <a:srgbClr val="00B0F0"/>
                </a:solidFill>
              </a:rPr>
              <a:t>Principio </a:t>
            </a:r>
            <a:r>
              <a:rPr lang="es-ES" sz="2000" b="1" i="1" dirty="0">
                <a:solidFill>
                  <a:srgbClr val="FFC000"/>
                </a:solidFill>
              </a:rPr>
              <a:t>de cooperación</a:t>
            </a:r>
            <a:r>
              <a:rPr lang="es-ES" sz="2000" b="1" i="1" dirty="0">
                <a:solidFill>
                  <a:srgbClr val="00B0F0"/>
                </a:solidFill>
              </a:rPr>
              <a:t>:</a:t>
            </a:r>
            <a:r>
              <a:rPr lang="es-ES" sz="2000" i="1" dirty="0">
                <a:solidFill>
                  <a:srgbClr val="00B0F0"/>
                </a:solidFill>
              </a:rPr>
              <a:t> </a:t>
            </a:r>
            <a:r>
              <a:rPr lang="es-ES" sz="2000" i="1" dirty="0"/>
              <a:t>los recursos naturales y los sistemas ecológicos compartidos serán utilizados en forma equitativa y racional. El tratamiento y mitigación de las emergencias ambientales de efectos transfronterizos serán desarrollados en forma conjunta.</a:t>
            </a:r>
          </a:p>
          <a:p>
            <a:pPr>
              <a:lnSpc>
                <a:spcPct val="80000"/>
              </a:lnSpc>
            </a:pPr>
            <a:endParaRPr lang="es-ES" sz="1600" dirty="0"/>
          </a:p>
          <a:p>
            <a:pPr>
              <a:lnSpc>
                <a:spcPct val="80000"/>
              </a:lnSpc>
            </a:pPr>
            <a:endParaRPr lang="es-ES" sz="1600" dirty="0"/>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CONTINUACIÓN:</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idx="4294967295"/>
          </p:nvPr>
        </p:nvSpPr>
        <p:spPr bwMode="auto">
          <a:xfrm>
            <a:off x="2438400" y="1600201"/>
            <a:ext cx="7315200" cy="4530725"/>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92°.- </a:t>
            </a:r>
            <a:r>
              <a:rPr lang="es-ES" sz="2400" dirty="0"/>
              <a:t>Las personas o funcionarios públicos que tomen conocimiento de la existencia de un pasivo ambiental deben denunciarlo a la Autoridad de Aplicación, quien procederá conforme lo determine la reglamentación</a:t>
            </a:r>
          </a:p>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93°.- </a:t>
            </a:r>
            <a:r>
              <a:rPr lang="es-ES" sz="2400" dirty="0"/>
              <a:t>Todo ambiente afectado que constituya un sitio contaminado, debe recomponerse con el fin de lograr las condiciones ambientales y de salubridad pública mínimas.</a:t>
            </a:r>
          </a:p>
        </p:txBody>
      </p:sp>
      <p:sp>
        <p:nvSpPr>
          <p:cNvPr id="4" name="Rectangle 2"/>
          <p:cNvSpPr txBox="1">
            <a:spLocks noChangeArrowheads="1"/>
          </p:cNvSpPr>
          <p:nvPr/>
        </p:nvSpPr>
        <p:spPr>
          <a:xfrm>
            <a:off x="2840039"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97119670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4294967295"/>
          </p:nvPr>
        </p:nvSpPr>
        <p:spPr bwMode="auto">
          <a:xfrm>
            <a:off x="2438400" y="1600200"/>
            <a:ext cx="7315200" cy="3429000"/>
          </a:xfrm>
          <a:prstGeom prst="rect">
            <a:avLst/>
          </a:prstGeom>
          <a:extLst/>
        </p:spPr>
        <p:txBody>
          <a:bodyPr/>
          <a:lstStyle/>
          <a:p>
            <a:pPr eaLnBrk="1" hangingPunct="1">
              <a:lnSpc>
                <a:spcPct val="90000"/>
              </a:lnSpc>
              <a:buClr>
                <a:srgbClr val="00B0F0"/>
              </a:buClr>
              <a:defRPr/>
            </a:pPr>
            <a:r>
              <a:rPr lang="es-AR" sz="2400" b="1" i="1" dirty="0">
                <a:solidFill>
                  <a:srgbClr val="FFC000"/>
                </a:solidFill>
                <a:effectLst>
                  <a:outerShdw blurRad="38100" dist="38100" dir="2700000" algn="tl">
                    <a:srgbClr val="000000">
                      <a:alpha val="43137"/>
                    </a:srgbClr>
                  </a:outerShdw>
                </a:effectLst>
              </a:rPr>
              <a:t>Artículos 94° y 95° modificados por ley 10.211</a:t>
            </a:r>
            <a:endParaRPr lang="es-ES" sz="2400" b="1" i="1" dirty="0">
              <a:solidFill>
                <a:srgbClr val="FFC000"/>
              </a:solidFill>
              <a:effectLst>
                <a:outerShdw blurRad="38100" dist="38100" dir="2700000" algn="tl">
                  <a:srgbClr val="000000">
                    <a:alpha val="43137"/>
                  </a:srgbClr>
                </a:outerShdw>
              </a:effectLst>
            </a:endParaRPr>
          </a:p>
          <a:p>
            <a:pPr eaLnBrk="1" hangingPunct="1">
              <a:lnSpc>
                <a:spcPct val="90000"/>
              </a:lnSpc>
              <a:buClr>
                <a:srgbClr val="00B0F0"/>
              </a:buClr>
              <a:defRPr/>
            </a:pPr>
            <a:endParaRPr lang="es-ES" sz="2400" b="1" i="1" dirty="0">
              <a:solidFill>
                <a:srgbClr val="FFC000"/>
              </a:solidFill>
              <a:effectLst>
                <a:outerShdw blurRad="38100" dist="38100" dir="2700000" algn="tl">
                  <a:srgbClr val="000000">
                    <a:alpha val="43137"/>
                  </a:srgbClr>
                </a:outerShdw>
              </a:effectLst>
            </a:endParaRPr>
          </a:p>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96°.-</a:t>
            </a:r>
            <a:r>
              <a:rPr lang="es-ES" sz="2400" b="1" dirty="0"/>
              <a:t> </a:t>
            </a:r>
            <a:r>
              <a:rPr lang="es-ES" sz="2400" dirty="0"/>
              <a:t>Créase el Registro de Pasivos Ambientales de la Provincia de Córdoba (REPA), el que funcionará en la órbita de la Autoridad de Aplicación sujeto a los requisitos y condiciones que se establezcan por vía reglamentaria. </a:t>
            </a:r>
          </a:p>
        </p:txBody>
      </p:sp>
      <p:sp>
        <p:nvSpPr>
          <p:cNvPr id="4" name="Rectangle 2"/>
          <p:cNvSpPr txBox="1">
            <a:spLocks noChangeArrowheads="1"/>
          </p:cNvSpPr>
          <p:nvPr/>
        </p:nvSpPr>
        <p:spPr>
          <a:xfrm>
            <a:off x="2840039"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REGISTROS</a:t>
            </a:r>
          </a:p>
          <a:p>
            <a:pPr eaLnBrk="1" hangingPunct="1">
              <a:lnSpc>
                <a:spcPct val="80000"/>
              </a:lnSpc>
              <a:defRPr/>
            </a:pPr>
            <a:r>
              <a:rPr lang="es-AR" sz="3200" b="1" spc="-150" dirty="0">
                <a:solidFill>
                  <a:srgbClr val="FFC000"/>
                </a:solidFill>
                <a:latin typeface="Arial" panose="020B0604020202020204" pitchFamily="34" charset="0"/>
              </a:rPr>
              <a:t>DE PASIVOS</a:t>
            </a:r>
          </a:p>
        </p:txBody>
      </p:sp>
    </p:spTree>
    <p:extLst>
      <p:ext uri="{BB962C8B-B14F-4D97-AF65-F5344CB8AC3E}">
        <p14:creationId xmlns:p14="http://schemas.microsoft.com/office/powerpoint/2010/main" val="299513938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4478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MODIFICACIÓN</a:t>
            </a:r>
          </a:p>
          <a:p>
            <a:pPr eaLnBrk="1" hangingPunct="1">
              <a:lnSpc>
                <a:spcPct val="80000"/>
              </a:lnSpc>
              <a:defRPr/>
            </a:pPr>
            <a:r>
              <a:rPr lang="es-AR" sz="4000" b="1" spc="-150" dirty="0">
                <a:solidFill>
                  <a:srgbClr val="FFC000"/>
                </a:solidFill>
                <a:latin typeface="Arial" panose="020B0604020202020204" pitchFamily="34" charset="0"/>
              </a:rPr>
              <a:t>DE LA LEY 10.208</a:t>
            </a:r>
          </a:p>
        </p:txBody>
      </p:sp>
    </p:spTree>
    <p:extLst>
      <p:ext uri="{BB962C8B-B14F-4D97-AF65-F5344CB8AC3E}">
        <p14:creationId xmlns:p14="http://schemas.microsoft.com/office/powerpoint/2010/main" val="293627778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3"/>
          <p:cNvSpPr>
            <a:spLocks noGrp="1" noChangeArrowheads="1"/>
          </p:cNvSpPr>
          <p:nvPr>
            <p:ph type="subTitle" idx="4294967295"/>
          </p:nvPr>
        </p:nvSpPr>
        <p:spPr bwMode="auto">
          <a:xfrm>
            <a:off x="1752600" y="3159125"/>
            <a:ext cx="86868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AR"/>
              <a:t>Artículos 94 y 95 modificados por ley 10.211 </a:t>
            </a:r>
            <a:endParaRPr lang="es-ES"/>
          </a:p>
        </p:txBody>
      </p:sp>
    </p:spTree>
    <p:extLst>
      <p:ext uri="{BB962C8B-B14F-4D97-AF65-F5344CB8AC3E}">
        <p14:creationId xmlns:p14="http://schemas.microsoft.com/office/powerpoint/2010/main" val="211677210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4294967295"/>
          </p:nvPr>
        </p:nvSpPr>
        <p:spPr bwMode="auto">
          <a:xfrm>
            <a:off x="2362200" y="1600201"/>
            <a:ext cx="7391400" cy="4906963"/>
          </a:xfrm>
          <a:prstGeom prst="rect">
            <a:avLst/>
          </a:prstGeom>
          <a:extLst/>
        </p:spPr>
        <p:txBody>
          <a:bodyPr/>
          <a:lstStyle/>
          <a:p>
            <a:pPr eaLnBrk="1" hangingPunct="1">
              <a:lnSpc>
                <a:spcPct val="80000"/>
              </a:lnSpc>
              <a:buFont typeface="Wingdings" panose="05000000000000000000" pitchFamily="2" charset="2"/>
              <a:buNone/>
              <a:defRPr/>
            </a:pPr>
            <a:r>
              <a:rPr lang="es-ES" sz="1800" b="1" i="1" dirty="0"/>
              <a:t>	</a:t>
            </a:r>
            <a:r>
              <a:rPr lang="es-ES" sz="1800" b="1" i="1" dirty="0">
                <a:solidFill>
                  <a:srgbClr val="FFC000"/>
                </a:solidFill>
                <a:effectLst>
                  <a:outerShdw blurRad="38100" dist="38100" dir="2700000" algn="tl">
                    <a:srgbClr val="000000">
                      <a:alpha val="43137"/>
                    </a:srgbClr>
                  </a:outerShdw>
                </a:effectLst>
              </a:rPr>
              <a:t>Artículo 1º.- </a:t>
            </a:r>
            <a:r>
              <a:rPr lang="es-ES" sz="1800" dirty="0" err="1"/>
              <a:t>Modifícase</a:t>
            </a:r>
            <a:r>
              <a:rPr lang="es-ES" sz="1800" dirty="0"/>
              <a:t> el artículo 94 de la Ley Nº 10208, el que queda redactado de la siguiente </a:t>
            </a:r>
            <a:r>
              <a:rPr lang="es-ES" sz="1800" dirty="0" err="1"/>
              <a:t>manera:”Artículo</a:t>
            </a:r>
            <a:r>
              <a:rPr lang="es-ES" sz="1800" dirty="0"/>
              <a:t> 94.-</a:t>
            </a:r>
          </a:p>
          <a:p>
            <a:pPr eaLnBrk="1" hangingPunct="1">
              <a:lnSpc>
                <a:spcPct val="80000"/>
              </a:lnSpc>
              <a:buFont typeface="Wingdings" panose="05000000000000000000" pitchFamily="2" charset="2"/>
              <a:buNone/>
              <a:defRPr/>
            </a:pPr>
            <a:r>
              <a:rPr lang="es-ES" sz="1800" dirty="0"/>
              <a:t>	Cuando no se pudiere identificar al responsable del pasivo ambiental, la recomposición del área o sitio dañado se concretará</a:t>
            </a:r>
          </a:p>
          <a:p>
            <a:pPr eaLnBrk="1" hangingPunct="1">
              <a:lnSpc>
                <a:spcPct val="80000"/>
              </a:lnSpc>
              <a:buFont typeface="Wingdings" panose="05000000000000000000" pitchFamily="2" charset="2"/>
              <a:buNone/>
              <a:defRPr/>
            </a:pPr>
            <a:r>
              <a:rPr lang="es-ES" sz="1800" dirty="0"/>
              <a:t>	con recursos del Fondo Provincial del Ambiente (FOPAP) creado por la presente Ley.”</a:t>
            </a:r>
          </a:p>
          <a:p>
            <a:pPr eaLnBrk="1" hangingPunct="1">
              <a:lnSpc>
                <a:spcPct val="80000"/>
              </a:lnSpc>
              <a:buFont typeface="Wingdings" panose="05000000000000000000" pitchFamily="2" charset="2"/>
              <a:buNone/>
              <a:defRPr/>
            </a:pPr>
            <a:r>
              <a:rPr lang="es-ES" sz="1800" b="1" dirty="0"/>
              <a:t>	</a:t>
            </a:r>
            <a:r>
              <a:rPr lang="es-ES" sz="1800" b="1" i="1" dirty="0">
                <a:solidFill>
                  <a:srgbClr val="FFC000"/>
                </a:solidFill>
                <a:effectLst>
                  <a:outerShdw blurRad="38100" dist="38100" dir="2700000" algn="tl">
                    <a:srgbClr val="000000">
                      <a:alpha val="43137"/>
                    </a:srgbClr>
                  </a:outerShdw>
                </a:effectLst>
              </a:rPr>
              <a:t>Artículo 2º.- </a:t>
            </a:r>
            <a:r>
              <a:rPr lang="es-ES" sz="1800" dirty="0" err="1"/>
              <a:t>Modifícase</a:t>
            </a:r>
            <a:r>
              <a:rPr lang="es-ES" sz="1800" dirty="0"/>
              <a:t> el artículo 95 de la Ley Nº 10208, el que queda redactado de la siguiente manera:</a:t>
            </a:r>
          </a:p>
          <a:p>
            <a:pPr eaLnBrk="1" hangingPunct="1">
              <a:lnSpc>
                <a:spcPct val="80000"/>
              </a:lnSpc>
              <a:buFont typeface="Wingdings" panose="05000000000000000000" pitchFamily="2" charset="2"/>
              <a:buNone/>
              <a:defRPr/>
            </a:pPr>
            <a:r>
              <a:rPr lang="es-ES" sz="1800" dirty="0"/>
              <a:t>	Artículo 95.- La Autoridad de Aplicación determinará el orden de prioridades para la recomposición de cada pasivo, atendiendo</a:t>
            </a:r>
          </a:p>
          <a:p>
            <a:pPr eaLnBrk="1" hangingPunct="1">
              <a:lnSpc>
                <a:spcPct val="80000"/>
              </a:lnSpc>
              <a:buFont typeface="Wingdings" panose="05000000000000000000" pitchFamily="2" charset="2"/>
              <a:buNone/>
              <a:defRPr/>
            </a:pPr>
            <a:r>
              <a:rPr lang="es-ES" sz="1800" dirty="0"/>
              <a:t>	en cada caso, el mayor o menor riesgo para la salud humana y el ambiente.”</a:t>
            </a:r>
          </a:p>
          <a:p>
            <a:pPr eaLnBrk="1" hangingPunct="1">
              <a:lnSpc>
                <a:spcPct val="80000"/>
              </a:lnSpc>
              <a:buFont typeface="Wingdings" panose="05000000000000000000" pitchFamily="2" charset="2"/>
              <a:buNone/>
              <a:defRPr/>
            </a:pPr>
            <a:r>
              <a:rPr lang="es-ES" sz="1800" b="1" dirty="0"/>
              <a:t>	</a:t>
            </a:r>
            <a:r>
              <a:rPr lang="es-ES" sz="1800" b="1" i="1" dirty="0">
                <a:solidFill>
                  <a:srgbClr val="FFC000"/>
                </a:solidFill>
                <a:effectLst>
                  <a:outerShdw blurRad="38100" dist="38100" dir="2700000" algn="tl">
                    <a:srgbClr val="000000">
                      <a:alpha val="43137"/>
                    </a:srgbClr>
                  </a:outerShdw>
                </a:effectLst>
              </a:rPr>
              <a:t>Artículo 3º.- </a:t>
            </a:r>
            <a:r>
              <a:rPr lang="es-ES" sz="1800" dirty="0"/>
              <a:t>Comuníquese al Poder Ejecutivo Provincial.</a:t>
            </a:r>
          </a:p>
          <a:p>
            <a:pPr eaLnBrk="1" hangingPunct="1">
              <a:lnSpc>
                <a:spcPct val="80000"/>
              </a:lnSpc>
              <a:buFont typeface="Wingdings" panose="05000000000000000000" pitchFamily="2" charset="2"/>
              <a:buNone/>
              <a:defRPr/>
            </a:pPr>
            <a:r>
              <a:rPr lang="es-ES" sz="1800" i="1" dirty="0"/>
              <a:t>	DADA EN LA SALA DE SESIONES DE LA LEGISLATURA PROVINCIAL, EN LA CIUDAD DE CÓRDOBA, A LOS DIECIOCHO DÍAS DEL MES DE JUNIO DE DOSMILCATORCE.</a:t>
            </a:r>
          </a:p>
        </p:txBody>
      </p:sp>
      <p:sp>
        <p:nvSpPr>
          <p:cNvPr id="4" name="Rectangle 2"/>
          <p:cNvSpPr txBox="1">
            <a:spLocks noChangeArrowheads="1"/>
          </p:cNvSpPr>
          <p:nvPr/>
        </p:nvSpPr>
        <p:spPr>
          <a:xfrm>
            <a:off x="2840039"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LEY 10.211</a:t>
            </a:r>
          </a:p>
          <a:p>
            <a:pPr eaLnBrk="1" hangingPunct="1">
              <a:lnSpc>
                <a:spcPct val="80000"/>
              </a:lnSpc>
              <a:defRPr/>
            </a:pPr>
            <a:r>
              <a:rPr lang="es-AR" sz="3200" b="1" spc="-150" dirty="0">
                <a:solidFill>
                  <a:srgbClr val="FFC000"/>
                </a:solidFill>
                <a:latin typeface="Arial" panose="020B0604020202020204" pitchFamily="34" charset="0"/>
              </a:rPr>
              <a:t>MOD 10.208</a:t>
            </a:r>
          </a:p>
        </p:txBody>
      </p:sp>
    </p:spTree>
    <p:extLst>
      <p:ext uri="{BB962C8B-B14F-4D97-AF65-F5344CB8AC3E}">
        <p14:creationId xmlns:p14="http://schemas.microsoft.com/office/powerpoint/2010/main" val="17211351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6096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CAPÍTULO XVIII</a:t>
            </a:r>
          </a:p>
        </p:txBody>
      </p:sp>
    </p:spTree>
    <p:extLst>
      <p:ext uri="{BB962C8B-B14F-4D97-AF65-F5344CB8AC3E}">
        <p14:creationId xmlns:p14="http://schemas.microsoft.com/office/powerpoint/2010/main" val="61749200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3"/>
          <p:cNvSpPr>
            <a:spLocks noGrp="1" noChangeArrowheads="1"/>
          </p:cNvSpPr>
          <p:nvPr>
            <p:ph type="subTitle" idx="4294967295"/>
          </p:nvPr>
        </p:nvSpPr>
        <p:spPr bwMode="auto">
          <a:xfrm>
            <a:off x="5067300" y="3270250"/>
            <a:ext cx="20574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a:t>Personal</a:t>
            </a:r>
            <a:endParaRPr lang="es-ES"/>
          </a:p>
        </p:txBody>
      </p:sp>
    </p:spTree>
    <p:extLst>
      <p:ext uri="{BB962C8B-B14F-4D97-AF65-F5344CB8AC3E}">
        <p14:creationId xmlns:p14="http://schemas.microsoft.com/office/powerpoint/2010/main" val="242605616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body" idx="4294967295"/>
          </p:nvPr>
        </p:nvSpPr>
        <p:spPr bwMode="auto">
          <a:xfrm>
            <a:off x="2438400" y="1600201"/>
            <a:ext cx="73152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97°.- </a:t>
            </a:r>
            <a:r>
              <a:rPr lang="es-ES" sz="2400" dirty="0"/>
              <a:t>A los fines del ingreso y promoción de los agentes del personal de ejecución de los agrupamientos oficio, técnico y profesional y del personal superior que prestase funciones dentro de la Autoridad de Aplicación, se establecen como condiciones de idoneidad y capacitación el conocimiento e instrucción debidamente acreditados en materia ambiental.</a:t>
            </a:r>
          </a:p>
        </p:txBody>
      </p:sp>
      <p:sp>
        <p:nvSpPr>
          <p:cNvPr id="4" name="Rectangle 2"/>
          <p:cNvSpPr txBox="1">
            <a:spLocks noChangeArrowheads="1"/>
          </p:cNvSpPr>
          <p:nvPr/>
        </p:nvSpPr>
        <p:spPr>
          <a:xfrm>
            <a:off x="3452814" y="381000"/>
            <a:ext cx="62245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PERSONAL DE LA</a:t>
            </a:r>
          </a:p>
          <a:p>
            <a:pPr eaLnBrk="1" hangingPunct="1">
              <a:lnSpc>
                <a:spcPct val="80000"/>
              </a:lnSpc>
              <a:defRPr/>
            </a:pPr>
            <a:r>
              <a:rPr lang="es-AR" sz="3200" b="1" spc="-150" dirty="0">
                <a:solidFill>
                  <a:srgbClr val="FFC000"/>
                </a:solidFill>
                <a:latin typeface="Arial" panose="020B0604020202020204" pitchFamily="34" charset="0"/>
              </a:rPr>
              <a:t>AUTORIDAD DE APLICACIÓN</a:t>
            </a:r>
          </a:p>
        </p:txBody>
      </p:sp>
    </p:spTree>
    <p:extLst>
      <p:ext uri="{BB962C8B-B14F-4D97-AF65-F5344CB8AC3E}">
        <p14:creationId xmlns:p14="http://schemas.microsoft.com/office/powerpoint/2010/main" val="334023869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ítulo 3"/>
          <p:cNvSpPr>
            <a:spLocks noGrp="1"/>
          </p:cNvSpPr>
          <p:nvPr>
            <p:ph type="title"/>
          </p:nvPr>
        </p:nvSpPr>
        <p:spPr>
          <a:xfrm>
            <a:off x="2549236" y="623888"/>
            <a:ext cx="8955377" cy="5167312"/>
          </a:xfrm>
        </p:spPr>
        <p:txBody>
          <a:bodyPr/>
          <a:lstStyle/>
          <a:p>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sz="4000" b="1" dirty="0" smtClean="0">
                <a:solidFill>
                  <a:schemeClr val="tx1"/>
                </a:solidFill>
              </a:rPr>
              <a:t>MUCHAS GRACIAS!!!!!!</a:t>
            </a:r>
            <a:br>
              <a:rPr lang="es-AR" sz="4000" b="1" dirty="0" smtClean="0">
                <a:solidFill>
                  <a:schemeClr val="tx1"/>
                </a:solidFill>
              </a:rPr>
            </a:br>
            <a:r>
              <a:rPr lang="es-AR" sz="4000" b="1" dirty="0" smtClean="0">
                <a:solidFill>
                  <a:schemeClr val="tx1"/>
                </a:solidFill>
              </a:rPr>
              <a:t/>
            </a:r>
            <a:br>
              <a:rPr lang="es-AR" sz="4000" b="1" dirty="0" smtClean="0">
                <a:solidFill>
                  <a:schemeClr val="tx1"/>
                </a:solidFill>
              </a:rPr>
            </a:br>
            <a:r>
              <a:rPr lang="es-AR" sz="4000" b="1" dirty="0" smtClean="0">
                <a:solidFill>
                  <a:srgbClr val="FFC000"/>
                </a:solidFill>
              </a:rPr>
              <a:t>dramartajulia@gmail.com </a:t>
            </a:r>
            <a:br>
              <a:rPr lang="es-AR" sz="4000" b="1" dirty="0" smtClean="0">
                <a:solidFill>
                  <a:srgbClr val="FFC000"/>
                </a:solidFill>
              </a:rPr>
            </a:br>
            <a:r>
              <a:rPr lang="es-AR" sz="4000" b="1" dirty="0" smtClean="0">
                <a:solidFill>
                  <a:srgbClr val="FFC000"/>
                </a:solidFill>
              </a:rPr>
              <a:t>santiagoreyna@gmail.com</a:t>
            </a:r>
            <a:r>
              <a:rPr lang="es-AR" sz="4000" dirty="0" smtClean="0"/>
              <a:t/>
            </a:r>
            <a:br>
              <a:rPr lang="es-AR" sz="4000" dirty="0" smtClean="0"/>
            </a:br>
            <a:r>
              <a:rPr lang="es-AR" sz="4000" dirty="0" smtClean="0"/>
              <a:t/>
            </a:r>
            <a:br>
              <a:rPr lang="es-AR" sz="4000" dirty="0" smtClean="0"/>
            </a:br>
            <a:endParaRPr lang="es-AR"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4294967295"/>
          </p:nvPr>
        </p:nvSpPr>
        <p:spPr>
          <a:xfrm>
            <a:off x="1259175" y="1752600"/>
            <a:ext cx="9638674" cy="5011738"/>
          </a:xfrm>
        </p:spPr>
        <p:txBody>
          <a:bodyPr rtlCol="0">
            <a:normAutofit lnSpcReduction="10000"/>
          </a:bodyPr>
          <a:lstStyle/>
          <a:p>
            <a:pPr fontAlgn="auto">
              <a:lnSpc>
                <a:spcPct val="80000"/>
              </a:lnSpc>
              <a:spcAft>
                <a:spcPts val="0"/>
              </a:spcAft>
              <a:buFont typeface="Wingdings" panose="05000000000000000000" pitchFamily="2" charset="2"/>
              <a:buNone/>
              <a:defRPr/>
            </a:pPr>
            <a:r>
              <a:rPr lang="es-ES" sz="1600" i="1" dirty="0">
                <a:solidFill>
                  <a:schemeClr val="tx1">
                    <a:lumMod val="75000"/>
                    <a:lumOff val="25000"/>
                  </a:schemeClr>
                </a:solidFill>
              </a:rPr>
              <a:t>	</a:t>
            </a:r>
            <a:r>
              <a:rPr lang="es-ES" sz="2000" b="1" i="1" dirty="0">
                <a:solidFill>
                  <a:srgbClr val="FFC000"/>
                </a:solidFill>
                <a:effectLst>
                  <a:outerShdw blurRad="38100" dist="38100" dir="2700000" algn="tl">
                    <a:srgbClr val="000000">
                      <a:alpha val="43137"/>
                    </a:srgbClr>
                  </a:outerShdw>
                </a:effectLst>
              </a:rPr>
              <a:t>Artículo 5°.-</a:t>
            </a:r>
            <a:r>
              <a:rPr lang="es-ES" sz="2000" i="1" dirty="0">
                <a:solidFill>
                  <a:schemeClr val="tx1">
                    <a:lumMod val="75000"/>
                    <a:lumOff val="25000"/>
                  </a:schemeClr>
                </a:solidFill>
              </a:rPr>
              <a:t> El </a:t>
            </a:r>
            <a:r>
              <a:rPr lang="es-ES" sz="2000" b="1" i="1" dirty="0">
                <a:solidFill>
                  <a:srgbClr val="FFC000"/>
                </a:solidFill>
              </a:rPr>
              <a:t>diseño, formulación y aplicación de las políticas ambientales deben asegurar la efectiva aplicación de las siguientes premisas:</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El respeto de la dignidad humana y el mejoramiento continuo de la calidad de vida de la población;</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La protección de la salud de las personas previniendo riesgos o daños ambientales;</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La protección, rehabilitación y recuperación del ambiente incluyendo los componentes que lo integran;</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La protección y el aprovechamiento sostenible de los recursos naturales en condiciones compatibles con la capacidad de depuración o recuperación del ambiente y la regeneración de los recursos naturales renovables;</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La prevención y el control de la contaminación ambiental, principalmente en las fuentes emisoras. Los costos de la prevención, vigilancia, recuperación y compensación del deterioro ambiental corren a cargo del causante del perjuicio;</a:t>
            </a: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a:t>
            </a:r>
            <a:endParaRPr lang="es-ES" sz="2000" dirty="0">
              <a:solidFill>
                <a:schemeClr val="tx1">
                  <a:lumMod val="75000"/>
                  <a:lumOff val="25000"/>
                </a:schemeClr>
              </a:solidFill>
            </a:endParaRPr>
          </a:p>
        </p:txBody>
      </p:sp>
      <p:sp>
        <p:nvSpPr>
          <p:cNvPr id="5" name="Rectangle 2"/>
          <p:cNvSpPr txBox="1">
            <a:spLocks noChangeArrowheads="1"/>
          </p:cNvSpPr>
          <p:nvPr/>
        </p:nvSpPr>
        <p:spPr>
          <a:xfrm>
            <a:off x="4303713" y="381000"/>
            <a:ext cx="51450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PREMISAS DE LA </a:t>
            </a:r>
            <a:r>
              <a:rPr lang="es-AR" sz="3200" b="1" spc="-150" dirty="0">
                <a:solidFill>
                  <a:srgbClr val="FFC000"/>
                </a:solidFill>
                <a:latin typeface="Arial" panose="020B0604020202020204" pitchFamily="34" charset="0"/>
              </a:rPr>
              <a:t>POLÍTICA AMBIENTAL</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body" idx="4294967295"/>
          </p:nvPr>
        </p:nvSpPr>
        <p:spPr>
          <a:xfrm>
            <a:off x="1004341" y="1323975"/>
            <a:ext cx="10238282" cy="5276850"/>
          </a:xfrm>
        </p:spPr>
        <p:txBody>
          <a:bodyPr/>
          <a:lstStyle/>
          <a:p>
            <a:pPr>
              <a:lnSpc>
                <a:spcPct val="80000"/>
              </a:lnSpc>
              <a:buFont typeface="Wingdings" pitchFamily="2" charset="2"/>
              <a:buNone/>
            </a:pPr>
            <a:r>
              <a:rPr lang="es-ES" sz="1600" i="1" dirty="0"/>
              <a:t>	</a:t>
            </a:r>
            <a:r>
              <a:rPr lang="es-ES" sz="2000" i="1" dirty="0"/>
              <a:t>La protección y el uso sostenible de la diversidad biológica, los procesos ecológicos que la mantienen, así como los bienes y servicios ambientales que proporcionan. Ninguna consideración o circunstancia puede legitimar o excusar acciones que pudieran amenazar o generar riesgo de extinción a cualquier especie, sub-especie o variedad de flora o fauna ni generar erosión de los recursos genéticos, así como a la fragmentación y reducción de ecosistemas;</a:t>
            </a:r>
          </a:p>
          <a:p>
            <a:pPr>
              <a:lnSpc>
                <a:spcPct val="80000"/>
              </a:lnSpc>
              <a:buFont typeface="Wingdings" pitchFamily="2" charset="2"/>
              <a:buNone/>
            </a:pPr>
            <a:endParaRPr lang="es-ES" sz="2000" dirty="0"/>
          </a:p>
          <a:p>
            <a:pPr>
              <a:lnSpc>
                <a:spcPct val="80000"/>
              </a:lnSpc>
              <a:buFont typeface="Wingdings" pitchFamily="2" charset="2"/>
              <a:buNone/>
            </a:pPr>
            <a:r>
              <a:rPr lang="es-ES" sz="2000" i="1" dirty="0"/>
              <a:t>	La promoción del desarrollo y uso de tecnologías, métodos, procesos y prácticas de producción y comercialización más limpias, incentivando el uso de las mejores tecnologías disponibles desde el punto de vista ambiental;</a:t>
            </a:r>
          </a:p>
          <a:p>
            <a:pPr>
              <a:lnSpc>
                <a:spcPct val="80000"/>
              </a:lnSpc>
              <a:buFont typeface="Wingdings" pitchFamily="2" charset="2"/>
              <a:buNone/>
            </a:pPr>
            <a:r>
              <a:rPr lang="es-ES" sz="2000" i="1" dirty="0"/>
              <a:t>	</a:t>
            </a:r>
          </a:p>
          <a:p>
            <a:pPr>
              <a:lnSpc>
                <a:spcPct val="80000"/>
              </a:lnSpc>
              <a:buFont typeface="Wingdings" pitchFamily="2" charset="2"/>
              <a:buNone/>
            </a:pPr>
            <a:r>
              <a:rPr lang="es-ES" sz="2000" i="1" dirty="0"/>
              <a:t>	El desarrollo sostenible de las zonas urbanas y rurales, incluyendo la preservación de las áreas agrícolas, los agro-ecosistemas y la prestación ambientalmente sostenible de los servicios públicos;</a:t>
            </a:r>
          </a:p>
          <a:p>
            <a:pPr>
              <a:lnSpc>
                <a:spcPct val="80000"/>
              </a:lnSpc>
              <a:buFont typeface="Wingdings" pitchFamily="2" charset="2"/>
              <a:buNone/>
            </a:pPr>
            <a:r>
              <a:rPr lang="es-ES" sz="2000" i="1" dirty="0"/>
              <a:t>	</a:t>
            </a:r>
          </a:p>
          <a:p>
            <a:pPr>
              <a:lnSpc>
                <a:spcPct val="80000"/>
              </a:lnSpc>
              <a:buFont typeface="Wingdings" pitchFamily="2" charset="2"/>
              <a:buNone/>
            </a:pPr>
            <a:r>
              <a:rPr lang="es-ES" sz="2000" i="1" dirty="0"/>
              <a:t>	La promoción efectiva de la educación ambiental, de la participación ciudadana y de una ciudadanía ambientalmente responsable;</a:t>
            </a:r>
          </a:p>
          <a:p>
            <a:pPr>
              <a:lnSpc>
                <a:spcPct val="80000"/>
              </a:lnSpc>
              <a:buFont typeface="Wingdings" pitchFamily="2" charset="2"/>
              <a:buNone/>
            </a:pPr>
            <a:r>
              <a:rPr lang="es-ES" sz="1600" i="1" dirty="0"/>
              <a:t>	</a:t>
            </a:r>
          </a:p>
          <a:p>
            <a:pPr>
              <a:lnSpc>
                <a:spcPct val="80000"/>
              </a:lnSpc>
              <a:buFont typeface="Wingdings" pitchFamily="2" charset="2"/>
              <a:buNone/>
            </a:pPr>
            <a:r>
              <a:rPr lang="es-ES" sz="1600" i="1" dirty="0"/>
              <a:t>	</a:t>
            </a:r>
            <a:endParaRPr lang="es-ES" sz="1200" dirty="0"/>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MÁS PREMISAS I</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3200400" y="430213"/>
            <a:ext cx="7239000" cy="865187"/>
          </a:xfrm>
        </p:spPr>
        <p:txBody>
          <a:bodyPr rtlCol="0">
            <a:normAutofit/>
          </a:bodyPr>
          <a:lstStyle/>
          <a:p>
            <a:pPr fontAlgn="auto">
              <a:spcAft>
                <a:spcPts val="0"/>
              </a:spcAft>
              <a:defRPr/>
            </a:pPr>
            <a:r>
              <a:rPr lang="es-AR" sz="2400" b="1" spc="-150" dirty="0">
                <a:solidFill>
                  <a:srgbClr val="00B0F0"/>
                </a:solidFill>
                <a:latin typeface="Arial" panose="020B0604020202020204" pitchFamily="34" charset="0"/>
              </a:rPr>
              <a:t>EL PROCESO DE LA SANCIÓN DE LA LEY 10208 </a:t>
            </a:r>
            <a:br>
              <a:rPr lang="es-AR" sz="2400" b="1" spc="-150" dirty="0">
                <a:solidFill>
                  <a:srgbClr val="00B0F0"/>
                </a:solidFill>
                <a:latin typeface="Arial" panose="020B0604020202020204" pitchFamily="34" charset="0"/>
              </a:rPr>
            </a:br>
            <a:r>
              <a:rPr lang="es-AR" sz="2400" b="1" spc="-150" dirty="0">
                <a:solidFill>
                  <a:srgbClr val="FFC000"/>
                </a:solidFill>
                <a:latin typeface="Arial" panose="020B0604020202020204" pitchFamily="34" charset="0"/>
              </a:rPr>
              <a:t>DE POLÍTICA AMBIENTAL PROVINCIAL</a:t>
            </a:r>
            <a:endParaRPr lang="es-ES" sz="3200" spc="-150" dirty="0">
              <a:solidFill>
                <a:srgbClr val="FFC000"/>
              </a:solidFill>
              <a:latin typeface="Arial" panose="020B0604020202020204" pitchFamily="34" charset="0"/>
            </a:endParaRPr>
          </a:p>
        </p:txBody>
      </p:sp>
      <p:sp>
        <p:nvSpPr>
          <p:cNvPr id="26627" name="Rectangle 3"/>
          <p:cNvSpPr>
            <a:spLocks noGrp="1" noChangeArrowheads="1"/>
          </p:cNvSpPr>
          <p:nvPr>
            <p:ph type="body" idx="4294967295"/>
          </p:nvPr>
        </p:nvSpPr>
        <p:spPr>
          <a:xfrm>
            <a:off x="1981200" y="1981200"/>
            <a:ext cx="8229600" cy="4191000"/>
          </a:xfrm>
          <a:extLst/>
        </p:spPr>
        <p:txBody>
          <a:bodyPr rtlCol="0">
            <a:normAutofit lnSpcReduction="10000"/>
          </a:bodyPr>
          <a:lstStyle/>
          <a:p>
            <a:pPr fontAlgn="auto">
              <a:lnSpc>
                <a:spcPct val="90000"/>
              </a:lnSpc>
              <a:spcAft>
                <a:spcPts val="0"/>
              </a:spcAft>
              <a:buClr>
                <a:srgbClr val="00B0F0"/>
              </a:buClr>
              <a:buFont typeface="Wingdings 3" charset="2"/>
              <a:buChar char=""/>
              <a:defRPr/>
            </a:pPr>
            <a:r>
              <a:rPr lang="es-AR" sz="2400" dirty="0">
                <a:solidFill>
                  <a:schemeClr val="tx1">
                    <a:lumMod val="75000"/>
                    <a:lumOff val="25000"/>
                  </a:schemeClr>
                </a:solidFill>
              </a:rPr>
              <a:t>Anuncio del gobernador de la elevación del proyecto en el </a:t>
            </a:r>
            <a:r>
              <a:rPr lang="es-AR" sz="2400" b="1" dirty="0">
                <a:solidFill>
                  <a:srgbClr val="FFC000"/>
                </a:solidFill>
              </a:rPr>
              <a:t>inicio de las sesiones ordinarias en febrero de 2014</a:t>
            </a:r>
            <a:r>
              <a:rPr lang="es-AR" sz="2400" b="1" dirty="0">
                <a:solidFill>
                  <a:schemeClr val="tx1">
                    <a:lumMod val="75000"/>
                    <a:lumOff val="25000"/>
                  </a:schemeClr>
                </a:solidFill>
              </a:rPr>
              <a:t>.</a:t>
            </a:r>
          </a:p>
          <a:p>
            <a:pPr fontAlgn="auto">
              <a:lnSpc>
                <a:spcPct val="90000"/>
              </a:lnSpc>
              <a:spcAft>
                <a:spcPts val="0"/>
              </a:spcAft>
              <a:buFont typeface="Wingdings 3" charset="2"/>
              <a:buChar char=""/>
              <a:defRPr/>
            </a:pPr>
            <a:endParaRPr lang="es-AR" sz="2400" dirty="0">
              <a:solidFill>
                <a:schemeClr val="tx1">
                  <a:lumMod val="75000"/>
                  <a:lumOff val="25000"/>
                </a:schemeClr>
              </a:solidFill>
            </a:endParaRPr>
          </a:p>
          <a:p>
            <a:pPr fontAlgn="auto">
              <a:lnSpc>
                <a:spcPct val="90000"/>
              </a:lnSpc>
              <a:spcAft>
                <a:spcPts val="0"/>
              </a:spcAft>
              <a:buClr>
                <a:srgbClr val="00B0F0"/>
              </a:buClr>
              <a:buFont typeface="Wingdings 3" charset="2"/>
              <a:buChar char=""/>
              <a:defRPr/>
            </a:pPr>
            <a:r>
              <a:rPr lang="es-AR" sz="2400" b="1" dirty="0">
                <a:solidFill>
                  <a:srgbClr val="FFC000"/>
                </a:solidFill>
              </a:rPr>
              <a:t>Elevación del proyecto </a:t>
            </a:r>
            <a:r>
              <a:rPr lang="es-AR" sz="2400" dirty="0">
                <a:solidFill>
                  <a:schemeClr val="tx1">
                    <a:lumMod val="75000"/>
                    <a:lumOff val="25000"/>
                  </a:schemeClr>
                </a:solidFill>
              </a:rPr>
              <a:t>por el Poder Ejecutivo en marzo (diseñado por un equipo de trabajo desde el </a:t>
            </a:r>
            <a:r>
              <a:rPr lang="es-AR" sz="2400" dirty="0" err="1">
                <a:solidFill>
                  <a:schemeClr val="tx1">
                    <a:lumMod val="75000"/>
                    <a:lumOff val="25000"/>
                  </a:schemeClr>
                </a:solidFill>
              </a:rPr>
              <a:t>MAAYSP</a:t>
            </a:r>
            <a:r>
              <a:rPr lang="es-AR" sz="2400" dirty="0">
                <a:solidFill>
                  <a:schemeClr val="tx1">
                    <a:lumMod val="75000"/>
                    <a:lumOff val="25000"/>
                  </a:schemeClr>
                </a:solidFill>
              </a:rPr>
              <a:t>)</a:t>
            </a:r>
          </a:p>
          <a:p>
            <a:pPr fontAlgn="auto">
              <a:lnSpc>
                <a:spcPct val="90000"/>
              </a:lnSpc>
              <a:spcAft>
                <a:spcPts val="0"/>
              </a:spcAft>
              <a:buClr>
                <a:srgbClr val="00B0F0"/>
              </a:buClr>
              <a:buFont typeface="Wingdings 3" charset="2"/>
              <a:buChar char=""/>
              <a:defRPr/>
            </a:pPr>
            <a:endParaRPr lang="es-AR" sz="2400" dirty="0">
              <a:solidFill>
                <a:schemeClr val="tx1">
                  <a:lumMod val="75000"/>
                  <a:lumOff val="25000"/>
                </a:schemeClr>
              </a:solidFill>
            </a:endParaRPr>
          </a:p>
          <a:p>
            <a:pPr fontAlgn="auto">
              <a:lnSpc>
                <a:spcPct val="90000"/>
              </a:lnSpc>
              <a:spcAft>
                <a:spcPts val="0"/>
              </a:spcAft>
              <a:buClr>
                <a:srgbClr val="00B0F0"/>
              </a:buClr>
              <a:buFont typeface="Wingdings 3" charset="2"/>
              <a:buChar char=""/>
              <a:defRPr/>
            </a:pPr>
            <a:r>
              <a:rPr lang="es-AR" sz="2400" dirty="0">
                <a:solidFill>
                  <a:schemeClr val="tx1">
                    <a:lumMod val="75000"/>
                    <a:lumOff val="25000"/>
                  </a:schemeClr>
                </a:solidFill>
              </a:rPr>
              <a:t>En marzo ingresa a la Comisión de Asuntos Ecológicos donde se organiza un sistema participativo para el tratamiento</a:t>
            </a:r>
            <a:endParaRPr lang="es-ES" sz="2400"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764497" y="974362"/>
            <a:ext cx="10508105" cy="5683614"/>
          </a:xfrm>
          <a:extLst/>
        </p:spPr>
        <p:txBody>
          <a:bodyPr rtlCol="0">
            <a:normAutofit fontScale="92500" lnSpcReduction="20000"/>
          </a:bodyPr>
          <a:lstStyle/>
          <a:p>
            <a:pPr fontAlgn="auto">
              <a:lnSpc>
                <a:spcPct val="80000"/>
              </a:lnSpc>
              <a:spcAft>
                <a:spcPts val="0"/>
              </a:spcAft>
              <a:buFont typeface="Wingdings" panose="05000000000000000000" pitchFamily="2" charset="2"/>
              <a:buNone/>
              <a:defRPr/>
            </a:pPr>
            <a:r>
              <a:rPr lang="es-ES" sz="1600" i="1" dirty="0">
                <a:solidFill>
                  <a:schemeClr val="tx1">
                    <a:lumMod val="75000"/>
                    <a:lumOff val="25000"/>
                  </a:schemeClr>
                </a:solidFill>
              </a:rPr>
              <a:t>	</a:t>
            </a:r>
            <a:r>
              <a:rPr lang="es-ES" sz="2200" i="1" dirty="0">
                <a:solidFill>
                  <a:schemeClr val="tx1">
                    <a:lumMod val="75000"/>
                    <a:lumOff val="25000"/>
                  </a:schemeClr>
                </a:solidFill>
              </a:rPr>
              <a:t>El carácter transversal de la gestión ambiental, por lo cual las cuestiones y problemas ambientales deben ser considerados y asumidos integral e intersectorialmente y al más alto nivel, no pudiendo ninguna autoridad eximirse de tomar en consideración o de prestar su concurso a la protección del ambiente y la conservación de los recursos naturales;</a:t>
            </a:r>
          </a:p>
          <a:p>
            <a:pPr fontAlgn="auto">
              <a:lnSpc>
                <a:spcPct val="80000"/>
              </a:lnSpc>
              <a:spcAft>
                <a:spcPts val="0"/>
              </a:spcAft>
              <a:buFont typeface="Wingdings" panose="05000000000000000000" pitchFamily="2" charset="2"/>
              <a:buNone/>
              <a:defRPr/>
            </a:pPr>
            <a:endParaRPr lang="es-ES" sz="2200" i="1"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200" i="1" dirty="0">
                <a:solidFill>
                  <a:schemeClr val="tx1">
                    <a:lumMod val="75000"/>
                    <a:lumOff val="25000"/>
                  </a:schemeClr>
                </a:solidFill>
              </a:rPr>
              <a:t>	Los planes de lucha contra la pobreza, la política comercial y las políticas de competitividad deben estar integradas en la promoción del desarrollo sostenible;</a:t>
            </a:r>
          </a:p>
          <a:p>
            <a:pPr fontAlgn="auto">
              <a:lnSpc>
                <a:spcPct val="80000"/>
              </a:lnSpc>
              <a:spcAft>
                <a:spcPts val="0"/>
              </a:spcAft>
              <a:buFont typeface="Wingdings" panose="05000000000000000000" pitchFamily="2" charset="2"/>
              <a:buNone/>
              <a:defRPr/>
            </a:pPr>
            <a:r>
              <a:rPr lang="es-ES" sz="2200" i="1" dirty="0">
                <a:solidFill>
                  <a:schemeClr val="tx1">
                    <a:lumMod val="75000"/>
                    <a:lumOff val="25000"/>
                  </a:schemeClr>
                </a:solidFill>
              </a:rPr>
              <a:t>	</a:t>
            </a:r>
          </a:p>
          <a:p>
            <a:pPr fontAlgn="auto">
              <a:lnSpc>
                <a:spcPct val="80000"/>
              </a:lnSpc>
              <a:spcAft>
                <a:spcPts val="0"/>
              </a:spcAft>
              <a:buFont typeface="Wingdings" panose="05000000000000000000" pitchFamily="2" charset="2"/>
              <a:buNone/>
              <a:defRPr/>
            </a:pPr>
            <a:r>
              <a:rPr lang="es-ES" sz="2200" i="1" dirty="0">
                <a:solidFill>
                  <a:schemeClr val="tx1">
                    <a:lumMod val="75000"/>
                    <a:lumOff val="25000"/>
                  </a:schemeClr>
                </a:solidFill>
              </a:rPr>
              <a:t>	El aprovechamiento de las sinergias en la implementación de los acuerdos multilaterales ambientales a fin de reducir esfuerzos, mejorar la inversión en su implementación y evitando superposiciones para obtener resultados integradores y eficaces, y</a:t>
            </a:r>
          </a:p>
          <a:p>
            <a:pPr fontAlgn="auto">
              <a:lnSpc>
                <a:spcPct val="80000"/>
              </a:lnSpc>
              <a:spcAft>
                <a:spcPts val="0"/>
              </a:spcAft>
              <a:buFont typeface="Wingdings" panose="05000000000000000000" pitchFamily="2" charset="2"/>
              <a:buNone/>
              <a:defRPr/>
            </a:pPr>
            <a:r>
              <a:rPr lang="es-ES" sz="2200" i="1" dirty="0">
                <a:solidFill>
                  <a:schemeClr val="tx1">
                    <a:lumMod val="75000"/>
                    <a:lumOff val="25000"/>
                  </a:schemeClr>
                </a:solidFill>
              </a:rPr>
              <a:t>	</a:t>
            </a:r>
          </a:p>
          <a:p>
            <a:pPr fontAlgn="auto">
              <a:lnSpc>
                <a:spcPct val="80000"/>
              </a:lnSpc>
              <a:spcAft>
                <a:spcPts val="0"/>
              </a:spcAft>
              <a:buFont typeface="Wingdings" panose="05000000000000000000" pitchFamily="2" charset="2"/>
              <a:buNone/>
              <a:defRPr/>
            </a:pPr>
            <a:r>
              <a:rPr lang="es-ES" sz="2200" i="1" dirty="0">
                <a:solidFill>
                  <a:schemeClr val="tx1">
                    <a:lumMod val="75000"/>
                    <a:lumOff val="25000"/>
                  </a:schemeClr>
                </a:solidFill>
              </a:rPr>
              <a:t>	El incentivo al desarrollo, al uso de tecnologías apropiadas y al consumo de bienes y servicios ambientalmente responsables, garantizando una efectiva conservación de los recursos naturales, su recuperación y la promoción del desarrollo sostenible.</a:t>
            </a:r>
          </a:p>
          <a:p>
            <a:pPr fontAlgn="auto">
              <a:lnSpc>
                <a:spcPct val="80000"/>
              </a:lnSpc>
              <a:spcAft>
                <a:spcPts val="0"/>
              </a:spcAft>
              <a:buFont typeface="Wingdings" panose="05000000000000000000" pitchFamily="2" charset="2"/>
              <a:buNone/>
              <a:defRPr/>
            </a:pPr>
            <a:endParaRPr lang="es-AR" sz="2200"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AR" sz="2000" dirty="0">
                <a:solidFill>
                  <a:schemeClr val="tx1">
                    <a:lumMod val="75000"/>
                    <a:lumOff val="25000"/>
                  </a:schemeClr>
                </a:solidFill>
              </a:rPr>
              <a:t>	</a:t>
            </a:r>
            <a:endParaRPr lang="es-ES" sz="2000" dirty="0">
              <a:solidFill>
                <a:schemeClr val="tx1">
                  <a:lumMod val="75000"/>
                  <a:lumOff val="25000"/>
                </a:schemeClr>
              </a:solidFill>
            </a:endParaRPr>
          </a:p>
          <a:p>
            <a:pPr fontAlgn="auto">
              <a:lnSpc>
                <a:spcPct val="80000"/>
              </a:lnSpc>
              <a:spcAft>
                <a:spcPts val="0"/>
              </a:spcAft>
              <a:buFont typeface="Wingdings" panose="05000000000000000000" pitchFamily="2" charset="2"/>
              <a:buNone/>
              <a:defRPr/>
            </a:pPr>
            <a:r>
              <a:rPr lang="es-ES" sz="2000" i="1" dirty="0">
                <a:solidFill>
                  <a:schemeClr val="tx1">
                    <a:lumMod val="75000"/>
                    <a:lumOff val="25000"/>
                  </a:schemeClr>
                </a:solidFill>
              </a:rPr>
              <a:t>	</a:t>
            </a:r>
            <a:endParaRPr lang="es-ES" sz="2000" dirty="0">
              <a:solidFill>
                <a:schemeClr val="tx1">
                  <a:lumMod val="75000"/>
                  <a:lumOff val="25000"/>
                </a:schemeClr>
              </a:solidFill>
            </a:endParaRPr>
          </a:p>
        </p:txBody>
      </p:sp>
      <p:sp>
        <p:nvSpPr>
          <p:cNvPr id="5" name="Rectangle 2"/>
          <p:cNvSpPr txBox="1">
            <a:spLocks noChangeArrowheads="1"/>
          </p:cNvSpPr>
          <p:nvPr/>
        </p:nvSpPr>
        <p:spPr>
          <a:xfrm>
            <a:off x="4303713" y="381000"/>
            <a:ext cx="5145087" cy="381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MÁS PREMISAS II</a:t>
            </a:r>
            <a:endParaRPr lang="es-AR" sz="3200" b="1" spc="-150" dirty="0">
              <a:solidFill>
                <a:srgbClr val="FFC000"/>
              </a:solidFill>
              <a:latin typeface="Arial" panose="020B0604020202020204"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idx="4294967295"/>
          </p:nvPr>
        </p:nvSpPr>
        <p:spPr>
          <a:xfrm>
            <a:off x="3352800" y="1600200"/>
            <a:ext cx="6400800" cy="4343400"/>
          </a:xfrm>
        </p:spPr>
        <p:txBody>
          <a:bodyPr rtlCol="0">
            <a:normAutofit/>
          </a:bodyPr>
          <a:lstStyle/>
          <a:p>
            <a:pPr fontAlgn="auto">
              <a:lnSpc>
                <a:spcPct val="80000"/>
              </a:lnSpc>
              <a:spcAft>
                <a:spcPts val="0"/>
              </a:spcAft>
              <a:buClr>
                <a:srgbClr val="00B0F0"/>
              </a:buClr>
              <a:buFont typeface="Wingdings 3" charset="2"/>
              <a:buChar char=""/>
              <a:defRPr/>
            </a:pPr>
            <a:r>
              <a:rPr lang="es-ES" sz="2000" b="1" i="1" dirty="0">
                <a:solidFill>
                  <a:srgbClr val="FFC000"/>
                </a:solidFill>
                <a:effectLst>
                  <a:outerShdw blurRad="38100" dist="38100" dir="2700000" algn="tl">
                    <a:srgbClr val="000000">
                      <a:alpha val="43137"/>
                    </a:srgbClr>
                  </a:outerShdw>
                </a:effectLst>
              </a:rPr>
              <a:t>Artículo 6°.-</a:t>
            </a:r>
            <a:r>
              <a:rPr lang="es-ES" sz="2000" dirty="0">
                <a:solidFill>
                  <a:schemeClr val="tx1">
                    <a:lumMod val="75000"/>
                    <a:lumOff val="25000"/>
                  </a:schemeClr>
                </a:solidFill>
              </a:rPr>
              <a:t>A</a:t>
            </a:r>
            <a:r>
              <a:rPr lang="es-ES" sz="2000" i="1" dirty="0">
                <a:solidFill>
                  <a:schemeClr val="tx1">
                    <a:lumMod val="75000"/>
                    <a:lumOff val="25000"/>
                  </a:schemeClr>
                </a:solidFill>
              </a:rPr>
              <a:t> los fines de alcanzar los objetivos establecidos en la presente Ley, los organismos públicos provinciales, municipales y comunales integrarán en sus decisiones y actividades, previsiones de carácter ambiental de acuerdo a lo establecido en la Ley Nacional Nº 25.675 -General del Ambiente-, en la Ley Nº 7343 -</a:t>
            </a:r>
            <a:r>
              <a:rPr lang="es-AR" sz="2000" i="1" dirty="0">
                <a:solidFill>
                  <a:schemeClr val="tx1">
                    <a:lumMod val="75000"/>
                    <a:lumOff val="25000"/>
                  </a:schemeClr>
                </a:solidFill>
              </a:rPr>
              <a:t>Principios Rectores para la Preservación, Conservación, Defensa y Mejoramiento del Ambiente- </a:t>
            </a:r>
            <a:r>
              <a:rPr lang="es-ES" sz="2000" i="1" dirty="0">
                <a:solidFill>
                  <a:schemeClr val="tx1">
                    <a:lumMod val="75000"/>
                    <a:lumOff val="25000"/>
                  </a:schemeClr>
                </a:solidFill>
              </a:rPr>
              <a:t>y en esta normativa.</a:t>
            </a:r>
          </a:p>
          <a:p>
            <a:pPr fontAlgn="auto">
              <a:lnSpc>
                <a:spcPct val="80000"/>
              </a:lnSpc>
              <a:spcAft>
                <a:spcPts val="0"/>
              </a:spcAft>
              <a:buClr>
                <a:srgbClr val="00B0F0"/>
              </a:buClr>
              <a:buFont typeface="Wingdings 3" charset="2"/>
              <a:buChar char=""/>
              <a:defRPr/>
            </a:pPr>
            <a:endParaRPr lang="es-ES" sz="2000" b="1" i="1" u="sng" dirty="0">
              <a:solidFill>
                <a:schemeClr val="tx1">
                  <a:lumMod val="75000"/>
                  <a:lumOff val="25000"/>
                </a:schemeClr>
              </a:solidFill>
            </a:endParaRPr>
          </a:p>
          <a:p>
            <a:pPr fontAlgn="auto">
              <a:lnSpc>
                <a:spcPct val="80000"/>
              </a:lnSpc>
              <a:spcAft>
                <a:spcPts val="0"/>
              </a:spcAft>
              <a:buClr>
                <a:srgbClr val="00B0F0"/>
              </a:buClr>
              <a:buFont typeface="Wingdings 3" charset="2"/>
              <a:buChar char=""/>
              <a:defRPr/>
            </a:pPr>
            <a:r>
              <a:rPr lang="es-ES" sz="2000" b="1" i="1" dirty="0">
                <a:solidFill>
                  <a:srgbClr val="FFC000"/>
                </a:solidFill>
                <a:effectLst>
                  <a:outerShdw blurRad="38100" dist="38100" dir="2700000" algn="tl">
                    <a:srgbClr val="000000">
                      <a:alpha val="43137"/>
                    </a:srgbClr>
                  </a:outerShdw>
                </a:effectLst>
              </a:rPr>
              <a:t>Artículo 7°.- </a:t>
            </a:r>
            <a:r>
              <a:rPr lang="es-ES" sz="2000" i="1" dirty="0">
                <a:solidFill>
                  <a:schemeClr val="tx1">
                    <a:lumMod val="75000"/>
                    <a:lumOff val="25000"/>
                  </a:schemeClr>
                </a:solidFill>
              </a:rPr>
              <a:t>El Ministerio de Agua, Ambiente y Servicios Públicos o el organismo que en futuro lo sustituyere es Autoridad de Aplicación de la presente Ley.</a:t>
            </a:r>
          </a:p>
          <a:p>
            <a:pPr fontAlgn="auto">
              <a:lnSpc>
                <a:spcPct val="80000"/>
              </a:lnSpc>
              <a:spcAft>
                <a:spcPts val="0"/>
              </a:spcAft>
              <a:buClr>
                <a:srgbClr val="00B0F0"/>
              </a:buClr>
              <a:buFont typeface="Wingdings 3" charset="2"/>
              <a:buChar char=""/>
              <a:defRPr/>
            </a:pPr>
            <a:endParaRPr lang="es-ES" sz="2000" b="1" dirty="0">
              <a:solidFill>
                <a:schemeClr val="tx1">
                  <a:lumMod val="75000"/>
                  <a:lumOff val="25000"/>
                </a:schemeClr>
              </a:solidFill>
            </a:endParaRPr>
          </a:p>
        </p:txBody>
      </p:sp>
      <p:sp>
        <p:nvSpPr>
          <p:cNvPr id="6" name="Rectangle 2"/>
          <p:cNvSpPr txBox="1">
            <a:spLocks noChangeArrowheads="1"/>
          </p:cNvSpPr>
          <p:nvPr/>
        </p:nvSpPr>
        <p:spPr>
          <a:xfrm>
            <a:off x="4303713" y="381000"/>
            <a:ext cx="5678487"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OBLIGACIONES –  </a:t>
            </a:r>
            <a:r>
              <a:rPr lang="es-AR" sz="3200" b="1" spc="-150" dirty="0">
                <a:solidFill>
                  <a:srgbClr val="FFC000"/>
                </a:solidFill>
                <a:latin typeface="Arial" panose="020B0604020202020204" pitchFamily="34" charset="0"/>
              </a:rPr>
              <a:t>AUTORIDAD DE APLICACIÓN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667000" y="1524000"/>
            <a:ext cx="7239000" cy="1219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b="1" spc="-150" dirty="0">
                <a:solidFill>
                  <a:schemeClr val="bg1"/>
                </a:solidFill>
                <a:latin typeface="Arial" panose="020B0604020202020204" pitchFamily="34" charset="0"/>
              </a:rPr>
              <a:t>CAPÍTULO II </a:t>
            </a:r>
          </a:p>
          <a:p>
            <a:pPr eaLnBrk="1" hangingPunct="1">
              <a:lnSpc>
                <a:spcPct val="80000"/>
              </a:lnSpc>
              <a:defRPr/>
            </a:pPr>
            <a:r>
              <a:rPr lang="es-AR" b="1" spc="-150" dirty="0">
                <a:solidFill>
                  <a:srgbClr val="FFC000"/>
                </a:solidFill>
                <a:latin typeface="Arial" panose="020B0604020202020204" pitchFamily="34" charset="0"/>
              </a:rPr>
              <a:t>INSTRUMENTOS DE POLÍTICA Y GESTIÓN AMBIENTAL</a:t>
            </a:r>
            <a:endParaRPr lang="es-ES" sz="5400" kern="0" spc="-150" dirty="0">
              <a:solidFill>
                <a:srgbClr val="FFC000"/>
              </a:solidFill>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1569556" y="1371600"/>
            <a:ext cx="9638675" cy="5486400"/>
          </a:xfrm>
          <a:extLst/>
        </p:spPr>
        <p:txBody>
          <a:bodyPr rtlCol="0">
            <a:normAutofit/>
          </a:bodyPr>
          <a:lstStyle/>
          <a:p>
            <a:pPr fontAlgn="auto">
              <a:lnSpc>
                <a:spcPct val="80000"/>
              </a:lnSpc>
              <a:spcAft>
                <a:spcPts val="0"/>
              </a:spcAft>
              <a:buFont typeface="Wingdings" panose="05000000000000000000" pitchFamily="2" charset="2"/>
              <a:buNone/>
              <a:defRPr/>
            </a:pPr>
            <a:r>
              <a:rPr lang="es-ES" b="1" i="1" dirty="0">
                <a:solidFill>
                  <a:srgbClr val="00B0F0"/>
                </a:solidFill>
              </a:rPr>
              <a:t>Artículo 8°.- </a:t>
            </a:r>
            <a:r>
              <a:rPr lang="es-ES" dirty="0">
                <a:solidFill>
                  <a:schemeClr val="tx1">
                    <a:lumMod val="75000"/>
                    <a:lumOff val="25000"/>
                  </a:schemeClr>
                </a:solidFill>
              </a:rPr>
              <a:t>La Provincia de Córdoba utilizará en forma</a:t>
            </a:r>
          </a:p>
          <a:p>
            <a:pPr fontAlgn="auto">
              <a:lnSpc>
                <a:spcPct val="80000"/>
              </a:lnSpc>
              <a:spcAft>
                <a:spcPts val="0"/>
              </a:spcAft>
              <a:buFont typeface="Wingdings" panose="05000000000000000000" pitchFamily="2" charset="2"/>
              <a:buNone/>
              <a:defRPr/>
            </a:pPr>
            <a:r>
              <a:rPr lang="es-ES" dirty="0">
                <a:solidFill>
                  <a:schemeClr val="tx1">
                    <a:lumMod val="75000"/>
                    <a:lumOff val="25000"/>
                  </a:schemeClr>
                </a:solidFill>
              </a:rPr>
              <a:t>prioritaria como instrumentos de política y gestión ambiental los siguientes:</a:t>
            </a:r>
          </a:p>
          <a:p>
            <a:pPr lvl="1" fontAlgn="auto">
              <a:lnSpc>
                <a:spcPct val="80000"/>
              </a:lnSpc>
              <a:spcAft>
                <a:spcPts val="0"/>
              </a:spcAft>
              <a:buFont typeface="Wingdings" panose="05000000000000000000" pitchFamily="2" charset="2"/>
              <a:buNone/>
              <a:defRPr/>
            </a:pPr>
            <a:r>
              <a:rPr lang="es-ES" sz="1800" b="1" dirty="0">
                <a:solidFill>
                  <a:srgbClr val="FFC000"/>
                </a:solidFill>
              </a:rPr>
              <a:t>a)</a:t>
            </a:r>
            <a:r>
              <a:rPr lang="es-ES" sz="1800" dirty="0">
                <a:solidFill>
                  <a:schemeClr val="tx1">
                    <a:lumMod val="75000"/>
                    <a:lumOff val="25000"/>
                  </a:schemeClr>
                </a:solidFill>
              </a:rPr>
              <a:t> El ordenamiento ambiental del territorio;</a:t>
            </a:r>
          </a:p>
          <a:p>
            <a:pPr lvl="1" fontAlgn="auto">
              <a:lnSpc>
                <a:spcPct val="80000"/>
              </a:lnSpc>
              <a:spcAft>
                <a:spcPts val="0"/>
              </a:spcAft>
              <a:buFont typeface="Wingdings" panose="05000000000000000000" pitchFamily="2" charset="2"/>
              <a:buNone/>
              <a:defRPr/>
            </a:pPr>
            <a:r>
              <a:rPr lang="es-ES" sz="1800" b="1" dirty="0">
                <a:solidFill>
                  <a:srgbClr val="FFC000"/>
                </a:solidFill>
              </a:rPr>
              <a:t>b)</a:t>
            </a:r>
            <a:r>
              <a:rPr lang="es-ES" sz="1800" dirty="0">
                <a:solidFill>
                  <a:schemeClr val="tx1">
                    <a:lumMod val="75000"/>
                    <a:lumOff val="25000"/>
                  </a:schemeClr>
                </a:solidFill>
              </a:rPr>
              <a:t> La evaluación de impacto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c)</a:t>
            </a:r>
            <a:r>
              <a:rPr lang="es-ES" sz="1800" dirty="0">
                <a:solidFill>
                  <a:schemeClr val="tx1">
                    <a:lumMod val="75000"/>
                    <a:lumOff val="25000"/>
                  </a:schemeClr>
                </a:solidFill>
              </a:rPr>
              <a:t> La evaluación ambiental estratégica;</a:t>
            </a:r>
          </a:p>
          <a:p>
            <a:pPr lvl="1" fontAlgn="auto">
              <a:lnSpc>
                <a:spcPct val="80000"/>
              </a:lnSpc>
              <a:spcAft>
                <a:spcPts val="0"/>
              </a:spcAft>
              <a:buFont typeface="Wingdings" panose="05000000000000000000" pitchFamily="2" charset="2"/>
              <a:buNone/>
              <a:defRPr/>
            </a:pPr>
            <a:r>
              <a:rPr lang="es-ES" sz="1800" b="1" dirty="0">
                <a:solidFill>
                  <a:srgbClr val="FFC000"/>
                </a:solidFill>
              </a:rPr>
              <a:t>d)</a:t>
            </a:r>
            <a:r>
              <a:rPr lang="es-ES" sz="1800" dirty="0">
                <a:solidFill>
                  <a:schemeClr val="tx1">
                    <a:lumMod val="75000"/>
                    <a:lumOff val="25000"/>
                  </a:schemeClr>
                </a:solidFill>
              </a:rPr>
              <a:t> Los planes de gestión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e)</a:t>
            </a:r>
            <a:r>
              <a:rPr lang="es-ES" sz="1800" dirty="0">
                <a:solidFill>
                  <a:schemeClr val="tx1">
                    <a:lumMod val="75000"/>
                    <a:lumOff val="25000"/>
                  </a:schemeClr>
                </a:solidFill>
              </a:rPr>
              <a:t> Los sistemas de gestión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f)</a:t>
            </a:r>
            <a:r>
              <a:rPr lang="es-ES" sz="1800" dirty="0">
                <a:solidFill>
                  <a:schemeClr val="tx1">
                    <a:lumMod val="75000"/>
                    <a:lumOff val="25000"/>
                  </a:schemeClr>
                </a:solidFill>
              </a:rPr>
              <a:t> El control de las actividades antrópicas;</a:t>
            </a:r>
          </a:p>
          <a:p>
            <a:pPr lvl="1" fontAlgn="auto">
              <a:lnSpc>
                <a:spcPct val="80000"/>
              </a:lnSpc>
              <a:spcAft>
                <a:spcPts val="0"/>
              </a:spcAft>
              <a:buFont typeface="Wingdings" panose="05000000000000000000" pitchFamily="2" charset="2"/>
              <a:buNone/>
              <a:defRPr/>
            </a:pPr>
            <a:r>
              <a:rPr lang="es-ES" sz="1800" b="1" dirty="0">
                <a:solidFill>
                  <a:srgbClr val="FFC000"/>
                </a:solidFill>
              </a:rPr>
              <a:t>g)</a:t>
            </a:r>
            <a:r>
              <a:rPr lang="es-ES" sz="1800" dirty="0">
                <a:solidFill>
                  <a:schemeClr val="tx1">
                    <a:lumMod val="75000"/>
                    <a:lumOff val="25000"/>
                  </a:schemeClr>
                </a:solidFill>
              </a:rPr>
              <a:t> La fijación de estándares y normas;</a:t>
            </a:r>
          </a:p>
          <a:p>
            <a:pPr lvl="1" fontAlgn="auto">
              <a:lnSpc>
                <a:spcPct val="80000"/>
              </a:lnSpc>
              <a:spcAft>
                <a:spcPts val="0"/>
              </a:spcAft>
              <a:buFont typeface="Wingdings" panose="05000000000000000000" pitchFamily="2" charset="2"/>
              <a:buNone/>
              <a:defRPr/>
            </a:pPr>
            <a:r>
              <a:rPr lang="es-ES" sz="1800" b="1" dirty="0">
                <a:solidFill>
                  <a:srgbClr val="FFC000"/>
                </a:solidFill>
              </a:rPr>
              <a:t>h)</a:t>
            </a:r>
            <a:r>
              <a:rPr lang="es-ES" sz="1800" dirty="0">
                <a:solidFill>
                  <a:schemeClr val="tx1">
                    <a:lumMod val="75000"/>
                    <a:lumOff val="25000"/>
                  </a:schemeClr>
                </a:solidFill>
              </a:rPr>
              <a:t> La educación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i)</a:t>
            </a:r>
            <a:r>
              <a:rPr lang="es-ES" sz="1800" dirty="0">
                <a:solidFill>
                  <a:schemeClr val="tx1">
                    <a:lumMod val="75000"/>
                    <a:lumOff val="25000"/>
                  </a:schemeClr>
                </a:solidFill>
              </a:rPr>
              <a:t> La información y diagnóstico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j)</a:t>
            </a:r>
            <a:r>
              <a:rPr lang="es-ES" sz="1800" dirty="0">
                <a:solidFill>
                  <a:schemeClr val="tx1">
                    <a:lumMod val="75000"/>
                    <a:lumOff val="25000"/>
                  </a:schemeClr>
                </a:solidFill>
              </a:rPr>
              <a:t> La participación ciudadana para la convivencia ambiental;</a:t>
            </a:r>
          </a:p>
          <a:p>
            <a:pPr lvl="1" fontAlgn="auto">
              <a:lnSpc>
                <a:spcPct val="80000"/>
              </a:lnSpc>
              <a:spcAft>
                <a:spcPts val="0"/>
              </a:spcAft>
              <a:buFont typeface="Wingdings" panose="05000000000000000000" pitchFamily="2" charset="2"/>
              <a:buNone/>
              <a:defRPr/>
            </a:pPr>
            <a:r>
              <a:rPr lang="es-ES" sz="1800" b="1" dirty="0">
                <a:solidFill>
                  <a:srgbClr val="FFC000"/>
                </a:solidFill>
              </a:rPr>
              <a:t>k)</a:t>
            </a:r>
            <a:r>
              <a:rPr lang="es-ES" sz="1800" dirty="0">
                <a:solidFill>
                  <a:schemeClr val="tx1">
                    <a:lumMod val="75000"/>
                    <a:lumOff val="25000"/>
                  </a:schemeClr>
                </a:solidFill>
              </a:rPr>
              <a:t> El seguro ambiental, y</a:t>
            </a:r>
          </a:p>
          <a:p>
            <a:pPr lvl="1" fontAlgn="auto">
              <a:lnSpc>
                <a:spcPct val="80000"/>
              </a:lnSpc>
              <a:spcAft>
                <a:spcPts val="0"/>
              </a:spcAft>
              <a:buFont typeface="Wingdings" panose="05000000000000000000" pitchFamily="2" charset="2"/>
              <a:buNone/>
              <a:defRPr/>
            </a:pPr>
            <a:r>
              <a:rPr lang="es-ES" sz="1800" b="1" dirty="0">
                <a:solidFill>
                  <a:srgbClr val="FFC000"/>
                </a:solidFill>
              </a:rPr>
              <a:t>l)</a:t>
            </a:r>
            <a:r>
              <a:rPr lang="es-ES" sz="1800" dirty="0">
                <a:solidFill>
                  <a:schemeClr val="tx1">
                    <a:lumMod val="75000"/>
                    <a:lumOff val="25000"/>
                  </a:schemeClr>
                </a:solidFill>
              </a:rPr>
              <a:t> Las medidas de autogestión, incentivos y alicientes ambientales</a:t>
            </a:r>
          </a:p>
        </p:txBody>
      </p:sp>
      <p:sp>
        <p:nvSpPr>
          <p:cNvPr id="4" name="Rectangle 2"/>
          <p:cNvSpPr txBox="1">
            <a:spLocks noChangeArrowheads="1"/>
          </p:cNvSpPr>
          <p:nvPr/>
        </p:nvSpPr>
        <p:spPr>
          <a:xfrm>
            <a:off x="3598863" y="381000"/>
            <a:ext cx="55800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LOS INSTRUMENTOS – </a:t>
            </a:r>
          </a:p>
          <a:p>
            <a:pPr eaLnBrk="1" hangingPunct="1">
              <a:lnSpc>
                <a:spcPct val="80000"/>
              </a:lnSpc>
              <a:defRPr/>
            </a:pPr>
            <a:r>
              <a:rPr lang="es-AR" sz="3200" b="1" spc="-150" dirty="0">
                <a:solidFill>
                  <a:srgbClr val="00B0F0"/>
                </a:solidFill>
                <a:latin typeface="Arial" panose="020B0604020202020204" pitchFamily="34" charset="0"/>
              </a:rPr>
              <a:t> </a:t>
            </a:r>
            <a:r>
              <a:rPr lang="es-AR" sz="3200" b="1" spc="-150" dirty="0">
                <a:solidFill>
                  <a:srgbClr val="FFC000"/>
                </a:solidFill>
                <a:latin typeface="Arial" panose="020B0604020202020204" pitchFamily="34" charset="0"/>
              </a:rPr>
              <a:t>DE POLÍTICA Y GESTIÓN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99" name="Group 71"/>
          <p:cNvGraphicFramePr>
            <a:graphicFrameLocks noGrp="1"/>
          </p:cNvGraphicFramePr>
          <p:nvPr>
            <p:ph idx="4294967295"/>
          </p:nvPr>
        </p:nvGraphicFramePr>
        <p:xfrm>
          <a:off x="2971800" y="762000"/>
          <a:ext cx="7086600" cy="5368933"/>
        </p:xfrm>
        <a:graphic>
          <a:graphicData uri="http://schemas.openxmlformats.org/drawingml/2006/table">
            <a:tbl>
              <a:tblPr/>
              <a:tblGrid>
                <a:gridCol w="2438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54761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Instrumentos</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Ley 25.675</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Ley 7343</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Ley 10.208</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58571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Ordenamiento ambiental  del territorio</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referencias</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1"/>
                  </a:ext>
                </a:extLst>
              </a:tr>
              <a:tr h="54285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Evaluación de impacto ambiental</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a:ln>
                            <a:noFill/>
                          </a:ln>
                          <a:solidFill>
                            <a:schemeClr val="bg1"/>
                          </a:solidFill>
                          <a:effectLst/>
                          <a:latin typeface="Verdana" pitchFamily="34" charset="0"/>
                          <a:cs typeface="Arial" charset="0"/>
                        </a:rPr>
                        <a:t>X completa</a:t>
                      </a:r>
                      <a:endParaRPr kumimoji="0" lang="es-ES"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2"/>
                  </a:ext>
                </a:extLst>
              </a:tr>
              <a:tr h="56507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Evaluación de impacto estratégica</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a:ln>
                            <a:noFill/>
                          </a:ln>
                          <a:solidFill>
                            <a:schemeClr val="bg1"/>
                          </a:solidFill>
                          <a:effectLst/>
                          <a:latin typeface="Verdana" pitchFamily="34" charset="0"/>
                          <a:cs typeface="Arial" charset="0"/>
                        </a:rPr>
                        <a:t>X</a:t>
                      </a:r>
                      <a:endParaRPr kumimoji="0" lang="es-ES"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3"/>
                  </a:ext>
                </a:extLst>
              </a:tr>
              <a:tr h="304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Planes de gestión</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a:ln>
                            <a:noFill/>
                          </a:ln>
                          <a:solidFill>
                            <a:schemeClr val="bg1"/>
                          </a:solidFill>
                          <a:effectLst/>
                          <a:latin typeface="Verdana" pitchFamily="34" charset="0"/>
                          <a:cs typeface="Arial" charset="0"/>
                        </a:rPr>
                        <a:t>X</a:t>
                      </a:r>
                      <a:endParaRPr kumimoji="0" lang="es-ES"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4"/>
                  </a:ext>
                </a:extLst>
              </a:tr>
              <a:tr h="36507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Sistema de gestión</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a:ln>
                            <a:noFill/>
                          </a:ln>
                          <a:solidFill>
                            <a:schemeClr val="bg1"/>
                          </a:solidFill>
                          <a:effectLst/>
                          <a:latin typeface="Verdana" pitchFamily="34" charset="0"/>
                          <a:cs typeface="Arial" charset="0"/>
                        </a:rPr>
                        <a:t>X</a:t>
                      </a:r>
                      <a:endParaRPr kumimoji="0" lang="es-ES"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5"/>
                  </a:ext>
                </a:extLst>
              </a:tr>
              <a:tr h="35079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Estándares y normas</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a:ln>
                            <a:noFill/>
                          </a:ln>
                          <a:solidFill>
                            <a:schemeClr val="bg1"/>
                          </a:solidFill>
                          <a:effectLst/>
                          <a:latin typeface="Verdana" pitchFamily="34" charset="0"/>
                          <a:cs typeface="Arial" charset="0"/>
                        </a:rPr>
                        <a:t>X</a:t>
                      </a:r>
                      <a:endParaRPr kumimoji="0" lang="es-ES"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6"/>
                  </a:ext>
                </a:extLst>
              </a:tr>
              <a:tr h="3365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Educación</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7"/>
                  </a:ext>
                </a:extLst>
              </a:tr>
              <a:tr h="51814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Información y diagnóstico</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8"/>
                  </a:ext>
                </a:extLst>
              </a:tr>
              <a:tr h="58729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Participación para la convivencia ambiental</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9"/>
                  </a:ext>
                </a:extLst>
              </a:tr>
              <a:tr h="32698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s-AR" sz="1400" b="0" i="0" u="none" strike="noStrike" cap="none" normalizeH="0" baseline="0" dirty="0">
                          <a:ln>
                            <a:noFill/>
                          </a:ln>
                          <a:solidFill>
                            <a:schemeClr val="bg1"/>
                          </a:solidFill>
                          <a:effectLst/>
                          <a:latin typeface="Verdana" pitchFamily="34" charset="0"/>
                          <a:cs typeface="Arial" charset="0"/>
                        </a:rPr>
                        <a:t>Seguro ambiental</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10"/>
                  </a:ext>
                </a:extLst>
              </a:tr>
              <a:tr h="33809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0" i="0" u="none" strike="noStrike" cap="none" normalizeH="0" baseline="0" dirty="0">
                          <a:ln>
                            <a:noFill/>
                          </a:ln>
                          <a:solidFill>
                            <a:schemeClr val="bg1"/>
                          </a:solidFill>
                          <a:effectLst/>
                          <a:latin typeface="Verdana" pitchFamily="34" charset="0"/>
                          <a:cs typeface="Arial" charset="0"/>
                        </a:rPr>
                        <a:t>Premios e incentivos</a:t>
                      </a:r>
                      <a:endParaRPr kumimoji="0" lang="es-ES" sz="1400" b="0" i="0" u="none" strike="noStrike" cap="none" normalizeH="0" baseline="0" dirty="0">
                        <a:ln>
                          <a:noFill/>
                        </a:ln>
                        <a:solidFill>
                          <a:schemeClr val="bg1"/>
                        </a:solidFill>
                        <a:effectLst/>
                        <a:latin typeface="Verdana" pitchFamily="34" charset="0"/>
                        <a:cs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AR"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AR" sz="1400" b="1" i="0" u="none" strike="noStrike" cap="none" normalizeH="0" baseline="0" dirty="0">
                          <a:ln>
                            <a:noFill/>
                          </a:ln>
                          <a:solidFill>
                            <a:schemeClr val="bg1"/>
                          </a:solidFill>
                          <a:effectLst/>
                          <a:latin typeface="Verdana" pitchFamily="34" charset="0"/>
                          <a:cs typeface="Arial" charset="0"/>
                        </a:rPr>
                        <a:t>X</a:t>
                      </a:r>
                      <a:endParaRPr kumimoji="0" lang="es-ES" sz="1400" b="1" i="0" u="none" strike="noStrike" cap="none" normalizeH="0" baseline="0" dirty="0">
                        <a:ln>
                          <a:noFill/>
                        </a:ln>
                        <a:solidFill>
                          <a:schemeClr val="bg1"/>
                        </a:solidFill>
                        <a:effectLst/>
                        <a:latin typeface="Verdana" pitchFamily="34" charset="0"/>
                        <a:cs typeface="Arial" charset="0"/>
                      </a:endParaRPr>
                    </a:p>
                  </a:txBody>
                  <a:tcPr marT="45714" marB="45714" anchor="ctr" horzOverflow="overflow">
                    <a:lnL w="12700" cap="flat" cmpd="sng" algn="ctr">
                      <a:solidFill>
                        <a:srgbClr val="FFC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C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362200" y="1676400"/>
            <a:ext cx="80010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b="1" spc="-150" dirty="0">
                <a:solidFill>
                  <a:prstClr val="white"/>
                </a:solidFill>
                <a:latin typeface="Arial" panose="020B0604020202020204" pitchFamily="34" charset="0"/>
              </a:rPr>
              <a:t>ORDENAMIENTO AMBIENTAL                         </a:t>
            </a:r>
            <a:r>
              <a:rPr lang="es-AR" b="1" spc="-150" dirty="0">
                <a:solidFill>
                  <a:srgbClr val="FFC000"/>
                </a:solidFill>
                <a:latin typeface="Arial" panose="020B0604020202020204" pitchFamily="34" charset="0"/>
              </a:rPr>
              <a:t>DEL TERRITORIO</a:t>
            </a:r>
          </a:p>
        </p:txBody>
      </p:sp>
    </p:spTree>
    <p:extLst>
      <p:ext uri="{BB962C8B-B14F-4D97-AF65-F5344CB8AC3E}">
        <p14:creationId xmlns:p14="http://schemas.microsoft.com/office/powerpoint/2010/main" val="149521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419600" y="2889250"/>
            <a:ext cx="3352800" cy="122555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a:lstStyle>
          <a:p>
            <a:pPr eaLnBrk="1" hangingPunct="1">
              <a:buClr>
                <a:srgbClr val="FFC000"/>
              </a:buClr>
              <a:defRPr/>
            </a:pPr>
            <a:r>
              <a:rPr lang="es-AR" kern="0">
                <a:solidFill>
                  <a:prstClr val="black"/>
                </a:solidFill>
              </a:rPr>
              <a:t>Capítulo III</a:t>
            </a:r>
          </a:p>
          <a:p>
            <a:pPr eaLnBrk="1" hangingPunct="1">
              <a:buClr>
                <a:srgbClr val="FFC000"/>
              </a:buClr>
              <a:defRPr/>
            </a:pPr>
            <a:r>
              <a:rPr lang="es-AR" kern="0">
                <a:solidFill>
                  <a:prstClr val="black"/>
                </a:solidFill>
              </a:rPr>
              <a:t>Artículos 9 a 12</a:t>
            </a:r>
            <a:endParaRPr lang="es-ES" kern="0" dirty="0">
              <a:solidFill>
                <a:prstClr val="black"/>
              </a:solidFill>
            </a:endParaRPr>
          </a:p>
        </p:txBody>
      </p:sp>
    </p:spTree>
    <p:extLst>
      <p:ext uri="{BB962C8B-B14F-4D97-AF65-F5344CB8AC3E}">
        <p14:creationId xmlns:p14="http://schemas.microsoft.com/office/powerpoint/2010/main" val="1374112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4294967295"/>
          </p:nvPr>
        </p:nvSpPr>
        <p:spPr>
          <a:xfrm>
            <a:off x="2895600" y="1524000"/>
            <a:ext cx="7010400" cy="4495800"/>
          </a:xfrm>
          <a:prstGeom prst="rect">
            <a:avLst/>
          </a:prstGeom>
        </p:spPr>
        <p:txBody>
          <a:bodyPr/>
          <a:lstStyle/>
          <a:p>
            <a:pPr eaLnBrk="1" hangingPunct="1">
              <a:lnSpc>
                <a:spcPct val="80000"/>
              </a:lnSpc>
              <a:buFont typeface="Wingdings" panose="05000000000000000000" pitchFamily="2" charset="2"/>
              <a:buNone/>
              <a:defRPr/>
            </a:pPr>
            <a:r>
              <a:rPr lang="es-ES" sz="1800" b="1" dirty="0"/>
              <a:t>	</a:t>
            </a:r>
            <a:r>
              <a:rPr lang="es-ES" sz="1800" b="1" i="1" dirty="0">
                <a:solidFill>
                  <a:srgbClr val="FFC000"/>
                </a:solidFill>
                <a:effectLst>
                  <a:outerShdw blurRad="38100" dist="38100" dir="2700000" algn="tl">
                    <a:srgbClr val="000000">
                      <a:alpha val="43137"/>
                    </a:srgbClr>
                  </a:outerShdw>
                </a:effectLst>
              </a:rPr>
              <a:t>Artículo 9°.- </a:t>
            </a:r>
            <a:r>
              <a:rPr lang="es-ES" sz="1800" dirty="0"/>
              <a:t>El Ordenamiento Ambiental del Territorio desarrollará la estructura de funcionamiento global del territorio provincial mediante la coordinación de municipios y comunas con la Provincia. El proceso se realizará en forma participativa con todos los actores sociales que conformen los intereses de los distintos sectores entre sí y de estos con la administración pública, de tal manera que armonice la convivencia entre las actividades humanas y el entorno.</a:t>
            </a:r>
          </a:p>
          <a:p>
            <a:pPr eaLnBrk="1" hangingPunct="1">
              <a:lnSpc>
                <a:spcPct val="80000"/>
              </a:lnSpc>
              <a:buFont typeface="Wingdings" panose="05000000000000000000" pitchFamily="2" charset="2"/>
              <a:buNone/>
              <a:defRPr/>
            </a:pPr>
            <a:r>
              <a:rPr lang="es-ES" sz="1800" dirty="0"/>
              <a:t> 	En el proceso de Ordenamiento Ambiental del Territorio se tendrán en cuenta los aspectos políticos, físicos, sociales, tecnológicos, culturales, económicos, jurídicos y ecológicos de la realidad local, regional y nacional.</a:t>
            </a:r>
          </a:p>
          <a:p>
            <a:pPr eaLnBrk="1" hangingPunct="1">
              <a:lnSpc>
                <a:spcPct val="80000"/>
              </a:lnSpc>
              <a:buFont typeface="Wingdings" panose="05000000000000000000" pitchFamily="2" charset="2"/>
              <a:buNone/>
              <a:defRPr/>
            </a:pPr>
            <a:r>
              <a:rPr lang="es-ES" sz="1800" dirty="0"/>
              <a:t>	El Ordenamiento Ambiental del Territorio debe asegurar el uso adecuado de los recursos ambientales, posibilitar la producción armónica y la utilización de los diferentes ecosistemas, garantizar la mínima degradación y desaprovechamiento y promover la participación social en las decisiones fundamentales del desarrollo sustentable.</a:t>
            </a:r>
          </a:p>
        </p:txBody>
      </p:sp>
      <p:sp>
        <p:nvSpPr>
          <p:cNvPr id="4" name="Rectangle 2"/>
          <p:cNvSpPr txBox="1">
            <a:spLocks noChangeArrowheads="1"/>
          </p:cNvSpPr>
          <p:nvPr/>
        </p:nvSpPr>
        <p:spPr>
          <a:xfrm>
            <a:off x="1905000" y="304800"/>
            <a:ext cx="6705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ASPECTOS A TENER EN CUENTA </a:t>
            </a:r>
            <a:r>
              <a:rPr lang="es-AR" sz="3200" b="1" spc="-150" dirty="0">
                <a:solidFill>
                  <a:srgbClr val="FFC000"/>
                </a:solidFill>
                <a:latin typeface="Arial" panose="020B0604020202020204" pitchFamily="34" charset="0"/>
              </a:rPr>
              <a:t>PARA EL OAT</a:t>
            </a:r>
          </a:p>
        </p:txBody>
      </p:sp>
    </p:spTree>
    <p:extLst>
      <p:ext uri="{BB962C8B-B14F-4D97-AF65-F5344CB8AC3E}">
        <p14:creationId xmlns:p14="http://schemas.microsoft.com/office/powerpoint/2010/main" val="3364865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2895600" y="1600201"/>
            <a:ext cx="6858000" cy="4530725"/>
          </a:xfrm>
          <a:prstGeom prst="rect">
            <a:avLst/>
          </a:prstGeom>
        </p:spPr>
        <p:txBody>
          <a:bodyPr/>
          <a:lstStyle/>
          <a:p>
            <a:pPr eaLnBrk="1" hangingPunct="1">
              <a:lnSpc>
                <a:spcPct val="80000"/>
              </a:lnSpc>
              <a:buFont typeface="Wingdings" panose="05000000000000000000" pitchFamily="2" charset="2"/>
              <a:buNone/>
              <a:defRPr/>
            </a:pPr>
            <a:r>
              <a:rPr lang="es-ES" sz="1800" b="1" i="1" dirty="0">
                <a:solidFill>
                  <a:srgbClr val="FFC000"/>
                </a:solidFill>
                <a:effectLst>
                  <a:outerShdw blurRad="38100" dist="38100" dir="2700000" algn="tl">
                    <a:srgbClr val="000000">
                      <a:alpha val="43137"/>
                    </a:srgbClr>
                  </a:outerShdw>
                </a:effectLst>
              </a:rPr>
              <a:t>Artículo 10°.- </a:t>
            </a:r>
            <a:r>
              <a:rPr lang="es-ES" sz="1800" dirty="0"/>
              <a:t>El Ordenamiento Ambiental del Territorio tiene por objetivos:</a:t>
            </a:r>
          </a:p>
          <a:p>
            <a:pPr eaLnBrk="1" hangingPunct="1">
              <a:lnSpc>
                <a:spcPct val="80000"/>
              </a:lnSpc>
              <a:buFont typeface="Wingdings" panose="05000000000000000000" pitchFamily="2" charset="2"/>
              <a:buNone/>
              <a:defRPr/>
            </a:pPr>
            <a:r>
              <a:rPr lang="es-ES" sz="1800" b="1" dirty="0">
                <a:solidFill>
                  <a:srgbClr val="00B0F0"/>
                </a:solidFill>
              </a:rPr>
              <a:t>a)</a:t>
            </a:r>
            <a:r>
              <a:rPr lang="es-ES" sz="1800" dirty="0"/>
              <a:t> Definir las </a:t>
            </a:r>
            <a:r>
              <a:rPr lang="es-ES" sz="1800" dirty="0" err="1"/>
              <a:t>ecorregiones</a:t>
            </a:r>
            <a:r>
              <a:rPr lang="es-ES" sz="1800" dirty="0"/>
              <a:t> del territorio provincial a partir del diagnóstico de las características, disponibilidad y demanda de los recursos naturales, así como de las actividades productivas que en ellas se desarrollen y de la ubicación y situación de los asentamientos humanos existentes;</a:t>
            </a:r>
          </a:p>
          <a:p>
            <a:pPr eaLnBrk="1" hangingPunct="1">
              <a:lnSpc>
                <a:spcPct val="80000"/>
              </a:lnSpc>
              <a:buFont typeface="Wingdings" panose="05000000000000000000" pitchFamily="2" charset="2"/>
              <a:buNone/>
              <a:defRPr/>
            </a:pPr>
            <a:r>
              <a:rPr lang="es-ES" sz="1800" b="1" dirty="0">
                <a:solidFill>
                  <a:srgbClr val="00B0F0"/>
                </a:solidFill>
              </a:rPr>
              <a:t>b)</a:t>
            </a:r>
            <a:r>
              <a:rPr lang="es-ES" sz="1800" dirty="0"/>
              <a:t> Desarrollar los lineamientos y estrategias para la preservación, protección, restauración y aprovechamiento sustentable de los recursos naturales, así como para la localización de actividades productivas y de los asentamientos humanos; </a:t>
            </a:r>
          </a:p>
          <a:p>
            <a:pPr eaLnBrk="1" hangingPunct="1">
              <a:lnSpc>
                <a:spcPct val="80000"/>
              </a:lnSpc>
              <a:buFont typeface="Wingdings" panose="05000000000000000000" pitchFamily="2" charset="2"/>
              <a:buNone/>
              <a:defRPr/>
            </a:pPr>
            <a:r>
              <a:rPr lang="es-ES" sz="1800" b="1" dirty="0">
                <a:solidFill>
                  <a:srgbClr val="00B0F0"/>
                </a:solidFill>
              </a:rPr>
              <a:t>c)</a:t>
            </a:r>
            <a:r>
              <a:rPr lang="es-ES" sz="1800" dirty="0"/>
              <a:t> Orientar la formulación, aprobación y aplicación de políticas en materia de gestión ambiental y uso sostenible de los recursos naturales y la ocupación ordenada del territorio, en concordancia con las características y potencialidades de los ecosistemas, la conservación del ambiente, la preservación del patrimonio cultural y el bienestar de la población;</a:t>
            </a:r>
          </a:p>
          <a:p>
            <a:pPr eaLnBrk="1" hangingPunct="1">
              <a:lnSpc>
                <a:spcPct val="80000"/>
              </a:lnSpc>
              <a:defRPr/>
            </a:pPr>
            <a:endParaRPr lang="es-ES" sz="1800" dirty="0"/>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672741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4294967295"/>
          </p:nvPr>
        </p:nvSpPr>
        <p:spPr bwMode="auto">
          <a:xfrm>
            <a:off x="3124200" y="1600200"/>
            <a:ext cx="6629400" cy="4724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 typeface="Wingdings" panose="05000000000000000000" pitchFamily="2" charset="2"/>
              <a:buNone/>
            </a:pPr>
            <a:r>
              <a:rPr lang="es-ES" sz="1800" b="1">
                <a:solidFill>
                  <a:srgbClr val="00B0F0"/>
                </a:solidFill>
              </a:rPr>
              <a:t>d)</a:t>
            </a:r>
            <a:r>
              <a:rPr lang="es-ES" sz="1800"/>
              <a:t> Apoyar el fortalecimiento de capacidades de las autoridades correspondientes para conducir la gestión de los espacios y los recursos naturales de su jurisdicción, y promover la participación ciudadana fortaleciendo a las organizaciones de la sociedad civil involucradas en dicha tarea;</a:t>
            </a:r>
          </a:p>
          <a:p>
            <a:pPr eaLnBrk="1" hangingPunct="1">
              <a:lnSpc>
                <a:spcPct val="80000"/>
              </a:lnSpc>
              <a:buFont typeface="Wingdings" panose="05000000000000000000" pitchFamily="2" charset="2"/>
              <a:buNone/>
            </a:pPr>
            <a:r>
              <a:rPr lang="es-ES" sz="1800" b="1">
                <a:solidFill>
                  <a:srgbClr val="00B0F0"/>
                </a:solidFill>
              </a:rPr>
              <a:t>e)</a:t>
            </a:r>
            <a:r>
              <a:rPr lang="es-ES" sz="1800"/>
              <a:t> Proveer información técnica y el marco referencial para la toma de decisiones sobre la ocupación del territorio y el uso de los recursos naturales, y orientar, promover y potenciar la inversión pública y privada, sobre la base del principio de sostenibilidad;</a:t>
            </a:r>
          </a:p>
          <a:p>
            <a:pPr eaLnBrk="1" hangingPunct="1">
              <a:lnSpc>
                <a:spcPct val="80000"/>
              </a:lnSpc>
              <a:buFont typeface="Wingdings" panose="05000000000000000000" pitchFamily="2" charset="2"/>
              <a:buNone/>
            </a:pPr>
            <a:r>
              <a:rPr lang="es-ES" sz="1800" b="1">
                <a:solidFill>
                  <a:srgbClr val="00B0F0"/>
                </a:solidFill>
              </a:rPr>
              <a:t>f)</a:t>
            </a:r>
            <a:r>
              <a:rPr lang="es-ES" sz="1800"/>
              <a:t>  Contribuir a consolidar e impulsar los procesos de concertación entre el Estado y los diferentes actores económicos y sociales sobre la ocupación y el uso adecuado del territorio y los recursos naturales, previniendo conflictos ambientales, y</a:t>
            </a:r>
          </a:p>
          <a:p>
            <a:pPr eaLnBrk="1" hangingPunct="1">
              <a:lnSpc>
                <a:spcPct val="80000"/>
              </a:lnSpc>
              <a:buFont typeface="Wingdings" panose="05000000000000000000" pitchFamily="2" charset="2"/>
              <a:buNone/>
            </a:pPr>
            <a:r>
              <a:rPr lang="es-ES" sz="1800" b="1">
                <a:solidFill>
                  <a:srgbClr val="00B0F0"/>
                </a:solidFill>
              </a:rPr>
              <a:t>g)</a:t>
            </a:r>
            <a:r>
              <a:rPr lang="es-ES" sz="1800"/>
              <a:t> Promover la protección, recuperación y/o rehabilitación de los ecosistemas degradados y frágiles. </a:t>
            </a:r>
          </a:p>
        </p:txBody>
      </p:sp>
      <p:sp>
        <p:nvSpPr>
          <p:cNvPr id="5"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11728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352800" y="457200"/>
            <a:ext cx="4572000" cy="533400"/>
          </a:xfrm>
        </p:spPr>
        <p:txBody>
          <a:bodyPr rtlCol="0">
            <a:normAutofit fontScale="90000"/>
          </a:bodyPr>
          <a:lstStyle/>
          <a:p>
            <a:pPr fontAlgn="auto">
              <a:spcAft>
                <a:spcPts val="0"/>
              </a:spcAft>
              <a:defRPr/>
            </a:pPr>
            <a:r>
              <a:rPr lang="es-AR" sz="3200" b="1" spc="-150" dirty="0">
                <a:solidFill>
                  <a:srgbClr val="00B0F0"/>
                </a:solidFill>
                <a:latin typeface="Arial" panose="020B0604020202020204" pitchFamily="34" charset="0"/>
              </a:rPr>
              <a:t>EL PROCESO</a:t>
            </a:r>
            <a:endParaRPr lang="es-ES" sz="3200" b="1" spc="-150" dirty="0">
              <a:solidFill>
                <a:srgbClr val="00B0F0"/>
              </a:solidFill>
              <a:latin typeface="Arial" panose="020B0604020202020204" pitchFamily="34" charset="0"/>
            </a:endParaRPr>
          </a:p>
        </p:txBody>
      </p:sp>
      <p:sp>
        <p:nvSpPr>
          <p:cNvPr id="27651" name="Rectangle 3"/>
          <p:cNvSpPr>
            <a:spLocks noGrp="1" noChangeArrowheads="1"/>
          </p:cNvSpPr>
          <p:nvPr>
            <p:ph type="body" idx="4294967295"/>
          </p:nvPr>
        </p:nvSpPr>
        <p:spPr>
          <a:xfrm>
            <a:off x="1981200" y="1754188"/>
            <a:ext cx="8229600" cy="4951412"/>
          </a:xfrm>
          <a:extLst/>
        </p:spPr>
        <p:txBody>
          <a:bodyPr rtlCol="0">
            <a:normAutofit lnSpcReduction="10000"/>
          </a:bodyPr>
          <a:lstStyle/>
          <a:p>
            <a:pPr fontAlgn="auto">
              <a:lnSpc>
                <a:spcPct val="90000"/>
              </a:lnSpc>
              <a:spcAft>
                <a:spcPts val="0"/>
              </a:spcAft>
              <a:buClr>
                <a:srgbClr val="00B0F0"/>
              </a:buClr>
              <a:buFont typeface="Wingdings 3" charset="2"/>
              <a:buChar char=""/>
              <a:defRPr/>
            </a:pPr>
            <a:r>
              <a:rPr lang="es-AR" sz="2400" dirty="0">
                <a:solidFill>
                  <a:schemeClr val="tx1">
                    <a:lumMod val="75000"/>
                    <a:lumOff val="25000"/>
                  </a:schemeClr>
                </a:solidFill>
              </a:rPr>
              <a:t>La decisión de organizar un </a:t>
            </a:r>
            <a:r>
              <a:rPr lang="es-AR" sz="2400" b="1" dirty="0">
                <a:solidFill>
                  <a:srgbClr val="FFC000"/>
                </a:solidFill>
              </a:rPr>
              <a:t>proceso participativo </a:t>
            </a:r>
            <a:r>
              <a:rPr lang="es-AR" sz="2400" dirty="0">
                <a:solidFill>
                  <a:schemeClr val="tx1">
                    <a:lumMod val="75000"/>
                    <a:lumOff val="25000"/>
                  </a:schemeClr>
                </a:solidFill>
              </a:rPr>
              <a:t>para el tratamiento del proyecto se ordena a través de encuentros donde se van convocando a diferentes actores sociales, para que realicen presentaciones orales y documentación escrita, que contengan propuestas, modificaciones y aportes al proyecto presentado.</a:t>
            </a:r>
          </a:p>
          <a:p>
            <a:pPr fontAlgn="auto">
              <a:lnSpc>
                <a:spcPct val="90000"/>
              </a:lnSpc>
              <a:spcAft>
                <a:spcPts val="0"/>
              </a:spcAft>
              <a:buClr>
                <a:srgbClr val="00B0F0"/>
              </a:buClr>
              <a:buFont typeface="Wingdings 3" charset="2"/>
              <a:buChar char=""/>
              <a:defRPr/>
            </a:pPr>
            <a:endParaRPr lang="es-AR" sz="2400" dirty="0">
              <a:solidFill>
                <a:schemeClr val="tx1">
                  <a:lumMod val="75000"/>
                  <a:lumOff val="25000"/>
                </a:schemeClr>
              </a:solidFill>
            </a:endParaRPr>
          </a:p>
          <a:p>
            <a:pPr fontAlgn="auto">
              <a:lnSpc>
                <a:spcPct val="90000"/>
              </a:lnSpc>
              <a:spcAft>
                <a:spcPts val="0"/>
              </a:spcAft>
              <a:buClr>
                <a:srgbClr val="00B0F0"/>
              </a:buClr>
              <a:buFont typeface="Wingdings 3" charset="2"/>
              <a:buChar char=""/>
              <a:defRPr/>
            </a:pPr>
            <a:r>
              <a:rPr lang="es-AR" sz="2400" dirty="0">
                <a:solidFill>
                  <a:schemeClr val="tx1">
                    <a:lumMod val="75000"/>
                    <a:lumOff val="25000"/>
                  </a:schemeClr>
                </a:solidFill>
              </a:rPr>
              <a:t>Las actividades del proceso de participación se encuentran registradas ya que fueron incluidas en el </a:t>
            </a:r>
            <a:r>
              <a:rPr lang="es-AR" sz="2400" b="1" dirty="0">
                <a:solidFill>
                  <a:srgbClr val="FFC000"/>
                </a:solidFill>
              </a:rPr>
              <a:t>diario de sesiones del tratamiento de la ley </a:t>
            </a:r>
            <a:r>
              <a:rPr lang="es-AR" sz="2400" dirty="0">
                <a:solidFill>
                  <a:schemeClr val="tx1">
                    <a:lumMod val="75000"/>
                    <a:lumOff val="25000"/>
                  </a:schemeClr>
                </a:solidFill>
              </a:rPr>
              <a:t>en versión taquigráfica y de manera formal en cada reunión de presentación de los distintos actores que desearon participar.</a:t>
            </a:r>
            <a:endParaRPr lang="es-ES" sz="2400" dirty="0">
              <a:solidFill>
                <a:schemeClr val="tx1">
                  <a:lumMod val="75000"/>
                  <a:lumOff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3048000" y="1600201"/>
            <a:ext cx="6705600" cy="4530725"/>
          </a:xfrm>
          <a:prstGeom prst="rect">
            <a:avLst/>
          </a:prstGeom>
        </p:spPr>
        <p:txBody>
          <a:bodyPr/>
          <a:lstStyle/>
          <a:p>
            <a:pPr eaLnBrk="1" hangingPunct="1">
              <a:lnSpc>
                <a:spcPct val="90000"/>
              </a:lnSpc>
              <a:buFont typeface="Wingdings" panose="05000000000000000000" pitchFamily="2" charset="2"/>
              <a:buNone/>
              <a:defRPr/>
            </a:pPr>
            <a:r>
              <a:rPr lang="es-ES" sz="2000" b="1" i="1" dirty="0">
                <a:solidFill>
                  <a:srgbClr val="FFC000"/>
                </a:solidFill>
                <a:effectLst>
                  <a:outerShdw blurRad="38100" dist="38100" dir="2700000" algn="tl">
                    <a:srgbClr val="000000">
                      <a:alpha val="43137"/>
                    </a:srgbClr>
                  </a:outerShdw>
                </a:effectLst>
              </a:rPr>
              <a:t>	Artículo 11°.-</a:t>
            </a:r>
            <a:r>
              <a:rPr lang="es-ES" sz="2000" b="1" dirty="0"/>
              <a:t> </a:t>
            </a:r>
            <a:r>
              <a:rPr lang="es-ES" sz="2000" dirty="0"/>
              <a:t>La Autoridad de Aplicación convocará -en un plazo no mayor a ciento veinte (120) días- a los distintos sectores y actores sociales a un proceso participativo para el desarrollo de la propuesta del Poder Ejecutivo para el Ordenamiento Ambiental del Territorio de la Provincia, considerando todo antecedente existente de organización del uso del suelo en el territorio provincial.</a:t>
            </a:r>
          </a:p>
          <a:p>
            <a:pPr eaLnBrk="1" hangingPunct="1">
              <a:lnSpc>
                <a:spcPct val="90000"/>
              </a:lnSpc>
              <a:buFont typeface="Wingdings" panose="05000000000000000000" pitchFamily="2" charset="2"/>
              <a:buNone/>
              <a:defRPr/>
            </a:pPr>
            <a:r>
              <a:rPr lang="es-ES" sz="2000" dirty="0"/>
              <a:t>	La propuesta resultante de Ordenamiento Ambiental del Territorio de la Provincia será elevada para su tratamiento al Poder Legislativo dentro de los trescientos sesenta y cinco (365) días corridos de la promulgación de la presente Ley.</a:t>
            </a:r>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PLAZOS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748431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4294967295"/>
          </p:nvPr>
        </p:nvSpPr>
        <p:spPr>
          <a:xfrm>
            <a:off x="2667000" y="1447801"/>
            <a:ext cx="7696200" cy="4530725"/>
          </a:xfrm>
          <a:prstGeom prst="rect">
            <a:avLst/>
          </a:prstGeom>
        </p:spPr>
        <p:txBody>
          <a:bodyPr/>
          <a:lstStyle/>
          <a:p>
            <a:pPr eaLnBrk="1" hangingPunct="1">
              <a:lnSpc>
                <a:spcPct val="80000"/>
              </a:lnSpc>
              <a:buFont typeface="Wingdings" panose="05000000000000000000" pitchFamily="2" charset="2"/>
              <a:buNone/>
              <a:defRPr/>
            </a:pPr>
            <a:r>
              <a:rPr lang="es-ES" sz="1800" b="1" i="1" dirty="0">
                <a:solidFill>
                  <a:srgbClr val="FFC000"/>
                </a:solidFill>
                <a:effectLst>
                  <a:outerShdw blurRad="38100" dist="38100" dir="2700000" algn="tl">
                    <a:srgbClr val="000000">
                      <a:alpha val="43137"/>
                    </a:srgbClr>
                  </a:outerShdw>
                </a:effectLst>
              </a:rPr>
              <a:t>	Artículo 12°.-</a:t>
            </a:r>
            <a:r>
              <a:rPr lang="es-ES" sz="1800" b="1" dirty="0"/>
              <a:t> </a:t>
            </a:r>
            <a:r>
              <a:rPr lang="es-ES" sz="1800" dirty="0"/>
              <a:t>La Autoridad de Aplicación, en la instrumentación del proceso participativo que conduzca a la elaboración del Ordenamiento Ambiental del Territorio, tendrá en cuenta los siguientes elementos para la localización de las distintas actividades y de desarrollos urbanos o rurales:</a:t>
            </a:r>
          </a:p>
          <a:p>
            <a:pPr eaLnBrk="1" hangingPunct="1">
              <a:lnSpc>
                <a:spcPct val="80000"/>
              </a:lnSpc>
              <a:buFont typeface="Wingdings" panose="05000000000000000000" pitchFamily="2" charset="2"/>
              <a:buNone/>
              <a:defRPr/>
            </a:pPr>
            <a:r>
              <a:rPr lang="es-ES" sz="1800" b="1" dirty="0">
                <a:solidFill>
                  <a:srgbClr val="00B0F0"/>
                </a:solidFill>
              </a:rPr>
              <a:t>a)</a:t>
            </a:r>
            <a:r>
              <a:rPr lang="es-ES" sz="1800" dirty="0"/>
              <a:t> De acuerdo a los criterios establecidos en la Ley Nacional Nº 25.675 -General del Ambiente-:</a:t>
            </a:r>
          </a:p>
          <a:p>
            <a:pPr lvl="1" eaLnBrk="1" hangingPunct="1">
              <a:lnSpc>
                <a:spcPct val="80000"/>
              </a:lnSpc>
              <a:buFont typeface="Wingdings" panose="05000000000000000000" pitchFamily="2" charset="2"/>
              <a:buNone/>
              <a:defRPr/>
            </a:pPr>
            <a:r>
              <a:rPr lang="es-ES" sz="1800" b="1" dirty="0">
                <a:solidFill>
                  <a:srgbClr val="FFC000"/>
                </a:solidFill>
              </a:rPr>
              <a:t>1)</a:t>
            </a:r>
            <a:r>
              <a:rPr lang="es-ES" sz="1800" dirty="0"/>
              <a:t> La vocación de cada zona o región en función de sus recursos ambientales y la sustentabilidad social, económica y ecológica;</a:t>
            </a:r>
          </a:p>
          <a:p>
            <a:pPr lvl="1" eaLnBrk="1" hangingPunct="1">
              <a:lnSpc>
                <a:spcPct val="80000"/>
              </a:lnSpc>
              <a:buFont typeface="Wingdings" panose="05000000000000000000" pitchFamily="2" charset="2"/>
              <a:buNone/>
              <a:defRPr/>
            </a:pPr>
            <a:r>
              <a:rPr lang="es-ES" sz="1800" b="1" dirty="0">
                <a:solidFill>
                  <a:srgbClr val="FFC000"/>
                </a:solidFill>
              </a:rPr>
              <a:t>2)</a:t>
            </a:r>
            <a:r>
              <a:rPr lang="es-ES" sz="1800" dirty="0"/>
              <a:t> La distribución de la población y sus características particulares;</a:t>
            </a:r>
          </a:p>
          <a:p>
            <a:pPr lvl="1" eaLnBrk="1" hangingPunct="1">
              <a:lnSpc>
                <a:spcPct val="80000"/>
              </a:lnSpc>
              <a:buFont typeface="Wingdings" panose="05000000000000000000" pitchFamily="2" charset="2"/>
              <a:buNone/>
              <a:defRPr/>
            </a:pPr>
            <a:r>
              <a:rPr lang="es-ES" sz="1800" b="1" dirty="0">
                <a:solidFill>
                  <a:srgbClr val="FFC000"/>
                </a:solidFill>
              </a:rPr>
              <a:t>3)</a:t>
            </a:r>
            <a:r>
              <a:rPr lang="es-ES" sz="1800" dirty="0"/>
              <a:t> La naturaleza y las características particulares de los diferentes biomas;</a:t>
            </a:r>
          </a:p>
          <a:p>
            <a:pPr lvl="1" eaLnBrk="1" hangingPunct="1">
              <a:lnSpc>
                <a:spcPct val="80000"/>
              </a:lnSpc>
              <a:buFont typeface="Wingdings" panose="05000000000000000000" pitchFamily="2" charset="2"/>
              <a:buNone/>
              <a:defRPr/>
            </a:pPr>
            <a:r>
              <a:rPr lang="es-ES" sz="1800" b="1" dirty="0">
                <a:solidFill>
                  <a:srgbClr val="FFC000"/>
                </a:solidFill>
              </a:rPr>
              <a:t>4)</a:t>
            </a:r>
            <a:r>
              <a:rPr lang="es-ES" sz="1800" dirty="0"/>
              <a:t> Las alteraciones existentes en los biomas por efecto de los asentamientos humanos, de las actividades económicas o de otras actividades humanas o fenómenos naturales, y</a:t>
            </a:r>
          </a:p>
          <a:p>
            <a:pPr lvl="1" eaLnBrk="1" hangingPunct="1">
              <a:lnSpc>
                <a:spcPct val="80000"/>
              </a:lnSpc>
              <a:buFont typeface="Wingdings" panose="05000000000000000000" pitchFamily="2" charset="2"/>
              <a:buNone/>
              <a:defRPr/>
            </a:pPr>
            <a:r>
              <a:rPr lang="es-ES" sz="1800" b="1" dirty="0">
                <a:solidFill>
                  <a:srgbClr val="FFC000"/>
                </a:solidFill>
              </a:rPr>
              <a:t>5)</a:t>
            </a:r>
            <a:r>
              <a:rPr lang="es-ES" sz="1800" dirty="0"/>
              <a:t> La conservación y protección de ecosistemas significativos.</a:t>
            </a:r>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CONSIDERACIONES PARA EL OAT</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892889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4294967295"/>
          </p:nvPr>
        </p:nvSpPr>
        <p:spPr bwMode="auto">
          <a:xfrm>
            <a:off x="2667000" y="1295400"/>
            <a:ext cx="7543800" cy="5105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 typeface="Wingdings" panose="05000000000000000000" pitchFamily="2" charset="2"/>
              <a:buNone/>
            </a:pPr>
            <a:r>
              <a:rPr lang="es-ES" sz="1600" b="1">
                <a:solidFill>
                  <a:srgbClr val="FFC000"/>
                </a:solidFill>
              </a:rPr>
              <a:t>b)</a:t>
            </a:r>
            <a:r>
              <a:rPr lang="es-ES" sz="1600"/>
              <a:t> De acuerdo a los antecedentes provinciales existentes:</a:t>
            </a:r>
          </a:p>
          <a:p>
            <a:pPr lvl="1" eaLnBrk="1" hangingPunct="1">
              <a:lnSpc>
                <a:spcPct val="80000"/>
              </a:lnSpc>
              <a:buFont typeface="Wingdings" panose="05000000000000000000" pitchFamily="2" charset="2"/>
              <a:buNone/>
            </a:pPr>
            <a:r>
              <a:rPr lang="es-ES" sz="1600" b="1">
                <a:solidFill>
                  <a:srgbClr val="00B0F0"/>
                </a:solidFill>
              </a:rPr>
              <a:t>1)</a:t>
            </a:r>
            <a:r>
              <a:rPr lang="es-ES" sz="1600"/>
              <a:t> Ordenamientos territoriales parciales en la Provincia;</a:t>
            </a:r>
          </a:p>
          <a:p>
            <a:pPr lvl="1" eaLnBrk="1" hangingPunct="1">
              <a:lnSpc>
                <a:spcPct val="80000"/>
              </a:lnSpc>
              <a:buFont typeface="Wingdings" panose="05000000000000000000" pitchFamily="2" charset="2"/>
              <a:buNone/>
            </a:pPr>
            <a:r>
              <a:rPr lang="es-ES" sz="1600" b="1">
                <a:solidFill>
                  <a:srgbClr val="00B0F0"/>
                </a:solidFill>
              </a:rPr>
              <a:t>2)</a:t>
            </a:r>
            <a:r>
              <a:rPr lang="es-ES" sz="1600"/>
              <a:t> El mapa de ordenamiento territorial del bosque nativo provincial elaborado de acuerdo a la legislación vigente;</a:t>
            </a:r>
          </a:p>
          <a:p>
            <a:pPr lvl="1" eaLnBrk="1" hangingPunct="1">
              <a:lnSpc>
                <a:spcPct val="80000"/>
              </a:lnSpc>
              <a:buFont typeface="Wingdings" panose="05000000000000000000" pitchFamily="2" charset="2"/>
              <a:buNone/>
            </a:pPr>
            <a:r>
              <a:rPr lang="es-ES" sz="1600" b="1">
                <a:solidFill>
                  <a:srgbClr val="00B0F0"/>
                </a:solidFill>
              </a:rPr>
              <a:t>3)</a:t>
            </a:r>
            <a:r>
              <a:rPr lang="es-ES" sz="1600"/>
              <a:t> La legislación provincial, programas y acciones en materia de planificación del Área Metropolitana;</a:t>
            </a:r>
          </a:p>
          <a:p>
            <a:pPr lvl="1" eaLnBrk="1" hangingPunct="1">
              <a:lnSpc>
                <a:spcPct val="80000"/>
              </a:lnSpc>
              <a:buFont typeface="Wingdings" panose="05000000000000000000" pitchFamily="2" charset="2"/>
              <a:buNone/>
            </a:pPr>
            <a:r>
              <a:rPr lang="es-ES" sz="1600" b="1">
                <a:solidFill>
                  <a:srgbClr val="00B0F0"/>
                </a:solidFill>
              </a:rPr>
              <a:t>4)</a:t>
            </a:r>
            <a:r>
              <a:rPr lang="es-ES" sz="1600"/>
              <a:t> Ordenamientos de uso del suelo y territoriales ambientales desarrollados por municipios y comunas en su ámbito jurisdiccional que se encuentren vigentes;</a:t>
            </a:r>
          </a:p>
          <a:p>
            <a:pPr lvl="1" eaLnBrk="1" hangingPunct="1">
              <a:lnSpc>
                <a:spcPct val="80000"/>
              </a:lnSpc>
              <a:buFont typeface="Wingdings" panose="05000000000000000000" pitchFamily="2" charset="2"/>
              <a:buNone/>
            </a:pPr>
            <a:r>
              <a:rPr lang="es-ES" sz="1600" b="1">
                <a:solidFill>
                  <a:srgbClr val="00B0F0"/>
                </a:solidFill>
              </a:rPr>
              <a:t>5)</a:t>
            </a:r>
            <a:r>
              <a:rPr lang="es-ES" sz="1600"/>
              <a:t> La preservación, protección y saneamiento de las cuencas hídricas de la Provincia de Córdoba;</a:t>
            </a:r>
          </a:p>
          <a:p>
            <a:pPr lvl="1" eaLnBrk="1" hangingPunct="1">
              <a:lnSpc>
                <a:spcPct val="80000"/>
              </a:lnSpc>
              <a:buFont typeface="Wingdings" panose="05000000000000000000" pitchFamily="2" charset="2"/>
              <a:buNone/>
            </a:pPr>
            <a:r>
              <a:rPr lang="es-ES" sz="1600" b="1">
                <a:solidFill>
                  <a:srgbClr val="00B0F0"/>
                </a:solidFill>
              </a:rPr>
              <a:t>6)</a:t>
            </a:r>
            <a:r>
              <a:rPr lang="es-ES" sz="1600"/>
              <a:t> El acceso a las vías públicas;</a:t>
            </a:r>
          </a:p>
          <a:p>
            <a:pPr lvl="1" eaLnBrk="1" hangingPunct="1">
              <a:lnSpc>
                <a:spcPct val="80000"/>
              </a:lnSpc>
              <a:buFont typeface="Wingdings" panose="05000000000000000000" pitchFamily="2" charset="2"/>
              <a:buNone/>
            </a:pPr>
            <a:r>
              <a:rPr lang="es-ES" sz="1600" b="1">
                <a:solidFill>
                  <a:srgbClr val="00B0F0"/>
                </a:solidFill>
              </a:rPr>
              <a:t>7)</a:t>
            </a:r>
            <a:r>
              <a:rPr lang="es-ES" sz="1600"/>
              <a:t> La disponibilidad energética;</a:t>
            </a:r>
          </a:p>
          <a:p>
            <a:pPr lvl="1" eaLnBrk="1" hangingPunct="1">
              <a:lnSpc>
                <a:spcPct val="80000"/>
              </a:lnSpc>
              <a:buFont typeface="Wingdings" panose="05000000000000000000" pitchFamily="2" charset="2"/>
              <a:buNone/>
            </a:pPr>
            <a:r>
              <a:rPr lang="es-ES" sz="1600" b="1">
                <a:solidFill>
                  <a:srgbClr val="00B0F0"/>
                </a:solidFill>
              </a:rPr>
              <a:t>8)</a:t>
            </a:r>
            <a:r>
              <a:rPr lang="es-ES" sz="1600"/>
              <a:t> Los sistemas productivos de las economías regionales;</a:t>
            </a:r>
          </a:p>
          <a:p>
            <a:pPr lvl="1" eaLnBrk="1" hangingPunct="1">
              <a:lnSpc>
                <a:spcPct val="80000"/>
              </a:lnSpc>
              <a:buFont typeface="Wingdings" panose="05000000000000000000" pitchFamily="2" charset="2"/>
              <a:buNone/>
            </a:pPr>
            <a:r>
              <a:rPr lang="es-ES" sz="1600" b="1">
                <a:solidFill>
                  <a:srgbClr val="00B0F0"/>
                </a:solidFill>
              </a:rPr>
              <a:t>9)</a:t>
            </a:r>
            <a:r>
              <a:rPr lang="es-ES" sz="1600"/>
              <a:t> Las investigaciones o recomendaciones del Instituto Nacional de Tecnología Industrial (INTI), del Instituto Nacional de Tecnología Agropecuaria (INTA), del Servicio Nacional de Sanidad y Calidad Agroalimentaria (SENASA), del Centro de Excelencia en Productos y Servicios (CEPROCOR) y los dictámenes específicos elaborados por universidades públicas y privadas, y</a:t>
            </a:r>
          </a:p>
          <a:p>
            <a:pPr lvl="1" eaLnBrk="1" hangingPunct="1">
              <a:lnSpc>
                <a:spcPct val="80000"/>
              </a:lnSpc>
              <a:buFont typeface="Wingdings" panose="05000000000000000000" pitchFamily="2" charset="2"/>
              <a:buNone/>
            </a:pPr>
            <a:r>
              <a:rPr lang="es-ES" sz="1600" b="1">
                <a:solidFill>
                  <a:srgbClr val="00B0F0"/>
                </a:solidFill>
              </a:rPr>
              <a:t>10)</a:t>
            </a:r>
            <a:r>
              <a:rPr lang="es-ES" sz="1600"/>
              <a:t> Todo otro antecedente relevante que se aporte para su consideración a la Autoridad de Aplicación. </a:t>
            </a:r>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CONSIDERACIONES PARA EL OAT</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253049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4294967295"/>
          </p:nvPr>
        </p:nvSpPr>
        <p:spPr bwMode="auto">
          <a:xfrm>
            <a:off x="3124200" y="1752600"/>
            <a:ext cx="6629400" cy="3505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FFC000"/>
              </a:buClr>
            </a:pPr>
            <a:r>
              <a:rPr lang="es-AR" sz="2400"/>
              <a:t>Establece que aspectos tener en cuenta, los objetivos a cumplir, la modalidad en que debe realizarse el ordenamiento en la provincia.</a:t>
            </a:r>
          </a:p>
          <a:p>
            <a:pPr eaLnBrk="1" hangingPunct="1">
              <a:lnSpc>
                <a:spcPct val="90000"/>
              </a:lnSpc>
              <a:buClr>
                <a:srgbClr val="FFC000"/>
              </a:buClr>
            </a:pPr>
            <a:r>
              <a:rPr lang="es-AR" sz="2400"/>
              <a:t>Cuales consideraciones deben tenerse en cuenta.</a:t>
            </a:r>
          </a:p>
          <a:p>
            <a:pPr eaLnBrk="1" hangingPunct="1">
              <a:lnSpc>
                <a:spcPct val="90000"/>
              </a:lnSpc>
              <a:buClr>
                <a:srgbClr val="FFC000"/>
              </a:buClr>
            </a:pPr>
            <a:r>
              <a:rPr lang="es-AR" sz="2400"/>
              <a:t>Establece dos plazos: uno para iniciar las actividades convocando a los actores (120 días) y otro para elevar la propuesta a la legislatura (365 días).</a:t>
            </a:r>
            <a:endParaRPr lang="es-ES" sz="2400"/>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PRINCIPALES ASPECTOS DEL OAT</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205609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743200" y="1524000"/>
            <a:ext cx="53340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EVALUACIÓN DE </a:t>
            </a:r>
            <a:r>
              <a:rPr lang="es-AR" sz="4000" b="1" spc="-150" dirty="0">
                <a:solidFill>
                  <a:srgbClr val="FFC000"/>
                </a:solidFill>
                <a:latin typeface="Arial" panose="020B0604020202020204" pitchFamily="34" charset="0"/>
              </a:rPr>
              <a:t>IMPACTO AMBIENTAL</a:t>
            </a:r>
          </a:p>
        </p:txBody>
      </p:sp>
    </p:spTree>
    <p:extLst>
      <p:ext uri="{BB962C8B-B14F-4D97-AF65-F5344CB8AC3E}">
        <p14:creationId xmlns:p14="http://schemas.microsoft.com/office/powerpoint/2010/main" val="2251860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2895600" y="2895600"/>
            <a:ext cx="6400800" cy="107315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a:lstStyle>
          <a:p>
            <a:pPr eaLnBrk="1" hangingPunct="1">
              <a:buClr>
                <a:srgbClr val="00B0F0"/>
              </a:buClr>
              <a:defRPr/>
            </a:pPr>
            <a:r>
              <a:rPr lang="es-AR" kern="0">
                <a:solidFill>
                  <a:prstClr val="black"/>
                </a:solidFill>
              </a:rPr>
              <a:t>Actualización e incorporación de algunos aspectos/plazos, etc.</a:t>
            </a:r>
            <a:endParaRPr lang="es-ES" kern="0" dirty="0">
              <a:solidFill>
                <a:prstClr val="black"/>
              </a:solidFill>
            </a:endParaRPr>
          </a:p>
        </p:txBody>
      </p:sp>
    </p:spTree>
    <p:extLst>
      <p:ext uri="{BB962C8B-B14F-4D97-AF65-F5344CB8AC3E}">
        <p14:creationId xmlns:p14="http://schemas.microsoft.com/office/powerpoint/2010/main" val="761157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4294967295"/>
          </p:nvPr>
        </p:nvSpPr>
        <p:spPr bwMode="auto">
          <a:xfrm>
            <a:off x="2667000" y="1752600"/>
            <a:ext cx="7086600" cy="449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AR" sz="2000"/>
              <a:t>La regulación en materia de EIA es amplia y comprende los artículos 13 a 35 inclusive.</a:t>
            </a:r>
          </a:p>
          <a:p>
            <a:pPr eaLnBrk="1" hangingPunct="1">
              <a:lnSpc>
                <a:spcPct val="90000"/>
              </a:lnSpc>
              <a:buClr>
                <a:srgbClr val="00B0F0"/>
              </a:buClr>
            </a:pPr>
            <a:r>
              <a:rPr lang="es-AR" sz="2000"/>
              <a:t>Incorpora aspectos vinculados al trámite, definiciones, plazos en distintas instancias, etc.</a:t>
            </a:r>
          </a:p>
          <a:p>
            <a:pPr eaLnBrk="1" hangingPunct="1">
              <a:lnSpc>
                <a:spcPct val="90000"/>
              </a:lnSpc>
              <a:buClr>
                <a:srgbClr val="00B0F0"/>
              </a:buClr>
            </a:pPr>
            <a:r>
              <a:rPr lang="es-AR" sz="2000"/>
              <a:t>Aspectos a tener en cuenta para evaluar los proyectos, que debe realizar la CTI</a:t>
            </a:r>
          </a:p>
          <a:p>
            <a:pPr eaLnBrk="1" hangingPunct="1">
              <a:lnSpc>
                <a:spcPct val="90000"/>
              </a:lnSpc>
              <a:buClr>
                <a:srgbClr val="00B0F0"/>
              </a:buClr>
            </a:pPr>
            <a:r>
              <a:rPr lang="es-AR" sz="2000"/>
              <a:t>Aspectos vinculados a la información y difusión de los proyectos </a:t>
            </a:r>
          </a:p>
          <a:p>
            <a:pPr eaLnBrk="1" hangingPunct="1">
              <a:lnSpc>
                <a:spcPct val="90000"/>
              </a:lnSpc>
              <a:buClr>
                <a:srgbClr val="00B0F0"/>
              </a:buClr>
            </a:pPr>
            <a:r>
              <a:rPr lang="es-AR" sz="2000"/>
              <a:t>Aspectos vinculados a la participación ciudadana, los mecanismos de acuerdo a los proyectos y las modalidades en que deben realizarse.</a:t>
            </a:r>
          </a:p>
          <a:p>
            <a:pPr eaLnBrk="1" hangingPunct="1">
              <a:lnSpc>
                <a:spcPct val="90000"/>
              </a:lnSpc>
              <a:buClr>
                <a:srgbClr val="00B0F0"/>
              </a:buClr>
            </a:pPr>
            <a:r>
              <a:rPr lang="es-AR" sz="2000"/>
              <a:t>Los anexos a los que remite I, II y III que tienen modificaciones sobre los existentes en el decreto 2131/00</a:t>
            </a:r>
            <a:endParaRPr lang="es-ES" sz="2000"/>
          </a:p>
        </p:txBody>
      </p:sp>
      <p:sp>
        <p:nvSpPr>
          <p:cNvPr id="4" name="Rectangle 2"/>
          <p:cNvSpPr txBox="1">
            <a:spLocks noChangeArrowheads="1"/>
          </p:cNvSpPr>
          <p:nvPr/>
        </p:nvSpPr>
        <p:spPr>
          <a:xfrm>
            <a:off x="3352800" y="533400"/>
            <a:ext cx="53340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PRINCIPALES ASPECTOS </a:t>
            </a:r>
            <a:r>
              <a:rPr lang="es-AR" sz="3200" b="1" spc="-150" dirty="0">
                <a:solidFill>
                  <a:srgbClr val="FFC000"/>
                </a:solidFill>
                <a:latin typeface="Arial" panose="020B0604020202020204" pitchFamily="34" charset="0"/>
              </a:rPr>
              <a:t>QUE SE REGULAN</a:t>
            </a:r>
          </a:p>
        </p:txBody>
      </p:sp>
    </p:spTree>
    <p:extLst>
      <p:ext uri="{BB962C8B-B14F-4D97-AF65-F5344CB8AC3E}">
        <p14:creationId xmlns:p14="http://schemas.microsoft.com/office/powerpoint/2010/main" val="4006253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2667000" y="1752600"/>
            <a:ext cx="6400800" cy="4191000"/>
          </a:xfrm>
          <a:prstGeom prst="rect">
            <a:avLst/>
          </a:prstGeom>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13°.-</a:t>
            </a:r>
            <a:r>
              <a:rPr lang="es-ES" sz="2000" b="1" dirty="0"/>
              <a:t> </a:t>
            </a:r>
            <a:r>
              <a:rPr lang="es-ES" sz="2000" dirty="0"/>
              <a:t>La Autoridad de Aplicación instrumentará como parte integrante de todo procedimiento administrativo de Evaluación de Impacto Ambiental, con carácter obligatorio y previo al otorgamiento o denegatoria de la Licencia Ambiental, audiencias públicas u otros mecanismos que aseguren la participación ciudadana de acuerdo a lo que establece la presente Ley.</a:t>
            </a:r>
          </a:p>
          <a:p>
            <a:pPr eaLnBrk="1" hangingPunct="1">
              <a:lnSpc>
                <a:spcPct val="80000"/>
              </a:lnSpc>
              <a:buClr>
                <a:srgbClr val="00B0F0"/>
              </a:buClr>
              <a:defRPr/>
            </a:pPr>
            <a:endParaRPr lang="es-ES" sz="2000" b="1" i="1" dirty="0">
              <a:solidFill>
                <a:srgbClr val="FFC000"/>
              </a:solidFill>
              <a:effectLst>
                <a:outerShdw blurRad="38100" dist="38100" dir="2700000" algn="tl">
                  <a:srgbClr val="000000">
                    <a:alpha val="43137"/>
                  </a:srgbClr>
                </a:outerShdw>
              </a:effectLst>
            </a:endParaRPr>
          </a:p>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14°.-</a:t>
            </a:r>
            <a:r>
              <a:rPr lang="es-ES" sz="2000" b="1" dirty="0"/>
              <a:t> </a:t>
            </a:r>
            <a:r>
              <a:rPr lang="es-ES" sz="2000" dirty="0"/>
              <a:t>La presente Ley, en ningún caso, admite la aprobación ficta. Siempre se requerirá un acto administrativo expreso de la Autoridad de Aplicación.</a:t>
            </a:r>
          </a:p>
        </p:txBody>
      </p:sp>
      <p:sp>
        <p:nvSpPr>
          <p:cNvPr id="5" name="Rectangle 2"/>
          <p:cNvSpPr txBox="1">
            <a:spLocks noChangeArrowheads="1"/>
          </p:cNvSpPr>
          <p:nvPr/>
        </p:nvSpPr>
        <p:spPr>
          <a:xfrm>
            <a:off x="3200400" y="533400"/>
            <a:ext cx="62484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2800" b="1" spc="-150" dirty="0">
                <a:solidFill>
                  <a:srgbClr val="00B0F0"/>
                </a:solidFill>
                <a:latin typeface="Arial" panose="020B0604020202020204" pitchFamily="34" charset="0"/>
              </a:rPr>
              <a:t>INSTRUMENTACIÓN/ NO SE ADMITE </a:t>
            </a:r>
            <a:r>
              <a:rPr lang="es-AR" sz="2800" b="1" spc="-150" dirty="0">
                <a:solidFill>
                  <a:srgbClr val="FFC000"/>
                </a:solidFill>
                <a:latin typeface="Arial" panose="020B0604020202020204" pitchFamily="34" charset="0"/>
              </a:rPr>
              <a:t>APROBACIÓN FICTA</a:t>
            </a:r>
          </a:p>
        </p:txBody>
      </p:sp>
    </p:spTree>
    <p:extLst>
      <p:ext uri="{BB962C8B-B14F-4D97-AF65-F5344CB8AC3E}">
        <p14:creationId xmlns:p14="http://schemas.microsoft.com/office/powerpoint/2010/main" val="3290813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4294967295"/>
          </p:nvPr>
        </p:nvSpPr>
        <p:spPr>
          <a:xfrm>
            <a:off x="2209800" y="1600200"/>
            <a:ext cx="8458200" cy="3962400"/>
          </a:xfrm>
          <a:prstGeom prst="rect">
            <a:avLst/>
          </a:prstGeom>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15°.-</a:t>
            </a:r>
            <a:r>
              <a:rPr lang="es-ES" sz="2000" b="1" dirty="0"/>
              <a:t> </a:t>
            </a:r>
            <a:r>
              <a:rPr lang="es-ES" sz="2000" dirty="0"/>
              <a:t>Los proyectos públicos y privados consistentes en la realización de obras, instalaciones o cualquier otra actividad comprendida en el listado que, compuesto de cinco (5) fojas forma parte de la presente Ley como Anexo I, deben someterse obligatoriamente al proceso de Evaluación de Impacto Ambiental, previo a su ejecución.</a:t>
            </a:r>
          </a:p>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16°.-</a:t>
            </a:r>
            <a:r>
              <a:rPr lang="es-ES" sz="2000" b="1" dirty="0"/>
              <a:t> </a:t>
            </a:r>
            <a:r>
              <a:rPr lang="es-ES" sz="2000" dirty="0"/>
              <a:t>Los proyectos comprendidos en el listado que, compuesto de cinco (5) fojas forma parte de la presente Ley como Anexo II, se consideran condicionalmente sujetos a la Evaluación de Impacto Ambiental, debiendo decidir la Autoridad de Aplicación -mediante pronunciamiento fundado por vía resolutiva- los que deben ser desarrollados por el proponente en los términos de la Evaluación de Impacto Ambiental. La información básica que se utiliza a tal fin es el Aviso de Proyecto.</a:t>
            </a:r>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PROYECTOS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215035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4294967295"/>
          </p:nvPr>
        </p:nvSpPr>
        <p:spPr>
          <a:xfrm>
            <a:off x="2438400" y="1600201"/>
            <a:ext cx="8229600" cy="4530725"/>
          </a:xfrm>
          <a:prstGeom prst="rect">
            <a:avLst/>
          </a:prstGeom>
        </p:spPr>
        <p:txBody>
          <a:bodyPr/>
          <a:lstStyle/>
          <a:p>
            <a:pPr eaLnBrk="1" hangingPunct="1">
              <a:lnSpc>
                <a:spcPct val="80000"/>
              </a:lnSpc>
              <a:buClr>
                <a:srgbClr val="00B0F0"/>
              </a:buClr>
              <a:defRPr/>
            </a:pPr>
            <a:r>
              <a:rPr lang="es-ES" sz="2300" b="1" i="1" dirty="0">
                <a:solidFill>
                  <a:srgbClr val="FFC000"/>
                </a:solidFill>
                <a:effectLst>
                  <a:outerShdw blurRad="38100" dist="38100" dir="2700000" algn="tl">
                    <a:srgbClr val="000000">
                      <a:alpha val="43137"/>
                    </a:srgbClr>
                  </a:outerShdw>
                </a:effectLst>
              </a:rPr>
              <a:t>Artículo 17°.-</a:t>
            </a:r>
            <a:r>
              <a:rPr lang="es-ES" sz="2300" b="1" dirty="0"/>
              <a:t> </a:t>
            </a:r>
            <a:r>
              <a:rPr lang="es-ES" sz="2300" dirty="0" err="1"/>
              <a:t>Entiéndese</a:t>
            </a:r>
            <a:r>
              <a:rPr lang="es-ES" sz="2300" dirty="0"/>
              <a:t> como Evaluación de Impacto Ambiental (EIA) al procedimiento técnico-administrativo realizado por la Autoridad de Aplicación, basado en el Estudio de Impacto Ambiental, dictamen técnico, estudios técnicos recabados y las opiniones y ponencias surgidas de las audiencias públicas u otros mecanismos de participación ciudadana implementados, que tiene por objetivo la identificación, predicción e interpretación de los impactos ambientales que determinadas políticas y/o proyectos públicos o privados pueden causar en la salud del hombre y/o en el ambiente, así como la prevención, corrección y valoración de los mismos, con el fin de aprobar o rechazar el Estudio de Impacto Ambiental </a:t>
            </a:r>
          </a:p>
        </p:txBody>
      </p:sp>
      <p:sp>
        <p:nvSpPr>
          <p:cNvPr id="4" name="Rectangle 2"/>
          <p:cNvSpPr txBox="1">
            <a:spLocks noChangeArrowheads="1"/>
          </p:cNvSpPr>
          <p:nvPr/>
        </p:nvSpPr>
        <p:spPr>
          <a:xfrm>
            <a:off x="1905000" y="304800"/>
            <a:ext cx="6705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EVALUACIÓN DE IMPACTO </a:t>
            </a:r>
            <a:r>
              <a:rPr lang="es-AR" sz="32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122286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4294967295"/>
          </p:nvPr>
        </p:nvSpPr>
        <p:spPr>
          <a:xfrm>
            <a:off x="1981200" y="1717675"/>
            <a:ext cx="8229600" cy="4530725"/>
          </a:xfrm>
        </p:spPr>
        <p:txBody>
          <a:bodyPr/>
          <a:lstStyle/>
          <a:p>
            <a:pPr>
              <a:lnSpc>
                <a:spcPct val="90000"/>
              </a:lnSpc>
              <a:buClr>
                <a:srgbClr val="00B0F0"/>
              </a:buClr>
            </a:pPr>
            <a:r>
              <a:rPr lang="es-AR" sz="2400" dirty="0"/>
              <a:t>Las sesiones participativas fueron desarrolladas desde marzo hasta mayo luego se procedió al análisis de los distintos </a:t>
            </a:r>
            <a:r>
              <a:rPr lang="es-AR" sz="2400" b="1" dirty="0">
                <a:solidFill>
                  <a:srgbClr val="FFC000"/>
                </a:solidFill>
              </a:rPr>
              <a:t>bloques que conforman el cuerpo legislativo que estudiaron las propuestas, aportes y modificaciones y realizaron sus propias propuestas hasta llegar al texto definitivo</a:t>
            </a:r>
            <a:r>
              <a:rPr lang="es-AR" sz="2400" dirty="0"/>
              <a:t>.</a:t>
            </a:r>
          </a:p>
          <a:p>
            <a:pPr>
              <a:lnSpc>
                <a:spcPct val="90000"/>
              </a:lnSpc>
              <a:buClr>
                <a:srgbClr val="00B0F0"/>
              </a:buClr>
            </a:pPr>
            <a:endParaRPr lang="es-AR" sz="2400" dirty="0"/>
          </a:p>
          <a:p>
            <a:pPr>
              <a:lnSpc>
                <a:spcPct val="90000"/>
              </a:lnSpc>
              <a:buClr>
                <a:srgbClr val="00B0F0"/>
              </a:buClr>
            </a:pPr>
            <a:r>
              <a:rPr lang="es-AR" sz="2400" dirty="0"/>
              <a:t>La </a:t>
            </a:r>
            <a:r>
              <a:rPr lang="es-AR" sz="2400" b="1" dirty="0">
                <a:solidFill>
                  <a:srgbClr val="FFC000"/>
                </a:solidFill>
              </a:rPr>
              <a:t>aprobación fue casi unánime </a:t>
            </a:r>
            <a:r>
              <a:rPr lang="es-AR" sz="2400" dirty="0"/>
              <a:t>porque un solo voto  no acompañó el proyecto final y se sancionó con un amplio consenso el día 26 de junio de 2014.</a:t>
            </a:r>
            <a:endParaRPr lang="es-ES" sz="2400" dirty="0"/>
          </a:p>
        </p:txBody>
      </p:sp>
      <p:sp>
        <p:nvSpPr>
          <p:cNvPr id="4" name="Rectangle 2"/>
          <p:cNvSpPr txBox="1">
            <a:spLocks noChangeArrowheads="1"/>
          </p:cNvSpPr>
          <p:nvPr/>
        </p:nvSpPr>
        <p:spPr>
          <a:xfrm>
            <a:off x="3200400" y="533400"/>
            <a:ext cx="4572000"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defRPr/>
            </a:pPr>
            <a:r>
              <a:rPr lang="es-AR" sz="3200" b="1" spc="-150" dirty="0">
                <a:solidFill>
                  <a:srgbClr val="00B0F0"/>
                </a:solidFill>
                <a:latin typeface="Arial" panose="020B0604020202020204" pitchFamily="34" charset="0"/>
              </a:rPr>
              <a:t>EL DESARROLLO</a:t>
            </a:r>
            <a:endParaRPr lang="es-ES" sz="3200" b="1" kern="0" spc="-150" dirty="0">
              <a:solidFill>
                <a:srgbClr val="00B0F0"/>
              </a:solidFill>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4294967295"/>
          </p:nvPr>
        </p:nvSpPr>
        <p:spPr>
          <a:xfrm>
            <a:off x="2819400" y="1143001"/>
            <a:ext cx="7467600" cy="4530725"/>
          </a:xfrm>
          <a:prstGeom prst="rect">
            <a:avLst/>
          </a:prstGeom>
        </p:spPr>
        <p:txBody>
          <a:bodyPr/>
          <a:lstStyle/>
          <a:p>
            <a:pPr eaLnBrk="1" hangingPunct="1">
              <a:buFont typeface="Wingdings" panose="05000000000000000000" pitchFamily="2" charset="2"/>
              <a:buNone/>
              <a:defRPr/>
            </a:pPr>
            <a:r>
              <a:rPr lang="es-ES" sz="2400" dirty="0"/>
              <a:t>Este procedimiento técnico-administrativo consta de las siguientes fases:</a:t>
            </a:r>
          </a:p>
          <a:p>
            <a:pPr marL="538163" lvl="1" indent="-466725" eaLnBrk="1" hangingPunct="1">
              <a:lnSpc>
                <a:spcPct val="80000"/>
              </a:lnSpc>
              <a:buNone/>
              <a:defRPr/>
            </a:pPr>
            <a:r>
              <a:rPr lang="es-ES" b="1" dirty="0">
                <a:solidFill>
                  <a:srgbClr val="00B0F0"/>
                </a:solidFill>
                <a:ea typeface="+mn-ea"/>
              </a:rPr>
              <a:t>a) </a:t>
            </a:r>
            <a:r>
              <a:rPr lang="es-ES" dirty="0">
                <a:ea typeface="+mn-ea"/>
              </a:rPr>
              <a:t>Realización y presentación del Aviso de  Proyecto  por parte del promotor o iniciador;</a:t>
            </a:r>
          </a:p>
          <a:p>
            <a:pPr marL="538163" lvl="1" indent="-466725" eaLnBrk="1" hangingPunct="1">
              <a:lnSpc>
                <a:spcPct val="80000"/>
              </a:lnSpc>
              <a:buNone/>
              <a:defRPr/>
            </a:pPr>
            <a:r>
              <a:rPr lang="es-ES" b="1" dirty="0">
                <a:solidFill>
                  <a:srgbClr val="00B0F0"/>
                </a:solidFill>
                <a:ea typeface="+mn-ea"/>
              </a:rPr>
              <a:t>b) </a:t>
            </a:r>
            <a:r>
              <a:rPr lang="es-ES" dirty="0">
                <a:ea typeface="+mn-ea"/>
              </a:rPr>
              <a:t>Proceso de difusión e información pública y participación ciudadana;</a:t>
            </a:r>
          </a:p>
          <a:p>
            <a:pPr marL="538163" lvl="1" indent="-466725" eaLnBrk="1" hangingPunct="1">
              <a:lnSpc>
                <a:spcPct val="80000"/>
              </a:lnSpc>
              <a:buNone/>
              <a:defRPr/>
            </a:pPr>
            <a:r>
              <a:rPr lang="es-ES" b="1" dirty="0">
                <a:solidFill>
                  <a:srgbClr val="00B0F0"/>
                </a:solidFill>
                <a:ea typeface="+mn-ea"/>
              </a:rPr>
              <a:t>c) </a:t>
            </a:r>
            <a:r>
              <a:rPr lang="es-ES" dirty="0">
                <a:ea typeface="+mn-ea"/>
              </a:rPr>
              <a:t>Realización y presentación del Estudio de Impacto Ambiental por parte del promotor o iniciador, si correspondiere, y</a:t>
            </a:r>
          </a:p>
          <a:p>
            <a:pPr marL="538163" lvl="1" indent="-466725" eaLnBrk="1" hangingPunct="1">
              <a:lnSpc>
                <a:spcPct val="80000"/>
              </a:lnSpc>
              <a:buNone/>
              <a:defRPr/>
            </a:pPr>
            <a:r>
              <a:rPr lang="es-ES" b="1" dirty="0">
                <a:solidFill>
                  <a:srgbClr val="00B0F0"/>
                </a:solidFill>
                <a:ea typeface="+mn-ea"/>
              </a:rPr>
              <a:t>d) </a:t>
            </a:r>
            <a:r>
              <a:rPr lang="es-ES" dirty="0">
                <a:ea typeface="+mn-ea"/>
              </a:rPr>
              <a:t>Otorgamiento o denegatoria de Licencia Ambiental por parte de la Autoridad de Aplicación </a:t>
            </a:r>
          </a:p>
        </p:txBody>
      </p:sp>
      <p:sp>
        <p:nvSpPr>
          <p:cNvPr id="4" name="Rectangle 2"/>
          <p:cNvSpPr txBox="1">
            <a:spLocks noChangeArrowheads="1"/>
          </p:cNvSpPr>
          <p:nvPr/>
        </p:nvSpPr>
        <p:spPr>
          <a:xfrm>
            <a:off x="1905000" y="304800"/>
            <a:ext cx="6705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FASES DE PROCEDIMIENTO</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874794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4294967295"/>
          </p:nvPr>
        </p:nvSpPr>
        <p:spPr>
          <a:xfrm>
            <a:off x="2209800" y="1219201"/>
            <a:ext cx="8229600" cy="4530725"/>
          </a:xfrm>
          <a:prstGeom prst="rect">
            <a:avLst/>
          </a:prstGeom>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18°.-</a:t>
            </a:r>
            <a:r>
              <a:rPr lang="es-ES" sz="2400" b="1" dirty="0"/>
              <a:t> </a:t>
            </a:r>
            <a:r>
              <a:rPr lang="es-ES" sz="2400" dirty="0" err="1"/>
              <a:t>Entiéndese</a:t>
            </a:r>
            <a:r>
              <a:rPr lang="es-ES" sz="2400" dirty="0"/>
              <a:t> por Proyecto a la propuesta que realicen o proyecten realizar personas físicas o jurídicas -públicas o privadas- a desarrollar en un determinado tiempo y lugar. Puede estar referido tanto a políticas de gobierno, generales o sectoriales, programas provinciales, regionales o locales, proyectos de construcciones o instalaciones, como a otras intervenciones sobre el medio natural o modificado, comprendidas -entre otras- las modificaciones del paisaje, la explotación de recursos naturales, los planes de desarrollo, las campañas de aplicación de </a:t>
            </a:r>
            <a:r>
              <a:rPr lang="es-ES" sz="2400" dirty="0" err="1"/>
              <a:t>biocidas</a:t>
            </a:r>
            <a:r>
              <a:rPr lang="es-ES" sz="2400" dirty="0"/>
              <a:t> y los cambios de uso de la tierra.</a:t>
            </a:r>
          </a:p>
        </p:txBody>
      </p:sp>
      <p:sp>
        <p:nvSpPr>
          <p:cNvPr id="5" name="Rectangle 2"/>
          <p:cNvSpPr txBox="1">
            <a:spLocks noChangeArrowheads="1"/>
          </p:cNvSpPr>
          <p:nvPr/>
        </p:nvSpPr>
        <p:spPr>
          <a:xfrm>
            <a:off x="1905000" y="304800"/>
            <a:ext cx="6705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PROYECTO DEFINICIÓN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28668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4294967295"/>
          </p:nvPr>
        </p:nvSpPr>
        <p:spPr bwMode="auto">
          <a:xfrm>
            <a:off x="2514600" y="1600200"/>
            <a:ext cx="7696200" cy="3733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FFC000"/>
              </a:buClr>
            </a:pPr>
            <a:r>
              <a:rPr lang="es-ES" sz="2400"/>
              <a:t>Los aspectos que deben contemplarse en la consideración de un Proyecto son:</a:t>
            </a:r>
          </a:p>
          <a:p>
            <a:pPr eaLnBrk="1" hangingPunct="1">
              <a:lnSpc>
                <a:spcPct val="90000"/>
              </a:lnSpc>
              <a:buClr>
                <a:srgbClr val="FFC000"/>
              </a:buClr>
            </a:pPr>
            <a:r>
              <a:rPr lang="es-ES" sz="2400"/>
              <a:t>a) Idea, prefactibilidad, factibilidad y diseño;</a:t>
            </a:r>
          </a:p>
          <a:p>
            <a:pPr eaLnBrk="1" hangingPunct="1">
              <a:lnSpc>
                <a:spcPct val="90000"/>
              </a:lnSpc>
              <a:buClr>
                <a:srgbClr val="FFC000"/>
              </a:buClr>
            </a:pPr>
            <a:r>
              <a:rPr lang="es-ES" sz="2400"/>
              <a:t>b) Concreción, construcción o materialización;</a:t>
            </a:r>
          </a:p>
          <a:p>
            <a:pPr eaLnBrk="1" hangingPunct="1">
              <a:lnSpc>
                <a:spcPct val="90000"/>
              </a:lnSpc>
              <a:buClr>
                <a:srgbClr val="FFC000"/>
              </a:buClr>
            </a:pPr>
            <a:r>
              <a:rPr lang="es-ES" sz="2400"/>
              <a:t>c) Operación de las obras o instalaciones;</a:t>
            </a:r>
          </a:p>
          <a:p>
            <a:pPr eaLnBrk="1" hangingPunct="1">
              <a:lnSpc>
                <a:spcPct val="90000"/>
              </a:lnSpc>
              <a:buClr>
                <a:srgbClr val="FFC000"/>
              </a:buClr>
            </a:pPr>
            <a:r>
              <a:rPr lang="es-ES" sz="2400"/>
              <a:t>d) Clausura o desmantelamiento;</a:t>
            </a:r>
          </a:p>
          <a:p>
            <a:pPr eaLnBrk="1" hangingPunct="1">
              <a:lnSpc>
                <a:spcPct val="90000"/>
              </a:lnSpc>
              <a:buClr>
                <a:srgbClr val="FFC000"/>
              </a:buClr>
            </a:pPr>
            <a:r>
              <a:rPr lang="es-ES" sz="2400"/>
              <a:t>e) Posclausura o posdesmantelamiento;</a:t>
            </a:r>
          </a:p>
          <a:p>
            <a:pPr eaLnBrk="1" hangingPunct="1">
              <a:lnSpc>
                <a:spcPct val="90000"/>
              </a:lnSpc>
              <a:buClr>
                <a:srgbClr val="FFC000"/>
              </a:buClr>
            </a:pPr>
            <a:r>
              <a:rPr lang="es-ES" sz="2400"/>
              <a:t>f) Auditoría de cierre, y</a:t>
            </a:r>
          </a:p>
          <a:p>
            <a:pPr eaLnBrk="1" hangingPunct="1">
              <a:lnSpc>
                <a:spcPct val="90000"/>
              </a:lnSpc>
              <a:buClr>
                <a:srgbClr val="FFC000"/>
              </a:buClr>
            </a:pPr>
            <a:r>
              <a:rPr lang="es-ES" sz="2400"/>
              <a:t>g) Estudios de impacto ambiental posclausura </a:t>
            </a:r>
          </a:p>
        </p:txBody>
      </p:sp>
      <p:sp>
        <p:nvSpPr>
          <p:cNvPr id="4" name="Rectangle 2"/>
          <p:cNvSpPr txBox="1">
            <a:spLocks noChangeArrowheads="1"/>
          </p:cNvSpPr>
          <p:nvPr/>
        </p:nvSpPr>
        <p:spPr>
          <a:xfrm>
            <a:off x="1905000" y="304800"/>
            <a:ext cx="6705600"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ASPECTOS A CONTEMPLAR</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040198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a:xfrm>
            <a:off x="2438400" y="1676400"/>
            <a:ext cx="8229600" cy="5029200"/>
          </a:xfrm>
          <a:prstGeom prst="rect">
            <a:avLst/>
          </a:prstGeom>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19°.-</a:t>
            </a:r>
            <a:r>
              <a:rPr lang="es-ES" sz="2000" b="1" dirty="0"/>
              <a:t> </a:t>
            </a:r>
            <a:r>
              <a:rPr lang="es-ES" sz="2000" dirty="0" err="1"/>
              <a:t>Entiéndese</a:t>
            </a:r>
            <a:r>
              <a:rPr lang="es-ES" sz="2000" dirty="0"/>
              <a:t> por Estudio de Impacto Ambiental (</a:t>
            </a:r>
            <a:r>
              <a:rPr lang="es-ES" sz="2000" dirty="0" err="1"/>
              <a:t>EsIA</a:t>
            </a:r>
            <a:r>
              <a:rPr lang="es-ES" sz="2000" dirty="0"/>
              <a:t>) al estudio técnico único de carácter interdisciplinario que, incorporado en el procedimiento de Evaluación de Impacto Ambiental, tiene por objeto predecir, identificar, valorar y corregir las consecuencias o efectos ambientales que determinadas acciones o proyectos pueden causar sobre la calidad de vida del hombre y el ambiente en general, el que contendrá como mínimo:</a:t>
            </a:r>
          </a:p>
          <a:p>
            <a:pPr marL="717550" indent="-358775" eaLnBrk="1" hangingPunct="1">
              <a:lnSpc>
                <a:spcPct val="90000"/>
              </a:lnSpc>
              <a:buNone/>
              <a:defRPr/>
            </a:pPr>
            <a:r>
              <a:rPr lang="es-ES" sz="2000" b="1" dirty="0">
                <a:solidFill>
                  <a:srgbClr val="00B0F0"/>
                </a:solidFill>
              </a:rPr>
              <a:t>a)</a:t>
            </a:r>
            <a:r>
              <a:rPr lang="es-ES" sz="2000" dirty="0"/>
              <a:t> Descripción general del proyecto. Líneas de base de agua, suelo, aire y salud. Exigencias previsibles en el tiempo con respecto al uso del suelo y otros recursos (combustibles, aguas, etc.). Relación del proyecto con el Ordenamiento Territorial; </a:t>
            </a:r>
          </a:p>
          <a:p>
            <a:pPr marL="717550" indent="-358775" eaLnBrk="1" hangingPunct="1">
              <a:lnSpc>
                <a:spcPct val="90000"/>
              </a:lnSpc>
              <a:buNone/>
              <a:defRPr/>
            </a:pPr>
            <a:r>
              <a:rPr lang="es-ES" sz="2000" b="1" dirty="0">
                <a:solidFill>
                  <a:srgbClr val="00B0F0"/>
                </a:solidFill>
              </a:rPr>
              <a:t>b)</a:t>
            </a:r>
            <a:r>
              <a:rPr lang="es-ES" sz="2000" dirty="0"/>
              <a:t> Estimación de los tipos y cantidades de residuos que se generarán durante su funcionamiento y las formas previstas de tratamiento y disposición final de los mismos;</a:t>
            </a:r>
          </a:p>
          <a:p>
            <a:pPr eaLnBrk="1" hangingPunct="1">
              <a:lnSpc>
                <a:spcPct val="90000"/>
              </a:lnSpc>
              <a:defRPr/>
            </a:pPr>
            <a:endParaRPr lang="es-ES" sz="2000" dirty="0"/>
          </a:p>
        </p:txBody>
      </p:sp>
      <p:sp>
        <p:nvSpPr>
          <p:cNvPr id="6" name="Rectangle 2"/>
          <p:cNvSpPr txBox="1">
            <a:spLocks noChangeArrowheads="1"/>
          </p:cNvSpPr>
          <p:nvPr/>
        </p:nvSpPr>
        <p:spPr>
          <a:xfrm>
            <a:off x="3429000" y="381000"/>
            <a:ext cx="4800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ESTUDIO DE IMPACTO </a:t>
            </a:r>
            <a:br>
              <a:rPr lang="es-AR" sz="3200" b="1" spc="-150" dirty="0">
                <a:solidFill>
                  <a:srgbClr val="00B0F0"/>
                </a:solidFill>
                <a:latin typeface="Arial" panose="020B0604020202020204" pitchFamily="34" charset="0"/>
              </a:rPr>
            </a:br>
            <a:r>
              <a:rPr lang="es-AR" sz="3200" b="1" spc="-150" dirty="0">
                <a:solidFill>
                  <a:srgbClr val="FFC000"/>
                </a:solidFill>
                <a:latin typeface="Arial" panose="020B0604020202020204" pitchFamily="34" charset="0"/>
              </a:rPr>
              <a:t>AMBIENTAL (</a:t>
            </a:r>
            <a:r>
              <a:rPr lang="es-AR" sz="3200" b="1" spc="-150" dirty="0" err="1">
                <a:solidFill>
                  <a:srgbClr val="FFC000"/>
                </a:solidFill>
                <a:latin typeface="Arial" panose="020B0604020202020204" pitchFamily="34" charset="0"/>
              </a:rPr>
              <a:t>EsIA</a:t>
            </a:r>
            <a:r>
              <a:rPr lang="es-AR" sz="3200" b="1" spc="-150" dirty="0">
                <a:solidFill>
                  <a:srgbClr val="FFC000"/>
                </a:solidFill>
                <a:latin typeface="Arial" panose="020B0604020202020204" pitchFamily="34" charset="0"/>
              </a:rPr>
              <a:t>)</a:t>
            </a:r>
            <a:endParaRPr lang="es-ES"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754197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4294967295"/>
          </p:nvPr>
        </p:nvSpPr>
        <p:spPr bwMode="auto">
          <a:xfrm>
            <a:off x="2209800" y="1676400"/>
            <a:ext cx="8229600" cy="5105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8775" indent="-358775" eaLnBrk="1" hangingPunct="1">
              <a:lnSpc>
                <a:spcPct val="90000"/>
              </a:lnSpc>
              <a:buClr>
                <a:srgbClr val="FFC000"/>
              </a:buClr>
              <a:buNone/>
            </a:pPr>
            <a:r>
              <a:rPr lang="es-ES" sz="2000" b="1">
                <a:solidFill>
                  <a:srgbClr val="00B0F0"/>
                </a:solidFill>
              </a:rPr>
              <a:t>c)</a:t>
            </a:r>
            <a:r>
              <a:rPr lang="es-ES" sz="2000"/>
              <a:t> Estimación de los riesgos de inflamabilidad y de emisión de materia y energía resultantes del funcionamiento, y formas previstas de tratamiento y control;</a:t>
            </a:r>
          </a:p>
          <a:p>
            <a:pPr marL="358775" indent="-358775" eaLnBrk="1" hangingPunct="1">
              <a:lnSpc>
                <a:spcPct val="90000"/>
              </a:lnSpc>
              <a:buClr>
                <a:srgbClr val="FFC000"/>
              </a:buClr>
              <a:buNone/>
            </a:pPr>
            <a:r>
              <a:rPr lang="es-ES" sz="2000" b="1">
                <a:solidFill>
                  <a:srgbClr val="00B0F0"/>
                </a:solidFill>
              </a:rPr>
              <a:t>d)</a:t>
            </a:r>
            <a:r>
              <a:rPr lang="es-ES" sz="2000"/>
              <a:t> Descripción de los efectos previsibles, se trate de consecuencias directas o indirectas -sean éstas presentes o futuras- sobre la población humana, la fauna urbana y no urbana, la flora, el suelo, el aire y el agua, incluido el patrimonio cultural, artístico e histórico;</a:t>
            </a:r>
          </a:p>
          <a:p>
            <a:pPr marL="358775" indent="-358775" eaLnBrk="1" hangingPunct="1">
              <a:lnSpc>
                <a:spcPct val="90000"/>
              </a:lnSpc>
              <a:buClr>
                <a:srgbClr val="FFC000"/>
              </a:buClr>
              <a:buNone/>
            </a:pPr>
            <a:r>
              <a:rPr lang="es-ES" sz="2000" b="1">
                <a:solidFill>
                  <a:srgbClr val="00B0F0"/>
                </a:solidFill>
              </a:rPr>
              <a:t>e)</a:t>
            </a:r>
            <a:r>
              <a:rPr lang="es-ES" sz="2000"/>
              <a:t> Descripción de las medidas previstas para reducir, eliminar o mitigar los posibles efectos ambientales negativos;</a:t>
            </a:r>
          </a:p>
          <a:p>
            <a:pPr marL="358775" indent="-358775" eaLnBrk="1" hangingPunct="1">
              <a:lnSpc>
                <a:spcPct val="90000"/>
              </a:lnSpc>
              <a:buClr>
                <a:srgbClr val="FFC000"/>
              </a:buClr>
              <a:buNone/>
            </a:pPr>
            <a:r>
              <a:rPr lang="es-ES" sz="2000" b="1">
                <a:solidFill>
                  <a:srgbClr val="00B0F0"/>
                </a:solidFill>
              </a:rPr>
              <a:t>f)</a:t>
            </a:r>
            <a:r>
              <a:rPr lang="es-ES" sz="2000"/>
              <a:t> Descripción de los impactos ocasionados durante las etapas previas a la actividad o construcción del proyecto. Medidas para mitigar dichos impactos;</a:t>
            </a:r>
          </a:p>
          <a:p>
            <a:pPr marL="358775" indent="-358775" eaLnBrk="1" hangingPunct="1">
              <a:lnSpc>
                <a:spcPct val="90000"/>
              </a:lnSpc>
              <a:buClr>
                <a:srgbClr val="FFC000"/>
              </a:buClr>
              <a:buNone/>
            </a:pPr>
            <a:r>
              <a:rPr lang="es-ES" sz="2000" b="1">
                <a:solidFill>
                  <a:srgbClr val="00B0F0"/>
                </a:solidFill>
              </a:rPr>
              <a:t>g)</a:t>
            </a:r>
            <a:r>
              <a:rPr lang="es-ES" sz="2000"/>
              <a:t> Informe sobre la incidencia que el proyecto acarreará a los servicios públicos y la infraestructura de servicios de la Provincia;</a:t>
            </a:r>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err="1">
                <a:solidFill>
                  <a:srgbClr val="00B0F0"/>
                </a:solidFill>
                <a:latin typeface="Arial" panose="020B0604020202020204" pitchFamily="34" charset="0"/>
              </a:rPr>
              <a:t>EsIA</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210277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2057400" y="1752600"/>
            <a:ext cx="8229600" cy="5029200"/>
          </a:xfrm>
          <a:prstGeom prst="rect">
            <a:avLst/>
          </a:prstGeom>
        </p:spPr>
        <p:txBody>
          <a:bodyPr/>
          <a:lstStyle/>
          <a:p>
            <a:pPr marL="447675" indent="-447675" eaLnBrk="1" hangingPunct="1">
              <a:lnSpc>
                <a:spcPct val="80000"/>
              </a:lnSpc>
              <a:buNone/>
              <a:defRPr/>
            </a:pPr>
            <a:r>
              <a:rPr lang="es-ES" sz="2000" b="1" dirty="0">
                <a:solidFill>
                  <a:srgbClr val="00B0F0"/>
                </a:solidFill>
              </a:rPr>
              <a:t>h)</a:t>
            </a:r>
            <a:r>
              <a:rPr lang="es-ES" sz="2000" dirty="0"/>
              <a:t> Descripción ambiental de área afectada y del entorno ambiental pertinente;</a:t>
            </a:r>
          </a:p>
          <a:p>
            <a:pPr marL="447675" indent="-447675" eaLnBrk="1" hangingPunct="1">
              <a:lnSpc>
                <a:spcPct val="80000"/>
              </a:lnSpc>
              <a:buNone/>
              <a:defRPr/>
            </a:pPr>
            <a:r>
              <a:rPr lang="es-ES" sz="2000" b="1" dirty="0">
                <a:solidFill>
                  <a:srgbClr val="00B0F0"/>
                </a:solidFill>
              </a:rPr>
              <a:t>i)</a:t>
            </a:r>
            <a:r>
              <a:rPr lang="es-ES" sz="2000" dirty="0"/>
              <a:t>  Identificación de puntos críticos de control y programa de vigilancia y monitoreo de las variables ambientales durante su emplazamiento y funcionamiento. Programas de recomposición y restauración ambientales previstos;</a:t>
            </a:r>
          </a:p>
          <a:p>
            <a:pPr marL="447675" indent="-447675" eaLnBrk="1" hangingPunct="1">
              <a:lnSpc>
                <a:spcPct val="80000"/>
              </a:lnSpc>
              <a:buNone/>
              <a:defRPr/>
            </a:pPr>
            <a:r>
              <a:rPr lang="es-ES" sz="2000" b="1" dirty="0">
                <a:solidFill>
                  <a:srgbClr val="00B0F0"/>
                </a:solidFill>
              </a:rPr>
              <a:t>j)</a:t>
            </a:r>
            <a:r>
              <a:rPr lang="es-ES" sz="2000" dirty="0"/>
              <a:t>   Planes y programas a cumplir ante las emergencias  ocasionadas por el proyecto o la actividad;</a:t>
            </a:r>
          </a:p>
          <a:p>
            <a:pPr marL="447675" indent="-447675" eaLnBrk="1" hangingPunct="1">
              <a:lnSpc>
                <a:spcPct val="80000"/>
              </a:lnSpc>
              <a:buNone/>
              <a:defRPr/>
            </a:pPr>
            <a:r>
              <a:rPr lang="es-ES" sz="2000" b="1" dirty="0">
                <a:solidFill>
                  <a:srgbClr val="00B0F0"/>
                </a:solidFill>
              </a:rPr>
              <a:t>k)</a:t>
            </a:r>
            <a:r>
              <a:rPr lang="es-ES" sz="2000" dirty="0"/>
              <a:t>  Programas de capacitación ambiental para el personal, y </a:t>
            </a:r>
          </a:p>
          <a:p>
            <a:pPr marL="447675" indent="-447675" eaLnBrk="1" hangingPunct="1">
              <a:lnSpc>
                <a:spcPct val="80000"/>
              </a:lnSpc>
              <a:buNone/>
              <a:defRPr/>
            </a:pPr>
            <a:r>
              <a:rPr lang="es-ES" sz="2000" b="1" dirty="0">
                <a:solidFill>
                  <a:srgbClr val="00B0F0"/>
                </a:solidFill>
              </a:rPr>
              <a:t>l)</a:t>
            </a:r>
            <a:r>
              <a:rPr lang="es-ES" sz="2000" dirty="0"/>
              <a:t>   Previsiones a cumplir para el caso de paralización, cese o desmantelamiento de la actividad.</a:t>
            </a:r>
          </a:p>
          <a:p>
            <a:pPr marL="0" indent="0" eaLnBrk="1" hangingPunct="1">
              <a:lnSpc>
                <a:spcPct val="80000"/>
              </a:lnSpc>
              <a:buNone/>
              <a:defRPr/>
            </a:pPr>
            <a:r>
              <a:rPr lang="es-ES" sz="2000" dirty="0"/>
              <a:t>La Autoridad de Aplicación -de estimarlo necesario- puede requerir modificaciones o alternativas de formulación y/o desarrollo del proyecto, otorgar o denegar la autorización. </a:t>
            </a:r>
          </a:p>
          <a:p>
            <a:pPr marL="0" indent="0" eaLnBrk="1" hangingPunct="1">
              <a:lnSpc>
                <a:spcPct val="80000"/>
              </a:lnSpc>
              <a:buNone/>
              <a:defRPr/>
            </a:pPr>
            <a:endParaRPr lang="es-ES" sz="2000" dirty="0"/>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err="1">
                <a:solidFill>
                  <a:srgbClr val="00B0F0"/>
                </a:solidFill>
                <a:latin typeface="Arial" panose="020B0604020202020204" pitchFamily="34" charset="0"/>
              </a:rPr>
              <a:t>EsIA</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044400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4294967295"/>
          </p:nvPr>
        </p:nvSpPr>
        <p:spPr>
          <a:xfrm>
            <a:off x="2743201" y="1600200"/>
            <a:ext cx="6913563" cy="4038600"/>
          </a:xfrm>
          <a:prstGeom prst="rect">
            <a:avLst/>
          </a:prstGeom>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20°.-</a:t>
            </a:r>
            <a:r>
              <a:rPr lang="es-ES" sz="2400" b="1" dirty="0"/>
              <a:t> </a:t>
            </a:r>
            <a:r>
              <a:rPr lang="es-ES" sz="2400" dirty="0" err="1"/>
              <a:t>Entiéndese</a:t>
            </a:r>
            <a:r>
              <a:rPr lang="es-ES" sz="2400" dirty="0"/>
              <a:t> por Licencia Ambiental al acto administrativo de autorización emitido por la Autoridad de Aplicación como resultado de la Evaluación de Impacto Ambiental. Todo proyecto que fuere desestimado o rechazado por la Autoridad de Aplicación, no puede presentarse nuevamente para su evaluación.</a:t>
            </a:r>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LICENCIA AMBIENTAL</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371776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2286000" y="1600200"/>
            <a:ext cx="8001000" cy="4267200"/>
          </a:xfrm>
          <a:prstGeom prst="rect">
            <a:avLst/>
          </a:prstGeom>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21°.-</a:t>
            </a:r>
            <a:r>
              <a:rPr lang="es-ES" sz="2400" b="1" dirty="0"/>
              <a:t> </a:t>
            </a:r>
            <a:r>
              <a:rPr lang="es-ES" sz="2400" dirty="0"/>
              <a:t>En los casos de los Proyectos descriptos en el Anexo II el proponente debe presentar -obligatoriamente- un Aviso de Proyecto, el cual debe ser objeto de difusión, accesible a la información pública y al consecuente proceso de participación ciudadana que la Autoridad de Aplicación determine.</a:t>
            </a:r>
          </a:p>
          <a:p>
            <a:pPr eaLnBrk="1" hangingPunct="1">
              <a:lnSpc>
                <a:spcPct val="90000"/>
              </a:lnSpc>
              <a:buClr>
                <a:srgbClr val="00B0F0"/>
              </a:buClr>
              <a:defRPr/>
            </a:pPr>
            <a:r>
              <a:rPr lang="es-ES" sz="2400" dirty="0"/>
              <a:t>Todo Aviso de Proyecto será publicado en la página web oficial de la Autoridad de Aplicación dentro de los quince (15) días de presentado.</a:t>
            </a:r>
          </a:p>
          <a:p>
            <a:pPr eaLnBrk="1" hangingPunct="1">
              <a:lnSpc>
                <a:spcPct val="90000"/>
              </a:lnSpc>
              <a:buClr>
                <a:srgbClr val="00B0F0"/>
              </a:buClr>
              <a:defRPr/>
            </a:pPr>
            <a:r>
              <a:rPr lang="es-ES" sz="2400" dirty="0"/>
              <a:t>La guía de comprensión se incluye como Anexo III que compuesta de tres (3) fojas forma parte integrante de la presente Ley. </a:t>
            </a:r>
          </a:p>
        </p:txBody>
      </p:sp>
      <p:sp>
        <p:nvSpPr>
          <p:cNvPr id="4" name="Rectangle 2"/>
          <p:cNvSpPr txBox="1">
            <a:spLocks noChangeArrowheads="1"/>
          </p:cNvSpPr>
          <p:nvPr/>
        </p:nvSpPr>
        <p:spPr>
          <a:xfrm>
            <a:off x="31448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AVISO DE PROYECTO</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021314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4294967295"/>
          </p:nvPr>
        </p:nvSpPr>
        <p:spPr>
          <a:xfrm>
            <a:off x="2743200" y="1676400"/>
            <a:ext cx="7543800" cy="4267200"/>
          </a:xfrm>
          <a:prstGeom prst="rect">
            <a:avLst/>
          </a:prstGeom>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22°.-</a:t>
            </a:r>
            <a:r>
              <a:rPr lang="es-ES" sz="2400" b="1" dirty="0"/>
              <a:t> </a:t>
            </a:r>
            <a:r>
              <a:rPr lang="es-ES" sz="2400" dirty="0"/>
              <a:t>Dentro del plazo de sesenta (60) días de presentado el Aviso de Proyecto comprendido en el Anexo II de esta Ley, la Autoridad de Aplicación debe expedirse sobre la aprobación, ampliación, rectificación o rechazo del mismo. En todos los casos la resolución debe establecer si el proyecto en cuestión debe someterse o no a Evaluación de Impacto Ambiental. La resolución debe estar debidamente fundada. </a:t>
            </a:r>
          </a:p>
        </p:txBody>
      </p:sp>
      <p:sp>
        <p:nvSpPr>
          <p:cNvPr id="5" name="Rectangle 2"/>
          <p:cNvSpPr txBox="1">
            <a:spLocks noChangeArrowheads="1"/>
          </p:cNvSpPr>
          <p:nvPr/>
        </p:nvSpPr>
        <p:spPr>
          <a:xfrm>
            <a:off x="3144838" y="381000"/>
            <a:ext cx="62277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PLAZO PARA EXPEDIRSE </a:t>
            </a:r>
            <a:r>
              <a:rPr lang="es-AR" sz="3200" b="1" spc="-150" dirty="0">
                <a:solidFill>
                  <a:srgbClr val="FFC000"/>
                </a:solidFill>
                <a:latin typeface="Arial" panose="020B0604020202020204" pitchFamily="34" charset="0"/>
              </a:rPr>
              <a:t>SOBRE AVISO DE PROYECTO</a:t>
            </a:r>
          </a:p>
        </p:txBody>
      </p:sp>
    </p:spTree>
    <p:extLst>
      <p:ext uri="{BB962C8B-B14F-4D97-AF65-F5344CB8AC3E}">
        <p14:creationId xmlns:p14="http://schemas.microsoft.com/office/powerpoint/2010/main" val="3266009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4294967295"/>
          </p:nvPr>
        </p:nvSpPr>
        <p:spPr>
          <a:xfrm>
            <a:off x="2840038" y="1219200"/>
            <a:ext cx="6989762" cy="4495800"/>
          </a:xfrm>
          <a:prstGeom prst="rect">
            <a:avLst/>
          </a:prstGeom>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23°.-</a:t>
            </a:r>
            <a:r>
              <a:rPr lang="es-ES" sz="2400" b="1" dirty="0"/>
              <a:t> </a:t>
            </a:r>
            <a:r>
              <a:rPr lang="es-ES" sz="2400" dirty="0"/>
              <a:t>La Autoridad de Aplicación, a través del área técnica correspondiente, debe dar difusión a todo proyecto sujeto a Evaluación de Impacto Ambiental dentro de los diez (10) días de presentado el Estudio de Impacto Ambiental (Anexo I) o de aprobado el Aviso de Proyecto (Anexo II), debiendo efectivizarse con un mínimo de siete (7) días dicha comunicación pública, especialmente en el lugar de localización del proyecto.</a:t>
            </a:r>
            <a:endParaRPr lang="es-AR" sz="2400" dirty="0"/>
          </a:p>
          <a:p>
            <a:pPr eaLnBrk="1" hangingPunct="1">
              <a:lnSpc>
                <a:spcPct val="90000"/>
              </a:lnSpc>
              <a:buFont typeface="Wingdings" panose="05000000000000000000" pitchFamily="2" charset="2"/>
              <a:buNone/>
              <a:defRPr/>
            </a:pPr>
            <a:endParaRPr lang="es-ES" sz="3200" b="1" kern="1200" spc="-150" dirty="0">
              <a:solidFill>
                <a:srgbClr val="00B0F0"/>
              </a:solidFill>
              <a:latin typeface="Arial" panose="020B0604020202020204" pitchFamily="34" charset="0"/>
              <a:ea typeface="+mj-ea"/>
            </a:endParaRPr>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DIFUSIÓN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47577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4294967295"/>
          </p:nvPr>
        </p:nvSpPr>
        <p:spPr>
          <a:xfrm>
            <a:off x="1981200" y="1676400"/>
            <a:ext cx="8229600" cy="3048000"/>
          </a:xfrm>
        </p:spPr>
        <p:txBody>
          <a:bodyPr/>
          <a:lstStyle/>
          <a:p>
            <a:pPr>
              <a:buClr>
                <a:srgbClr val="00B0F0"/>
              </a:buClr>
            </a:pPr>
            <a:r>
              <a:rPr lang="es-AR" sz="2400" dirty="0"/>
              <a:t>Lo interesante de la ley es que en su texto </a:t>
            </a:r>
            <a:r>
              <a:rPr lang="es-AR" sz="2400" b="1" dirty="0">
                <a:solidFill>
                  <a:srgbClr val="FFC000"/>
                </a:solidFill>
              </a:rPr>
              <a:t>receptó todas las sugerencias, propuestas, incluyó mas especificaciones</a:t>
            </a:r>
            <a:r>
              <a:rPr lang="es-AR" sz="2400" dirty="0"/>
              <a:t> y de esta forma se amplió sustancialmente el proyecto inicial avanzando en una </a:t>
            </a:r>
            <a:r>
              <a:rPr lang="es-AR" sz="2400" b="1" dirty="0">
                <a:solidFill>
                  <a:srgbClr val="FFC000"/>
                </a:solidFill>
              </a:rPr>
              <a:t>ley verdaderamente complementaria </a:t>
            </a:r>
            <a:r>
              <a:rPr lang="es-AR" sz="2400" dirty="0"/>
              <a:t>de la ley nacional y que fija una política ambiental superadora.</a:t>
            </a:r>
            <a:endParaRPr lang="es-ES" sz="2400" dirty="0"/>
          </a:p>
        </p:txBody>
      </p:sp>
      <p:sp>
        <p:nvSpPr>
          <p:cNvPr id="4" name="Rectangle 2"/>
          <p:cNvSpPr txBox="1">
            <a:spLocks noChangeArrowheads="1"/>
          </p:cNvSpPr>
          <p:nvPr/>
        </p:nvSpPr>
        <p:spPr>
          <a:xfrm>
            <a:off x="3124200" y="457200"/>
            <a:ext cx="4572000"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defRPr/>
            </a:pPr>
            <a:r>
              <a:rPr lang="es-AR" sz="3200" b="1" spc="-150" dirty="0">
                <a:solidFill>
                  <a:srgbClr val="00B0F0"/>
                </a:solidFill>
                <a:latin typeface="Arial" panose="020B0604020202020204" pitchFamily="34" charset="0"/>
              </a:rPr>
              <a:t>EL RESULTADO</a:t>
            </a:r>
            <a:endParaRPr lang="es-ES" sz="3200" b="1" kern="0" spc="-150" dirty="0">
              <a:solidFill>
                <a:srgbClr val="00B0F0"/>
              </a:solidFill>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4294967295"/>
          </p:nvPr>
        </p:nvSpPr>
        <p:spPr>
          <a:xfrm>
            <a:off x="2743200" y="1600200"/>
            <a:ext cx="7010400" cy="2743200"/>
          </a:xfrm>
          <a:prstGeom prst="rect">
            <a:avLst/>
          </a:prstGeom>
        </p:spPr>
        <p:txBody>
          <a:bodyPr/>
          <a:lstStyle/>
          <a:p>
            <a:pPr eaLnBrk="1" hangingPunct="1">
              <a:defRPr/>
            </a:pPr>
            <a:r>
              <a:rPr lang="es-ES" sz="2400" b="1" i="1" dirty="0">
                <a:solidFill>
                  <a:srgbClr val="FFC000"/>
                </a:solidFill>
                <a:effectLst>
                  <a:outerShdw blurRad="38100" dist="38100" dir="2700000" algn="tl">
                    <a:srgbClr val="000000">
                      <a:alpha val="43137"/>
                    </a:srgbClr>
                  </a:outerShdw>
                </a:effectLst>
              </a:rPr>
              <a:t>Artículo 24°.-</a:t>
            </a:r>
            <a:r>
              <a:rPr lang="es-ES" sz="2400" b="1" dirty="0"/>
              <a:t> </a:t>
            </a:r>
            <a:r>
              <a:rPr lang="es-ES" sz="2400" dirty="0"/>
              <a:t>Una vez presentado el proyecto el Estudio de Impacto Ambiental por el proponente, el mismo es valorado críticamente por la Comisión Técnica Interdisciplinaria para la Evaluación del Impacto Ambiental, la que después de emitir dictamen técnico sobre el mismo lo remite a la Autoridad de Aplicación. </a:t>
            </a:r>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ESIA VALORADO POR CTI</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704519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4294967295"/>
          </p:nvPr>
        </p:nvSpPr>
        <p:spPr>
          <a:xfrm>
            <a:off x="2678114" y="1600201"/>
            <a:ext cx="6923087" cy="4530725"/>
          </a:xfrm>
          <a:prstGeom prst="rect">
            <a:avLst/>
          </a:prstGeom>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25°.-</a:t>
            </a:r>
            <a:r>
              <a:rPr lang="es-ES" sz="2000" b="1" dirty="0"/>
              <a:t> </a:t>
            </a:r>
            <a:r>
              <a:rPr lang="es-ES" sz="2000" dirty="0"/>
              <a:t>Créase la Comisión Técnica Interdisciplinaria para la Evaluación del Impacto Ambiental, cuya función es evaluar técnicamente los potenciales impactos producidos sobre el ambiente por los proyectos de obras y acciones públicas y privadas a desarrollarse en el ámbito de la Provincia de Córdoba, así como la previsión de incorporación, en dichos proyectos, de medidas de mitigación o el desarrollo de obras y acciones complementarias para atenuar esos impactos. Esta Comisión se integra por representantes de los ministerios, organismos dependientes del Poder Ejecutivo Provincial y entes descentralizados del Estado Provincial designados por sus respectivos organismos </a:t>
            </a:r>
          </a:p>
        </p:txBody>
      </p:sp>
      <p:sp>
        <p:nvSpPr>
          <p:cNvPr id="6" name="Rectangle 2"/>
          <p:cNvSpPr txBox="1">
            <a:spLocks noChangeArrowheads="1"/>
          </p:cNvSpPr>
          <p:nvPr/>
        </p:nvSpPr>
        <p:spPr>
          <a:xfrm>
            <a:off x="31448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CTI- CREACIÓN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576332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4294967295"/>
          </p:nvPr>
        </p:nvSpPr>
        <p:spPr>
          <a:xfrm>
            <a:off x="2514601" y="1600200"/>
            <a:ext cx="6913563" cy="4419600"/>
          </a:xfrm>
          <a:prstGeom prst="rect">
            <a:avLst/>
          </a:prstGeom>
        </p:spPr>
        <p:txBody>
          <a:bodyPr/>
          <a:lstStyle/>
          <a:p>
            <a:pPr eaLnBrk="1" hangingPunct="1">
              <a:lnSpc>
                <a:spcPct val="80000"/>
              </a:lnSpc>
              <a:buClr>
                <a:srgbClr val="00B0F0"/>
              </a:buClr>
              <a:defRPr/>
            </a:pPr>
            <a:r>
              <a:rPr lang="es-ES" sz="1800" b="1" i="1" dirty="0">
                <a:solidFill>
                  <a:srgbClr val="FFC000"/>
                </a:solidFill>
                <a:effectLst>
                  <a:outerShdw blurRad="38100" dist="38100" dir="2700000" algn="tl">
                    <a:srgbClr val="000000">
                      <a:alpha val="43137"/>
                    </a:srgbClr>
                  </a:outerShdw>
                </a:effectLst>
              </a:rPr>
              <a:t>Artículo 26°.-</a:t>
            </a:r>
            <a:r>
              <a:rPr lang="es-ES" sz="1800" b="1" dirty="0"/>
              <a:t> </a:t>
            </a:r>
            <a:r>
              <a:rPr lang="es-ES" sz="1800" dirty="0"/>
              <a:t>La Comisión Técnica Interdisciplinaria para la Evaluación del Impacto Ambiental debe realizar el análisis del Estudio de Impacto Ambiental teniendo en cuenta:</a:t>
            </a:r>
          </a:p>
          <a:p>
            <a:pPr marL="717550" indent="-358775" eaLnBrk="1" hangingPunct="1">
              <a:lnSpc>
                <a:spcPct val="80000"/>
              </a:lnSpc>
              <a:buNone/>
              <a:defRPr/>
            </a:pPr>
            <a:r>
              <a:rPr lang="es-ES" sz="1800" b="1" dirty="0">
                <a:solidFill>
                  <a:srgbClr val="00B0F0"/>
                </a:solidFill>
              </a:rPr>
              <a:t>a)</a:t>
            </a:r>
            <a:r>
              <a:rPr lang="es-ES" sz="1800" dirty="0"/>
              <a:t> La comparación de valores de referencia de calidad ambiental propios de la actividad y los </a:t>
            </a:r>
            <a:r>
              <a:rPr lang="es-ES" sz="1800" dirty="0" err="1"/>
              <a:t>preocupacionales</a:t>
            </a:r>
            <a:r>
              <a:rPr lang="es-ES" sz="1800" dirty="0"/>
              <a:t> (línea de base);</a:t>
            </a:r>
          </a:p>
          <a:p>
            <a:pPr marL="717550" indent="-358775" eaLnBrk="1" hangingPunct="1">
              <a:lnSpc>
                <a:spcPct val="80000"/>
              </a:lnSpc>
              <a:buNone/>
              <a:defRPr/>
            </a:pPr>
            <a:r>
              <a:rPr lang="es-ES" sz="1800" b="1" dirty="0">
                <a:solidFill>
                  <a:srgbClr val="00B0F0"/>
                </a:solidFill>
              </a:rPr>
              <a:t>b)</a:t>
            </a:r>
            <a:r>
              <a:rPr lang="es-ES" sz="1800" dirty="0"/>
              <a:t> Las características condicionantes del sitio de localización tales como: clima, hidrología superficial y subterránea, biota y usos de suelo dominantes;</a:t>
            </a:r>
          </a:p>
          <a:p>
            <a:pPr marL="717550" indent="-358775" eaLnBrk="1" hangingPunct="1">
              <a:lnSpc>
                <a:spcPct val="80000"/>
              </a:lnSpc>
              <a:buNone/>
              <a:defRPr/>
            </a:pPr>
            <a:r>
              <a:rPr lang="es-ES" sz="1800" b="1" dirty="0">
                <a:solidFill>
                  <a:srgbClr val="00B0F0"/>
                </a:solidFill>
              </a:rPr>
              <a:t>c)</a:t>
            </a:r>
            <a:r>
              <a:rPr lang="es-ES" sz="1800" dirty="0"/>
              <a:t> La tecnología a utilizar;</a:t>
            </a:r>
          </a:p>
          <a:p>
            <a:pPr marL="717550" indent="-358775" eaLnBrk="1" hangingPunct="1">
              <a:lnSpc>
                <a:spcPct val="80000"/>
              </a:lnSpc>
              <a:buNone/>
              <a:defRPr/>
            </a:pPr>
            <a:r>
              <a:rPr lang="es-ES" sz="1800" b="1" dirty="0">
                <a:solidFill>
                  <a:srgbClr val="00B0F0"/>
                </a:solidFill>
              </a:rPr>
              <a:t>d)</a:t>
            </a:r>
            <a:r>
              <a:rPr lang="es-ES" sz="1800" dirty="0"/>
              <a:t> Las instalaciones conexas o complementarias;</a:t>
            </a:r>
          </a:p>
          <a:p>
            <a:pPr marL="717550" indent="-358775" eaLnBrk="1" hangingPunct="1">
              <a:lnSpc>
                <a:spcPct val="80000"/>
              </a:lnSpc>
              <a:buNone/>
              <a:defRPr/>
            </a:pPr>
            <a:r>
              <a:rPr lang="es-ES" sz="1800" b="1" dirty="0">
                <a:solidFill>
                  <a:srgbClr val="00B0F0"/>
                </a:solidFill>
              </a:rPr>
              <a:t>e)</a:t>
            </a:r>
            <a:r>
              <a:rPr lang="es-ES" sz="1800" dirty="0"/>
              <a:t> La existencia o no de planes u obras importantes en la zona y los objetivos de las mismas, y los estudios de compatibilidad tanto de las nuevas actividades u obras entre sí, como respecto al medio urbano y rural existente. </a:t>
            </a:r>
          </a:p>
        </p:txBody>
      </p:sp>
      <p:sp>
        <p:nvSpPr>
          <p:cNvPr id="4" name="Rectangle 2"/>
          <p:cNvSpPr txBox="1">
            <a:spLocks noChangeArrowheads="1"/>
          </p:cNvSpPr>
          <p:nvPr/>
        </p:nvSpPr>
        <p:spPr>
          <a:xfrm>
            <a:off x="3221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QUE DEBE TENER EN </a:t>
            </a:r>
            <a:r>
              <a:rPr lang="es-AR" sz="3200" b="1" spc="-150" dirty="0">
                <a:solidFill>
                  <a:srgbClr val="FFC000"/>
                </a:solidFill>
                <a:latin typeface="Arial" panose="020B0604020202020204" pitchFamily="34" charset="0"/>
              </a:rPr>
              <a:t>CUENTA CTI </a:t>
            </a:r>
          </a:p>
        </p:txBody>
      </p:sp>
    </p:spTree>
    <p:extLst>
      <p:ext uri="{BB962C8B-B14F-4D97-AF65-F5344CB8AC3E}">
        <p14:creationId xmlns:p14="http://schemas.microsoft.com/office/powerpoint/2010/main" val="25695043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bwMode="auto">
          <a:xfrm>
            <a:off x="2514600" y="1600200"/>
            <a:ext cx="6324600" cy="457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8775" indent="-358775" eaLnBrk="1" hangingPunct="1">
              <a:lnSpc>
                <a:spcPct val="90000"/>
              </a:lnSpc>
              <a:buNone/>
            </a:pPr>
            <a:r>
              <a:rPr lang="es-ES" sz="2000" b="1">
                <a:solidFill>
                  <a:srgbClr val="00B0F0"/>
                </a:solidFill>
              </a:rPr>
              <a:t>f)</a:t>
            </a:r>
            <a:r>
              <a:rPr lang="es-ES" sz="2000"/>
              <a:t> Los futuros costos y las posibilidades reales de efectuar en forma permanente controles de establecimiento y situaciones cuyo número y/o complejidad implique nuevas cargas al erario público y elevados riesgos con respecto al cumplimiento habitual de las normas y recomendaciones de la tutela ambiental, y</a:t>
            </a:r>
          </a:p>
          <a:p>
            <a:pPr marL="358775" indent="-358775" eaLnBrk="1" hangingPunct="1">
              <a:lnSpc>
                <a:spcPct val="90000"/>
              </a:lnSpc>
              <a:buNone/>
            </a:pPr>
            <a:r>
              <a:rPr lang="es-ES" sz="2000" b="1">
                <a:solidFill>
                  <a:srgbClr val="00B0F0"/>
                </a:solidFill>
              </a:rPr>
              <a:t>g)</a:t>
            </a:r>
            <a:r>
              <a:rPr lang="es-ES" sz="2000"/>
              <a:t> La comparación con experiencias similares nacionales e internacionales, en forma especial con aquellas que constan en la documentación de la Organización Mundial de la Salud, de la Organización Internacional del Trabajo, de la Comunidad Económica Europea y de la Agencia de Protección del Ambiente de los Estados Unidos de América, acreditada de manera fehaciente en el supuesto que fuese posible.</a:t>
            </a:r>
          </a:p>
        </p:txBody>
      </p:sp>
      <p:sp>
        <p:nvSpPr>
          <p:cNvPr id="4" name="Rectangle 2"/>
          <p:cNvSpPr txBox="1">
            <a:spLocks noChangeArrowheads="1"/>
          </p:cNvSpPr>
          <p:nvPr/>
        </p:nvSpPr>
        <p:spPr>
          <a:xfrm>
            <a:off x="3221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QUÉ DEBE TENER EN </a:t>
            </a:r>
            <a:r>
              <a:rPr lang="es-AR" sz="3200" b="1" spc="-150" dirty="0">
                <a:solidFill>
                  <a:srgbClr val="FFC000"/>
                </a:solidFill>
                <a:latin typeface="Arial" panose="020B0604020202020204" pitchFamily="34" charset="0"/>
              </a:rPr>
              <a:t>CUENTA CTI </a:t>
            </a:r>
          </a:p>
        </p:txBody>
      </p:sp>
    </p:spTree>
    <p:extLst>
      <p:ext uri="{BB962C8B-B14F-4D97-AF65-F5344CB8AC3E}">
        <p14:creationId xmlns:p14="http://schemas.microsoft.com/office/powerpoint/2010/main" val="2394811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4294967295"/>
          </p:nvPr>
        </p:nvSpPr>
        <p:spPr bwMode="auto">
          <a:xfrm>
            <a:off x="2514600" y="1600200"/>
            <a:ext cx="6629400" cy="4953000"/>
          </a:xfrm>
          <a:prstGeom prst="rect">
            <a:avLst/>
          </a:prstGeom>
          <a:extLst/>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27°.- </a:t>
            </a:r>
            <a:r>
              <a:rPr lang="es-ES" sz="2000" dirty="0"/>
              <a:t>Remitido el dictamen técnico por la Comisión Técnica Interdisciplinaria para la Evaluación del Impacto Ambiental, la Autoridad de Aplicación ordenará al proponente del proyecto publicar un extracto del mismo debidamente visado por aquella, por un período de cinco (5) días en el Boletín Oficial de la Provincia de Córdoba y en un medio de circulación local, regional o provincial, según sea el caso. Dicha publicación debe –obligatoriamente contener descripción de la naturaleza del proyecto, su localización exacta, el objetivo y propósito del mismo. A partir de la primera publicación los particulares podrán consultar y tomar conocimiento de las actuaciones administrativas relativas al proyecto, a excepción de los antecedentes necesarios para proteger invenciones o procedimientos patentables </a:t>
            </a:r>
          </a:p>
        </p:txBody>
      </p:sp>
      <p:sp>
        <p:nvSpPr>
          <p:cNvPr id="4" name="Rectangle 2"/>
          <p:cNvSpPr txBox="1">
            <a:spLocks noChangeArrowheads="1"/>
          </p:cNvSpPr>
          <p:nvPr/>
        </p:nvSpPr>
        <p:spPr>
          <a:xfrm>
            <a:off x="31448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PUBLICIDAD </a:t>
            </a:r>
          </a:p>
          <a:p>
            <a:pPr eaLnBrk="1" hangingPunct="1">
              <a:lnSpc>
                <a:spcPct val="80000"/>
              </a:lnSpc>
              <a:defRPr/>
            </a:pPr>
            <a:r>
              <a:rPr lang="es-AR" sz="3200" b="1" spc="-150" dirty="0">
                <a:solidFill>
                  <a:srgbClr val="FFC000"/>
                </a:solidFill>
                <a:latin typeface="Arial" panose="020B0604020202020204" pitchFamily="34" charset="0"/>
              </a:rPr>
              <a:t>DEL DICTAMEN </a:t>
            </a:r>
          </a:p>
        </p:txBody>
      </p:sp>
    </p:spTree>
    <p:extLst>
      <p:ext uri="{BB962C8B-B14F-4D97-AF65-F5344CB8AC3E}">
        <p14:creationId xmlns:p14="http://schemas.microsoft.com/office/powerpoint/2010/main" val="1296402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bwMode="auto">
          <a:xfrm>
            <a:off x="2514600" y="1752600"/>
            <a:ext cx="7239000" cy="35052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28°.- </a:t>
            </a:r>
            <a:r>
              <a:rPr lang="es-ES" sz="2000" dirty="0"/>
              <a:t>La Autoridad de Aplicación determina el mecanismo de participación ciudadana aplicable al caso, conforme el nivel de complejidad ambiental del proyecto sometido a evaluación. La convocatoria a audiencia pública u otro proceso de participación ciudadana debe hacerse a través de los medios de comunicación con un mínimo de veinte (20) días corridos de anticipación a la fecha estipulada, debiendo finalizar el proceso de consulta ciudadana en un plazo no superior a los sesenta (60) días, a contar de la fecha de la última publicación del extracto.</a:t>
            </a:r>
          </a:p>
        </p:txBody>
      </p:sp>
      <p:sp>
        <p:nvSpPr>
          <p:cNvPr id="5" name="Rectangle 2"/>
          <p:cNvSpPr txBox="1">
            <a:spLocks noChangeArrowheads="1"/>
          </p:cNvSpPr>
          <p:nvPr/>
        </p:nvSpPr>
        <p:spPr>
          <a:xfrm>
            <a:off x="32972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PARTICIPACIÓN </a:t>
            </a:r>
          </a:p>
          <a:p>
            <a:pPr eaLnBrk="1" hangingPunct="1">
              <a:lnSpc>
                <a:spcPct val="80000"/>
              </a:lnSpc>
              <a:defRPr/>
            </a:pPr>
            <a:r>
              <a:rPr lang="es-AR" sz="3200" b="1" spc="-150" dirty="0">
                <a:solidFill>
                  <a:srgbClr val="FFC000"/>
                </a:solidFill>
                <a:latin typeface="Arial" panose="020B0604020202020204" pitchFamily="34" charset="0"/>
              </a:rPr>
              <a:t>CIUDADANA</a:t>
            </a:r>
          </a:p>
        </p:txBody>
      </p:sp>
    </p:spTree>
    <p:extLst>
      <p:ext uri="{BB962C8B-B14F-4D97-AF65-F5344CB8AC3E}">
        <p14:creationId xmlns:p14="http://schemas.microsoft.com/office/powerpoint/2010/main" val="2540727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4294967295"/>
          </p:nvPr>
        </p:nvSpPr>
        <p:spPr bwMode="auto">
          <a:xfrm>
            <a:off x="2438400" y="1260476"/>
            <a:ext cx="7315200" cy="4530725"/>
          </a:xfrm>
          <a:prstGeom prst="rect">
            <a:avLst/>
          </a:prstGeom>
          <a:extLst/>
        </p:spPr>
        <p:txBody>
          <a:bodyPr/>
          <a:lstStyle/>
          <a:p>
            <a:pPr eaLnBrk="1" hangingPunct="1">
              <a:lnSpc>
                <a:spcPct val="80000"/>
              </a:lnSpc>
              <a:buClr>
                <a:srgbClr val="00B0F0"/>
              </a:buClr>
              <a:defRPr/>
            </a:pPr>
            <a:r>
              <a:rPr lang="es-ES" sz="2300" b="1" i="1" dirty="0">
                <a:solidFill>
                  <a:srgbClr val="FFC000"/>
                </a:solidFill>
                <a:effectLst>
                  <a:outerShdw blurRad="38100" dist="38100" dir="2700000" algn="tl">
                    <a:srgbClr val="000000">
                      <a:alpha val="43137"/>
                    </a:srgbClr>
                  </a:outerShdw>
                </a:effectLst>
              </a:rPr>
              <a:t>Artículo 29°.- </a:t>
            </a:r>
            <a:r>
              <a:rPr lang="es-ES" sz="2300" dirty="0"/>
              <a:t>Verificado el cumplimiento de las condiciones establecidas en la presente Ley para el proceso de Evaluación de Impacto Ambiental, y valoradas las opiniones, ponencias, informes técnicos y científicos que surjan del proceso de participación ciudadana, la Autoridad de Aplicación en un plazo máximo de cuarenta y cinco (45) días emitirá la respectiva resolución, otorgando o denegando la Licencia Ambiental correspondiente. La opinión u objeción de los participantes no será vinculante para la Autoridad de Aplicación, pero en caso de que ésta presente opinión contraria a los resultados alcanzados en la audiencia o consulta pública, debe exponer fundadamente los motivos de su apartamiento y hacerlo público. </a:t>
            </a:r>
          </a:p>
        </p:txBody>
      </p:sp>
      <p:sp>
        <p:nvSpPr>
          <p:cNvPr id="4" name="Rectangle 2"/>
          <p:cNvSpPr txBox="1">
            <a:spLocks noChangeArrowheads="1"/>
          </p:cNvSpPr>
          <p:nvPr/>
        </p:nvSpPr>
        <p:spPr>
          <a:xfrm>
            <a:off x="3221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RESOLUCIÓN</a:t>
            </a:r>
          </a:p>
        </p:txBody>
      </p:sp>
    </p:spTree>
    <p:extLst>
      <p:ext uri="{BB962C8B-B14F-4D97-AF65-F5344CB8AC3E}">
        <p14:creationId xmlns:p14="http://schemas.microsoft.com/office/powerpoint/2010/main" val="21872225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bwMode="auto">
          <a:xfrm>
            <a:off x="2514600" y="1600200"/>
            <a:ext cx="6400800" cy="45720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30°.- </a:t>
            </a:r>
            <a:r>
              <a:rPr lang="es-ES" sz="2000" dirty="0"/>
              <a:t>Las personas -sean públicas o privadas- y proponentes de proyectos deben contar en forma previa a toda implementación, ejecución y/o acción con la correspondiente Licencia Ambiental expedida por la Autoridad de Aplicación que acredite la concordancia de los mismos con los principios rectores para la preservación, conservación, defensa y mejoramiento del ambiente.</a:t>
            </a:r>
          </a:p>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31°.- </a:t>
            </a:r>
            <a:r>
              <a:rPr lang="es-ES" sz="2000" dirty="0"/>
              <a:t>La Licencia Ambiental debe ser exigida por todos los organismos de la Administración Pública Provincial y Municipal con competencia en la materia, quedando expresamente prohibido en el territorio de la Provincia la autorización de obras y/ o acciones que no cumplan este requisito.</a:t>
            </a:r>
          </a:p>
        </p:txBody>
      </p:sp>
      <p:sp>
        <p:nvSpPr>
          <p:cNvPr id="4" name="Rectangle 2"/>
          <p:cNvSpPr txBox="1">
            <a:spLocks noChangeArrowheads="1"/>
          </p:cNvSpPr>
          <p:nvPr/>
        </p:nvSpPr>
        <p:spPr>
          <a:xfrm>
            <a:off x="3221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LICENCIA </a:t>
            </a:r>
          </a:p>
          <a:p>
            <a:pPr eaLnBrk="1" hangingPunct="1">
              <a:lnSpc>
                <a:spcPct val="80000"/>
              </a:lnSpc>
              <a:defRPr/>
            </a:pPr>
            <a:r>
              <a:rPr lang="es-AR" sz="3200" b="1" spc="-150" dirty="0">
                <a:solidFill>
                  <a:srgbClr val="FFC000"/>
                </a:solidFill>
                <a:latin typeface="Arial" panose="020B0604020202020204" pitchFamily="34" charset="0"/>
              </a:rPr>
              <a:t>Y EXIGENCIA</a:t>
            </a:r>
          </a:p>
        </p:txBody>
      </p:sp>
    </p:spTree>
    <p:extLst>
      <p:ext uri="{BB962C8B-B14F-4D97-AF65-F5344CB8AC3E}">
        <p14:creationId xmlns:p14="http://schemas.microsoft.com/office/powerpoint/2010/main" val="20881851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bwMode="auto">
          <a:xfrm>
            <a:off x="2514600" y="1600200"/>
            <a:ext cx="7239000" cy="3581400"/>
          </a:xfrm>
          <a:prstGeom prst="rect">
            <a:avLst/>
          </a:prstGeom>
          <a:extLst/>
        </p:spPr>
        <p:txBody>
          <a:bodyPr/>
          <a:lstStyle/>
          <a:p>
            <a:pPr eaLnBrk="1" hangingPunct="1">
              <a:lnSpc>
                <a:spcPct val="90000"/>
              </a:lnSpc>
              <a:buClr>
                <a:srgbClr val="00B0F0"/>
              </a:buClr>
              <a:defRPr/>
            </a:pPr>
            <a:r>
              <a:rPr lang="es-ES" sz="1900" b="1" i="1" dirty="0">
                <a:solidFill>
                  <a:srgbClr val="FFC000"/>
                </a:solidFill>
                <a:effectLst>
                  <a:outerShdw blurRad="38100" dist="38100" dir="2700000" algn="tl">
                    <a:srgbClr val="000000">
                      <a:alpha val="43137"/>
                    </a:srgbClr>
                  </a:outerShdw>
                </a:effectLst>
              </a:rPr>
              <a:t>Artículo 32°.- </a:t>
            </a:r>
            <a:r>
              <a:rPr lang="es-ES" sz="1900" dirty="0"/>
              <a:t>Cuando la Autoridad de Aplicación lo considere conveniente, debido a la complejidad que presenten diferentes aspectos específicos de una Evaluación de Impacto Ambiental, puede solicitar apoyo técnico a los organismos e institutos de indudable solvencia científico-técnico e imparcialidad en sus juicios y consideraciones tales como: universidades, el Instituto Nacional de Tecnología Industrial (INTI), el Instituto Nacional de Tecnología Agropecuaria (INTA), el Centro de Investigaciones Hídricas de la Región Semiárida (CIHRSA), el Consejo Nacional de Investigaciones Científicas y Técnicas (CONICET) y otros de trayectoria y capacidad reconocida, quedando a cargo del proponente del proyecto las erogaciones demandadas por tales servicios.</a:t>
            </a:r>
          </a:p>
        </p:txBody>
      </p:sp>
      <p:sp>
        <p:nvSpPr>
          <p:cNvPr id="4" name="Rectangle 2"/>
          <p:cNvSpPr txBox="1">
            <a:spLocks noChangeArrowheads="1"/>
          </p:cNvSpPr>
          <p:nvPr/>
        </p:nvSpPr>
        <p:spPr>
          <a:xfrm>
            <a:off x="31448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CTI </a:t>
            </a:r>
          </a:p>
          <a:p>
            <a:pPr eaLnBrk="1" hangingPunct="1">
              <a:lnSpc>
                <a:spcPct val="80000"/>
              </a:lnSpc>
              <a:defRPr/>
            </a:pPr>
            <a:r>
              <a:rPr lang="es-AR" sz="3200" b="1" spc="-150" dirty="0">
                <a:solidFill>
                  <a:srgbClr val="FFC000"/>
                </a:solidFill>
                <a:latin typeface="Arial" panose="020B0604020202020204" pitchFamily="34" charset="0"/>
              </a:rPr>
              <a:t>AMPLIADA</a:t>
            </a:r>
          </a:p>
        </p:txBody>
      </p:sp>
    </p:spTree>
    <p:extLst>
      <p:ext uri="{BB962C8B-B14F-4D97-AF65-F5344CB8AC3E}">
        <p14:creationId xmlns:p14="http://schemas.microsoft.com/office/powerpoint/2010/main" val="19028143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4294967295"/>
          </p:nvPr>
        </p:nvSpPr>
        <p:spPr bwMode="auto">
          <a:xfrm>
            <a:off x="2514600" y="1600200"/>
            <a:ext cx="7239000" cy="30480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33°.- </a:t>
            </a:r>
            <a:r>
              <a:rPr lang="es-ES" sz="2400" dirty="0"/>
              <a:t>La Autoridad de Aplicación tiene la responsabilidad de examinar, autorizar o rechazar los proyectos presentados en el marco de esta normativa y velar por la adecuación de estos instrumentos a la política ambiental provincial. </a:t>
            </a:r>
          </a:p>
        </p:txBody>
      </p:sp>
      <p:sp>
        <p:nvSpPr>
          <p:cNvPr id="4" name="Rectangle 2"/>
          <p:cNvSpPr txBox="1">
            <a:spLocks noChangeArrowheads="1"/>
          </p:cNvSpPr>
          <p:nvPr/>
        </p:nvSpPr>
        <p:spPr>
          <a:xfrm>
            <a:off x="31448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RESPONSABILIDAD</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908669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4294967295"/>
          </p:nvPr>
        </p:nvSpPr>
        <p:spPr>
          <a:xfrm>
            <a:off x="1981200" y="1793875"/>
            <a:ext cx="8229600" cy="4530725"/>
          </a:xfrm>
        </p:spPr>
        <p:txBody>
          <a:bodyPr/>
          <a:lstStyle/>
          <a:p>
            <a:pPr>
              <a:lnSpc>
                <a:spcPct val="90000"/>
              </a:lnSpc>
              <a:buFont typeface="Wingdings" pitchFamily="2" charset="2"/>
              <a:buNone/>
            </a:pPr>
            <a:r>
              <a:rPr lang="es-AR" sz="2400" dirty="0"/>
              <a:t>	En la 10.208 el uso de la </a:t>
            </a:r>
            <a:r>
              <a:rPr lang="es-AR" sz="2400" b="1" dirty="0">
                <a:solidFill>
                  <a:srgbClr val="FFC000"/>
                </a:solidFill>
              </a:rPr>
              <a:t>facultad de complementar la ley de presupuestos mínimos nacional</a:t>
            </a:r>
            <a:r>
              <a:rPr lang="es-AR" sz="2400" dirty="0"/>
              <a:t>.</a:t>
            </a:r>
          </a:p>
          <a:p>
            <a:pPr>
              <a:lnSpc>
                <a:spcPct val="90000"/>
              </a:lnSpc>
              <a:buFont typeface="Wingdings" pitchFamily="2" charset="2"/>
              <a:buNone/>
            </a:pPr>
            <a:r>
              <a:rPr lang="es-AR" sz="2400" dirty="0"/>
              <a:t>	</a:t>
            </a:r>
          </a:p>
          <a:p>
            <a:pPr>
              <a:lnSpc>
                <a:spcPct val="90000"/>
              </a:lnSpc>
              <a:buFont typeface="Wingdings" pitchFamily="2" charset="2"/>
              <a:buNone/>
            </a:pPr>
            <a:r>
              <a:rPr lang="es-AR" sz="2400" dirty="0"/>
              <a:t>   Tiene su justificación en la </a:t>
            </a:r>
            <a:r>
              <a:rPr lang="es-AR" sz="2400" b="1" dirty="0">
                <a:solidFill>
                  <a:srgbClr val="FFC000"/>
                </a:solidFill>
              </a:rPr>
              <a:t>propuesta de la política provincial que va mucho más allá que la ley nacional</a:t>
            </a:r>
            <a:r>
              <a:rPr lang="es-AR" sz="2400" dirty="0"/>
              <a:t> con más instrumentos y más detalle y con </a:t>
            </a:r>
            <a:r>
              <a:rPr lang="es-AR" sz="2400" b="1" dirty="0">
                <a:solidFill>
                  <a:srgbClr val="FFC000"/>
                </a:solidFill>
              </a:rPr>
              <a:t>aspectos de la política y la gestión que no habían sido desarrollados en el país</a:t>
            </a:r>
            <a:r>
              <a:rPr lang="es-AR" sz="2400" dirty="0"/>
              <a:t> (ej. La evaluación ambiental estratégica, la evaluación de impacto en salud).</a:t>
            </a:r>
            <a:endParaRPr lang="es-ES" sz="2400" dirty="0"/>
          </a:p>
        </p:txBody>
      </p:sp>
      <p:sp>
        <p:nvSpPr>
          <p:cNvPr id="5" name="Rectangle 2"/>
          <p:cNvSpPr txBox="1">
            <a:spLocks noChangeArrowheads="1"/>
          </p:cNvSpPr>
          <p:nvPr/>
        </p:nvSpPr>
        <p:spPr>
          <a:xfrm>
            <a:off x="3200400" y="506413"/>
            <a:ext cx="6705600" cy="101758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EL USO DE LAS FACULTADES </a:t>
            </a:r>
            <a:r>
              <a:rPr lang="es-AR" sz="3200" b="1" spc="-150" dirty="0">
                <a:solidFill>
                  <a:srgbClr val="FFC000"/>
                </a:solidFill>
                <a:latin typeface="Arial" panose="020B0604020202020204" pitchFamily="34" charset="0"/>
              </a:rPr>
              <a:t>CONSTITUCIONALES</a:t>
            </a:r>
            <a:endParaRPr lang="es-ES" sz="4000" kern="0" spc="-150" dirty="0">
              <a:solidFill>
                <a:srgbClr val="FFC000"/>
              </a:solidFill>
              <a:latin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bwMode="auto">
          <a:xfrm>
            <a:off x="2514600" y="1600200"/>
            <a:ext cx="7010400" cy="3886200"/>
          </a:xfrm>
          <a:prstGeom prst="rect">
            <a:avLst/>
          </a:prstGeom>
          <a:extLst/>
        </p:spPr>
        <p:txBody>
          <a:bodyPr/>
          <a:lstStyle/>
          <a:p>
            <a:pPr eaLnBrk="1" hangingPunct="1">
              <a:lnSpc>
                <a:spcPct val="8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34°.-</a:t>
            </a:r>
            <a:r>
              <a:rPr lang="es-ES" sz="2400" b="1" dirty="0"/>
              <a:t> </a:t>
            </a:r>
            <a:r>
              <a:rPr lang="es-ES" sz="2400" dirty="0"/>
              <a:t>La Autoridad de Aplicación publicará en su página web oficial e informará por diferentes medios en las principales áreas o zonas de influencia sobre los nuevos proyectos que ingresen al procedimiento de Evaluación de Impacto Ambiental, a los fines de permitir el conocimiento y acceso de la población, especialmente del lugar.</a:t>
            </a:r>
          </a:p>
          <a:p>
            <a:pPr eaLnBrk="1" hangingPunct="1">
              <a:lnSpc>
                <a:spcPct val="80000"/>
              </a:lnSpc>
              <a:buClr>
                <a:srgbClr val="00B0F0"/>
              </a:buClr>
              <a:defRPr/>
            </a:pPr>
            <a:r>
              <a:rPr lang="es-ES" sz="2400" dirty="0"/>
              <a:t>Dicha difusión debe realizarse en el Boletín Oficial de la Provincia de Córdoba por un mínimo de tres (3) días y en los diarios que establezca la Autoridad de Aplicación, especialmente aquellos del lugar del emprendimiento.</a:t>
            </a:r>
          </a:p>
        </p:txBody>
      </p:sp>
      <p:sp>
        <p:nvSpPr>
          <p:cNvPr id="5" name="Rectangle 2"/>
          <p:cNvSpPr txBox="1">
            <a:spLocks noChangeArrowheads="1"/>
          </p:cNvSpPr>
          <p:nvPr/>
        </p:nvSpPr>
        <p:spPr>
          <a:xfrm>
            <a:off x="31448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DIFUSIÓN </a:t>
            </a:r>
          </a:p>
          <a:p>
            <a:pPr eaLnBrk="1" hangingPunct="1">
              <a:lnSpc>
                <a:spcPct val="80000"/>
              </a:lnSpc>
              <a:defRPr/>
            </a:pPr>
            <a:r>
              <a:rPr lang="es-AR" sz="3200" b="1" spc="-150" dirty="0">
                <a:solidFill>
                  <a:srgbClr val="FFC000"/>
                </a:solidFill>
                <a:latin typeface="Arial" panose="020B0604020202020204" pitchFamily="34" charset="0"/>
              </a:rPr>
              <a:t>E INFORMACIÓN</a:t>
            </a:r>
          </a:p>
        </p:txBody>
      </p:sp>
    </p:spTree>
    <p:extLst>
      <p:ext uri="{BB962C8B-B14F-4D97-AF65-F5344CB8AC3E}">
        <p14:creationId xmlns:p14="http://schemas.microsoft.com/office/powerpoint/2010/main" val="30644384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743200" y="1524000"/>
            <a:ext cx="53340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AUDIENCIA</a:t>
            </a:r>
          </a:p>
          <a:p>
            <a:pPr eaLnBrk="1" hangingPunct="1">
              <a:lnSpc>
                <a:spcPct val="80000"/>
              </a:lnSpc>
              <a:defRPr/>
            </a:pPr>
            <a:r>
              <a:rPr lang="es-AR" sz="4000" b="1" spc="-150" dirty="0">
                <a:solidFill>
                  <a:srgbClr val="FFC000"/>
                </a:solidFill>
                <a:latin typeface="Arial" panose="020B0604020202020204" pitchFamily="34" charset="0"/>
              </a:rPr>
              <a:t>PÚBLICA</a:t>
            </a:r>
          </a:p>
        </p:txBody>
      </p:sp>
    </p:spTree>
    <p:extLst>
      <p:ext uri="{BB962C8B-B14F-4D97-AF65-F5344CB8AC3E}">
        <p14:creationId xmlns:p14="http://schemas.microsoft.com/office/powerpoint/2010/main" val="23563783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subTitle" idx="4294967295"/>
          </p:nvPr>
        </p:nvSpPr>
        <p:spPr bwMode="auto">
          <a:xfrm>
            <a:off x="3505200" y="3121025"/>
            <a:ext cx="5181600" cy="615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V- Art. 35- 36</a:t>
            </a:r>
            <a:r>
              <a:rPr lang="es-ES"/>
              <a:t> </a:t>
            </a:r>
          </a:p>
        </p:txBody>
      </p:sp>
    </p:spTree>
    <p:extLst>
      <p:ext uri="{BB962C8B-B14F-4D97-AF65-F5344CB8AC3E}">
        <p14:creationId xmlns:p14="http://schemas.microsoft.com/office/powerpoint/2010/main" val="2577987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body" idx="4294967295"/>
          </p:nvPr>
        </p:nvSpPr>
        <p:spPr bwMode="auto">
          <a:xfrm>
            <a:off x="2514600" y="1600200"/>
            <a:ext cx="7239000" cy="3962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AR" sz="2400"/>
              <a:t>Se establece cuando corresponde la audiencia pública como mecanismos de participación ciudadana en el procedimiento de EIA.</a:t>
            </a:r>
          </a:p>
          <a:p>
            <a:pPr eaLnBrk="1" hangingPunct="1">
              <a:lnSpc>
                <a:spcPct val="90000"/>
              </a:lnSpc>
              <a:buClr>
                <a:srgbClr val="00B0F0"/>
              </a:buClr>
            </a:pPr>
            <a:r>
              <a:rPr lang="es-AR" sz="2400"/>
              <a:t>Como se desarrolla la audiencia, convocatorias, plazos, difusión, organización y formas de implementación de la misma, requisitos que deben cumplirse, etc.</a:t>
            </a:r>
          </a:p>
          <a:p>
            <a:pPr eaLnBrk="1" hangingPunct="1">
              <a:lnSpc>
                <a:spcPct val="90000"/>
              </a:lnSpc>
              <a:buClr>
                <a:srgbClr val="00B0F0"/>
              </a:buClr>
            </a:pPr>
            <a:r>
              <a:rPr lang="es-AR" sz="2400"/>
              <a:t>Establece el procedimiento de la audiencia pública.</a:t>
            </a:r>
            <a:endParaRPr lang="es-ES" sz="2400"/>
          </a:p>
        </p:txBody>
      </p:sp>
      <p:sp>
        <p:nvSpPr>
          <p:cNvPr id="4" name="Rectangle 2"/>
          <p:cNvSpPr txBox="1">
            <a:spLocks noChangeArrowheads="1"/>
          </p:cNvSpPr>
          <p:nvPr/>
        </p:nvSpPr>
        <p:spPr>
          <a:xfrm>
            <a:off x="31448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EL USO DE LA</a:t>
            </a:r>
          </a:p>
          <a:p>
            <a:pPr eaLnBrk="1" hangingPunct="1">
              <a:lnSpc>
                <a:spcPct val="80000"/>
              </a:lnSpc>
              <a:defRPr/>
            </a:pPr>
            <a:r>
              <a:rPr lang="es-AR" sz="3200" b="1" spc="-150" dirty="0">
                <a:solidFill>
                  <a:srgbClr val="FFC000"/>
                </a:solidFill>
                <a:latin typeface="Arial" panose="020B0604020202020204" pitchFamily="34" charset="0"/>
              </a:rPr>
              <a:t>AUDIENCIA PÚBLICA</a:t>
            </a:r>
          </a:p>
        </p:txBody>
      </p:sp>
    </p:spTree>
    <p:extLst>
      <p:ext uri="{BB962C8B-B14F-4D97-AF65-F5344CB8AC3E}">
        <p14:creationId xmlns:p14="http://schemas.microsoft.com/office/powerpoint/2010/main" val="35801979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4294967295"/>
          </p:nvPr>
        </p:nvSpPr>
        <p:spPr bwMode="auto">
          <a:xfrm>
            <a:off x="2438400" y="914400"/>
            <a:ext cx="7620000" cy="49530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35°.-</a:t>
            </a:r>
            <a:r>
              <a:rPr lang="es-ES" sz="2000" b="1" dirty="0"/>
              <a:t> </a:t>
            </a:r>
            <a:r>
              <a:rPr lang="es-ES" sz="2000" dirty="0"/>
              <a:t>Se establece a la audiencia pública como procedimiento obligatorio para los proyectos o actividades que estén sometidas obligatoriamente a Evaluación de Impacto Ambiental enunciados en el Anexo I de la presente Ley. La Autoridad de Aplicación debe institucionalizar las audiencias públicas y establecer los otros mecanismos de consulta para los demás proyectos que no están sometidas obligatoriamente a Evaluación de Impacto Ambiental. </a:t>
            </a:r>
          </a:p>
          <a:p>
            <a:pPr eaLnBrk="1" hangingPunct="1">
              <a:lnSpc>
                <a:spcPct val="90000"/>
              </a:lnSpc>
              <a:buClr>
                <a:srgbClr val="00B0F0"/>
              </a:buClr>
              <a:defRPr/>
            </a:pPr>
            <a:r>
              <a:rPr lang="es-ES" sz="2000" dirty="0"/>
              <a:t>Las audiencias públicas y demás mecanismos de consulta se realizarán en forma previa a cualquier resolución, con carácter no vinculante y de  implementación obligatoria. </a:t>
            </a:r>
          </a:p>
          <a:p>
            <a:pPr eaLnBrk="1" hangingPunct="1">
              <a:lnSpc>
                <a:spcPct val="90000"/>
              </a:lnSpc>
              <a:buClr>
                <a:srgbClr val="00B0F0"/>
              </a:buClr>
              <a:defRPr/>
            </a:pPr>
            <a:r>
              <a:rPr lang="es-ES" sz="2000" dirty="0"/>
              <a:t>Además, los ciudadanos o interesados, las organizaciones no gubernamentales y el Defensor del Pueblo de la Provincia de Córdoba podrán solicitar la realización de la audiencia pública en los casos en que la misma no sea obligatoria, cumpliendo los requisitos y plazos que determine la Autoridad de Aplicación </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AUDIENCIA PÚBLICA</a:t>
            </a:r>
          </a:p>
        </p:txBody>
      </p:sp>
    </p:spTree>
    <p:extLst>
      <p:ext uri="{BB962C8B-B14F-4D97-AF65-F5344CB8AC3E}">
        <p14:creationId xmlns:p14="http://schemas.microsoft.com/office/powerpoint/2010/main" val="6087867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4294967295"/>
          </p:nvPr>
        </p:nvSpPr>
        <p:spPr bwMode="auto">
          <a:xfrm>
            <a:off x="2438400" y="990600"/>
            <a:ext cx="7315200" cy="4495800"/>
          </a:xfrm>
          <a:prstGeom prst="rect">
            <a:avLst/>
          </a:prstGeom>
          <a:extLst/>
        </p:spPr>
        <p:txBody>
          <a:bodyPr/>
          <a:lstStyle/>
          <a:p>
            <a:pPr eaLnBrk="1" hangingPunct="1">
              <a:buClr>
                <a:srgbClr val="00B0F0"/>
              </a:buClr>
              <a:defRPr/>
            </a:pPr>
            <a:r>
              <a:rPr lang="es-ES" sz="2000" b="1" i="1" dirty="0">
                <a:solidFill>
                  <a:srgbClr val="FFC000"/>
                </a:solidFill>
                <a:effectLst>
                  <a:outerShdw blurRad="38100" dist="38100" dir="2700000" algn="tl">
                    <a:srgbClr val="000000">
                      <a:alpha val="43137"/>
                    </a:srgbClr>
                  </a:outerShdw>
                </a:effectLst>
              </a:rPr>
              <a:t>Artículo 36°.-</a:t>
            </a:r>
            <a:r>
              <a:rPr lang="es-ES" sz="2000" b="1" dirty="0"/>
              <a:t> </a:t>
            </a:r>
            <a:r>
              <a:rPr lang="es-ES" sz="2000" dirty="0"/>
              <a:t>El procedimiento de audiencia pública convocada por la Autoridad de Aplicación debe cumplimentar los requisitos que a continuación se mencionan y realizarse de la siguiente manera:</a:t>
            </a:r>
          </a:p>
          <a:p>
            <a:pPr marL="1076325" indent="-358775" eaLnBrk="1" hangingPunct="1">
              <a:buClr>
                <a:srgbClr val="00B0F0"/>
              </a:buClr>
              <a:buNone/>
              <a:defRPr/>
            </a:pPr>
            <a:endParaRPr lang="es-ES" sz="2000" b="1" dirty="0">
              <a:solidFill>
                <a:srgbClr val="00B0F0"/>
              </a:solidFill>
            </a:endParaRPr>
          </a:p>
          <a:p>
            <a:pPr marL="1076325" indent="-358775" eaLnBrk="1" hangingPunct="1">
              <a:buClr>
                <a:srgbClr val="00B0F0"/>
              </a:buClr>
              <a:buNone/>
              <a:defRPr/>
            </a:pPr>
            <a:r>
              <a:rPr lang="es-ES" sz="2000" b="1" dirty="0">
                <a:solidFill>
                  <a:srgbClr val="00B0F0"/>
                </a:solidFill>
              </a:rPr>
              <a:t>a) </a:t>
            </a:r>
            <a:r>
              <a:rPr lang="es-ES" sz="2000" dirty="0"/>
              <a:t>Requisitos para la participación:</a:t>
            </a:r>
          </a:p>
          <a:p>
            <a:pPr marL="1435100" indent="-358775" eaLnBrk="1" hangingPunct="1">
              <a:buClr>
                <a:srgbClr val="00B0F0"/>
              </a:buClr>
              <a:buNone/>
              <a:defRPr/>
            </a:pPr>
            <a:r>
              <a:rPr lang="es-ES" sz="2000" b="1" dirty="0">
                <a:solidFill>
                  <a:srgbClr val="FFC000"/>
                </a:solidFill>
              </a:rPr>
              <a:t>1)</a:t>
            </a:r>
            <a:r>
              <a:rPr lang="es-ES" sz="2000" dirty="0">
                <a:solidFill>
                  <a:srgbClr val="FFC000"/>
                </a:solidFill>
              </a:rPr>
              <a:t> </a:t>
            </a:r>
            <a:r>
              <a:rPr lang="es-ES" sz="2000" dirty="0"/>
              <a:t>Inscripción previa en el registro que a tal efecto debe habilitar la Autoridad Convocante, y</a:t>
            </a:r>
          </a:p>
          <a:p>
            <a:pPr marL="1435100" indent="-358775" eaLnBrk="1" hangingPunct="1">
              <a:buClr>
                <a:srgbClr val="00B0F0"/>
              </a:buClr>
              <a:buNone/>
              <a:defRPr/>
            </a:pPr>
            <a:r>
              <a:rPr lang="es-ES" sz="2000" b="1" dirty="0">
                <a:solidFill>
                  <a:srgbClr val="FFC000"/>
                </a:solidFill>
              </a:rPr>
              <a:t>2)</a:t>
            </a:r>
            <a:r>
              <a:rPr lang="es-ES" sz="2000" dirty="0">
                <a:solidFill>
                  <a:srgbClr val="FFC000"/>
                </a:solidFill>
              </a:rPr>
              <a:t> </a:t>
            </a:r>
            <a:r>
              <a:rPr lang="es-ES" sz="2000" dirty="0"/>
              <a:t>El solicitante puede acompañar documentación o propuestas relacionadas con el tema a tratar.</a:t>
            </a:r>
          </a:p>
          <a:p>
            <a:pPr marL="1076325" indent="-358775" eaLnBrk="1" hangingPunct="1">
              <a:buClr>
                <a:srgbClr val="00B0F0"/>
              </a:buClr>
              <a:buNone/>
              <a:defRPr/>
            </a:pPr>
            <a:endParaRPr lang="es-ES" sz="2000" b="1" dirty="0">
              <a:solidFill>
                <a:srgbClr val="00B0F0"/>
              </a:solidFill>
            </a:endParaRPr>
          </a:p>
          <a:p>
            <a:pPr marL="1076325" indent="-358775" eaLnBrk="1" hangingPunct="1">
              <a:buClr>
                <a:srgbClr val="00B0F0"/>
              </a:buClr>
              <a:buNone/>
              <a:defRPr/>
            </a:pPr>
            <a:r>
              <a:rPr lang="es-ES" sz="2000" b="1" dirty="0">
                <a:solidFill>
                  <a:srgbClr val="00B0F0"/>
                </a:solidFill>
              </a:rPr>
              <a:t>b) </a:t>
            </a:r>
            <a:r>
              <a:rPr lang="es-ES" sz="2000" dirty="0"/>
              <a:t>Para presenciar la audiencia pública solo será necesaria la inscripción en los registros que a tal efecto habilitará la Autoridad Convocante.</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6578411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4294967295"/>
          </p:nvPr>
        </p:nvSpPr>
        <p:spPr bwMode="auto">
          <a:xfrm>
            <a:off x="3068638" y="1219200"/>
            <a:ext cx="5694362" cy="5410200"/>
          </a:xfrm>
          <a:prstGeom prst="rect">
            <a:avLst/>
          </a:prstGeom>
          <a:extLst/>
        </p:spPr>
        <p:txBody>
          <a:bodyPr/>
          <a:lstStyle/>
          <a:p>
            <a:pPr marL="0" indent="0" eaLnBrk="1" hangingPunct="1">
              <a:buNone/>
              <a:defRPr/>
            </a:pPr>
            <a:r>
              <a:rPr lang="es-ES" sz="1800" b="1" dirty="0">
                <a:solidFill>
                  <a:srgbClr val="00B0F0"/>
                </a:solidFill>
              </a:rPr>
              <a:t>c)</a:t>
            </a:r>
            <a:r>
              <a:rPr lang="es-ES" sz="1800" dirty="0"/>
              <a:t> El acto administrativo de convocatoria a la audiencia pública debe indicar:</a:t>
            </a:r>
          </a:p>
          <a:p>
            <a:pPr marL="717550" indent="-358775" eaLnBrk="1" hangingPunct="1">
              <a:buNone/>
              <a:defRPr/>
            </a:pPr>
            <a:r>
              <a:rPr lang="es-ES" sz="1800" b="1" dirty="0">
                <a:solidFill>
                  <a:srgbClr val="FFC000"/>
                </a:solidFill>
              </a:rPr>
              <a:t>1)</a:t>
            </a:r>
            <a:r>
              <a:rPr lang="es-ES" sz="1800" dirty="0"/>
              <a:t> Autoridad Convocante;</a:t>
            </a:r>
          </a:p>
          <a:p>
            <a:pPr marL="717550" indent="-358775" eaLnBrk="1" hangingPunct="1">
              <a:buNone/>
              <a:defRPr/>
            </a:pPr>
            <a:r>
              <a:rPr lang="es-ES" sz="1800" b="1" dirty="0">
                <a:solidFill>
                  <a:srgbClr val="FFC000"/>
                </a:solidFill>
              </a:rPr>
              <a:t>2)</a:t>
            </a:r>
            <a:r>
              <a:rPr lang="es-ES" sz="1800" dirty="0"/>
              <a:t> Objeto de la audiencia pública;</a:t>
            </a:r>
          </a:p>
          <a:p>
            <a:pPr marL="717550" indent="-358775" eaLnBrk="1" hangingPunct="1">
              <a:buNone/>
              <a:defRPr/>
            </a:pPr>
            <a:r>
              <a:rPr lang="es-ES" sz="1800" b="1" dirty="0">
                <a:solidFill>
                  <a:srgbClr val="FFC000"/>
                </a:solidFill>
              </a:rPr>
              <a:t>3)</a:t>
            </a:r>
            <a:r>
              <a:rPr lang="es-ES" sz="1800" dirty="0"/>
              <a:t> Fecha, hora y lugar de celebración;</a:t>
            </a:r>
          </a:p>
          <a:p>
            <a:pPr marL="717550" indent="-358775" eaLnBrk="1" hangingPunct="1">
              <a:buNone/>
              <a:defRPr/>
            </a:pPr>
            <a:r>
              <a:rPr lang="es-ES" sz="1800" b="1" dirty="0">
                <a:solidFill>
                  <a:srgbClr val="FFC000"/>
                </a:solidFill>
              </a:rPr>
              <a:t>4)</a:t>
            </a:r>
            <a:r>
              <a:rPr lang="es-ES" sz="1800" dirty="0"/>
              <a:t> Área de implementación, su ubicación;</a:t>
            </a:r>
          </a:p>
          <a:p>
            <a:pPr marL="717550" indent="-358775" eaLnBrk="1" hangingPunct="1">
              <a:buNone/>
              <a:defRPr/>
            </a:pPr>
            <a:r>
              <a:rPr lang="es-ES" sz="1800" b="1" dirty="0">
                <a:solidFill>
                  <a:srgbClr val="FFC000"/>
                </a:solidFill>
              </a:rPr>
              <a:t>5)</a:t>
            </a:r>
            <a:r>
              <a:rPr lang="es-ES" sz="1800" dirty="0"/>
              <a:t> Lugar y horario para tomar vista del expediente, inscribirse para ser participante y presentar la documentación relacionada con el objeto de la audiencia. Los participantes podrán solicitar copias del expediente y de la documentación relacionada con la audiencia;</a:t>
            </a:r>
          </a:p>
          <a:p>
            <a:pPr marL="717550" indent="-358775" eaLnBrk="1" hangingPunct="1">
              <a:buNone/>
              <a:defRPr/>
            </a:pPr>
            <a:r>
              <a:rPr lang="es-ES" sz="1800" b="1" dirty="0">
                <a:solidFill>
                  <a:srgbClr val="FFC000"/>
                </a:solidFill>
              </a:rPr>
              <a:t>6)</a:t>
            </a:r>
            <a:r>
              <a:rPr lang="es-ES" sz="1800" dirty="0"/>
              <a:t> Plazo para la inscripción de los participantes, y </a:t>
            </a:r>
          </a:p>
          <a:p>
            <a:pPr marL="717550" indent="-358775" eaLnBrk="1" hangingPunct="1">
              <a:buNone/>
              <a:defRPr/>
            </a:pPr>
            <a:r>
              <a:rPr lang="es-ES" sz="1800" b="1" dirty="0">
                <a:solidFill>
                  <a:srgbClr val="FFC000"/>
                </a:solidFill>
              </a:rPr>
              <a:t>7)</a:t>
            </a:r>
            <a:r>
              <a:rPr lang="es-ES" sz="1800" dirty="0"/>
              <a:t> Autoridades de la audiencia pública.</a:t>
            </a:r>
          </a:p>
          <a:p>
            <a:pPr eaLnBrk="1" hangingPunct="1">
              <a:defRPr/>
            </a:pPr>
            <a:endParaRPr lang="es-ES" sz="1800" dirty="0"/>
          </a:p>
          <a:p>
            <a:pPr eaLnBrk="1" hangingPunct="1">
              <a:defRPr/>
            </a:pPr>
            <a:endParaRPr lang="es-ES" sz="1800" dirty="0"/>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25094013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4294967295"/>
          </p:nvPr>
        </p:nvSpPr>
        <p:spPr bwMode="auto">
          <a:xfrm>
            <a:off x="2286000" y="1219200"/>
            <a:ext cx="7467600" cy="525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8775" indent="-358775" eaLnBrk="1" hangingPunct="1">
              <a:lnSpc>
                <a:spcPct val="80000"/>
              </a:lnSpc>
              <a:buNone/>
            </a:pPr>
            <a:r>
              <a:rPr lang="es-ES" sz="2000" b="1">
                <a:solidFill>
                  <a:srgbClr val="00B0F0"/>
                </a:solidFill>
              </a:rPr>
              <a:t>d)</a:t>
            </a:r>
            <a:r>
              <a:rPr lang="es-ES" sz="2000"/>
              <a:t> La Autoridad Convocante debe publicar durante dos (2) días la convocatoria a la audiencia pública, con una antelación no menor de veinte (20) días corridos a la fecha fijada para su realización en el Boletín Oficial de la Provincia de Córdoba, en por lo menos dos (2) diarios de circulación provincial y local y en su página de internet. La publicación debe contener las mismas especificaciones exigidas para la convocatoria. Cuando la temática a tratar así lo exigiese, podrán ampliarse las publicaciones a medios especializados en la materia.</a:t>
            </a:r>
          </a:p>
          <a:p>
            <a:pPr marL="358775" indent="-358775" eaLnBrk="1" hangingPunct="1">
              <a:lnSpc>
                <a:spcPct val="80000"/>
              </a:lnSpc>
              <a:buNone/>
            </a:pPr>
            <a:r>
              <a:rPr lang="es-ES" sz="2000" b="1">
                <a:solidFill>
                  <a:srgbClr val="00B0F0"/>
                </a:solidFill>
              </a:rPr>
              <a:t>e) </a:t>
            </a:r>
            <a:r>
              <a:rPr lang="es-ES" sz="2000"/>
              <a:t>La Autoridad Convocante habilitará un registro para la inscripción de los participantes y la incorporación de informes y documentos con una antelación no menor a quince (15) días corridos previos a la fecha de celebración de la audiencia pública. La inscripción en dicho registro es libre y gratuita y se realiza a través de un formulario preestablecido, numerado correlativamente y consignando sus datos. Se entregará constancia de la inscripción y de recepción de informes y documentos, con número de orden;</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20224229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body" idx="4294967295"/>
          </p:nvPr>
        </p:nvSpPr>
        <p:spPr bwMode="auto">
          <a:xfrm>
            <a:off x="3068638" y="1108076"/>
            <a:ext cx="6913562" cy="5140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76238" indent="-376238" eaLnBrk="1" hangingPunct="1">
              <a:lnSpc>
                <a:spcPct val="80000"/>
              </a:lnSpc>
              <a:buNone/>
            </a:pPr>
            <a:r>
              <a:rPr lang="es-ES" sz="1800" b="1">
                <a:solidFill>
                  <a:srgbClr val="00B0F0"/>
                </a:solidFill>
              </a:rPr>
              <a:t>f)</a:t>
            </a:r>
            <a:r>
              <a:rPr lang="es-ES" sz="1800"/>
              <a:t>  La inscripción en el registro de participantes puede realizarse desde la habilitación del mismo y hasta cuarenta y ocho (48) horas antes de la realización de la audiencia pública;</a:t>
            </a:r>
          </a:p>
          <a:p>
            <a:pPr marL="376238" indent="-376238" eaLnBrk="1" hangingPunct="1">
              <a:lnSpc>
                <a:spcPct val="80000"/>
              </a:lnSpc>
              <a:buNone/>
            </a:pPr>
            <a:r>
              <a:rPr lang="es-ES" sz="1800" b="1">
                <a:solidFill>
                  <a:srgbClr val="00B0F0"/>
                </a:solidFill>
              </a:rPr>
              <a:t>g)</a:t>
            </a:r>
            <a:r>
              <a:rPr lang="es-ES" sz="1800"/>
              <a:t> El orden de exposición de los participantes será el mismo en el que se hayan inscripto en el registro de participantes, el que deberá difundirse en el Orden del Día;</a:t>
            </a:r>
          </a:p>
          <a:p>
            <a:pPr marL="376238" indent="-376238" eaLnBrk="1" hangingPunct="1">
              <a:lnSpc>
                <a:spcPct val="80000"/>
              </a:lnSpc>
              <a:buNone/>
            </a:pPr>
            <a:r>
              <a:rPr lang="es-ES" sz="1800" b="1">
                <a:solidFill>
                  <a:srgbClr val="00B0F0"/>
                </a:solidFill>
              </a:rPr>
              <a:t>h)</a:t>
            </a:r>
            <a:r>
              <a:rPr lang="es-ES" sz="1800"/>
              <a:t> Los participantes tienen derecho a una intervención oral de no más de quince (15) minutos. El Presidente de la audiencia pública podrá efectuar excepciones para el caso de expertos especialmente convocados, funcionarios que presenten el proyecto materia de decisión, los técnicos del proponente o participantes autorizados expresamente;</a:t>
            </a:r>
          </a:p>
          <a:p>
            <a:pPr marL="376238" indent="-376238" eaLnBrk="1" hangingPunct="1">
              <a:lnSpc>
                <a:spcPct val="80000"/>
              </a:lnSpc>
              <a:buNone/>
            </a:pPr>
            <a:r>
              <a:rPr lang="es-ES" sz="1800" b="1">
                <a:solidFill>
                  <a:srgbClr val="00B0F0"/>
                </a:solidFill>
              </a:rPr>
              <a:t>i)</a:t>
            </a:r>
            <a:r>
              <a:rPr lang="es-ES" sz="1800">
                <a:solidFill>
                  <a:srgbClr val="00B0F0"/>
                </a:solidFill>
              </a:rPr>
              <a:t>  </a:t>
            </a:r>
            <a:r>
              <a:rPr lang="es-ES" sz="1800"/>
              <a:t>El Presidente puede exigir y los participantes pueden solicitar en cualquier etapa del procedimiento- la unificación de las exposiciones de las partes con intereses comunes. En caso de divergencias entre ellas sobre la persona del expositor, éste es designado por el Presidente de la audiencia pública. En cualquiera de los supuestos mencionados la unificación de la exposición no implica acumular el tiempo de participación;</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1324972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4294967295"/>
          </p:nvPr>
        </p:nvSpPr>
        <p:spPr bwMode="auto">
          <a:xfrm>
            <a:off x="3068638" y="1295400"/>
            <a:ext cx="6913562" cy="5029200"/>
          </a:xfrm>
          <a:prstGeom prst="rect">
            <a:avLst/>
          </a:prstGeom>
          <a:extLst/>
        </p:spPr>
        <p:txBody>
          <a:bodyPr/>
          <a:lstStyle/>
          <a:p>
            <a:pPr marL="358775" indent="-358775" eaLnBrk="1" hangingPunct="1">
              <a:buNone/>
              <a:defRPr/>
            </a:pPr>
            <a:r>
              <a:rPr lang="es-ES" sz="1800" b="1" dirty="0">
                <a:solidFill>
                  <a:srgbClr val="00B0F0"/>
                </a:solidFill>
              </a:rPr>
              <a:t>j)</a:t>
            </a:r>
            <a:r>
              <a:rPr lang="es-ES" sz="1800" dirty="0"/>
              <a:t>  El Orden del Día, cuya Autoridad Convocante debe poner a disposición de los participantes, autoridades, público y medios de comunicación veinticuatro (24) horas antes de la audiencia pública y en el lugar donde se lleve a cabo su realización, debe establecer:</a:t>
            </a:r>
          </a:p>
          <a:p>
            <a:pPr marL="717550" indent="-358775" eaLnBrk="1" hangingPunct="1">
              <a:buNone/>
              <a:defRPr/>
            </a:pPr>
            <a:r>
              <a:rPr lang="es-ES" sz="1800" b="1" dirty="0">
                <a:solidFill>
                  <a:srgbClr val="FFC000"/>
                </a:solidFill>
              </a:rPr>
              <a:t>1)</a:t>
            </a:r>
            <a:r>
              <a:rPr lang="es-ES" sz="1800" dirty="0"/>
              <a:t> Nómina de los participantes registrados y de los expertos y funcionarios convocados;</a:t>
            </a:r>
          </a:p>
          <a:p>
            <a:pPr marL="717550" indent="-358775" eaLnBrk="1" hangingPunct="1">
              <a:buNone/>
              <a:defRPr/>
            </a:pPr>
            <a:r>
              <a:rPr lang="es-ES" sz="1800" b="1" dirty="0">
                <a:solidFill>
                  <a:srgbClr val="FFC000"/>
                </a:solidFill>
              </a:rPr>
              <a:t>2)</a:t>
            </a:r>
            <a:r>
              <a:rPr lang="es-ES" sz="1800" dirty="0"/>
              <a:t> Orden y tiempo de las alocuciones previstas, y 3) Nombre y cargo de quienes presiden y coordinan la audiencia pública.</a:t>
            </a:r>
          </a:p>
          <a:p>
            <a:pPr marL="358775" indent="-358775" eaLnBrk="1" hangingPunct="1">
              <a:buNone/>
              <a:defRPr/>
            </a:pPr>
            <a:r>
              <a:rPr lang="es-ES" sz="1800" b="1" dirty="0">
                <a:solidFill>
                  <a:srgbClr val="00B0F0"/>
                </a:solidFill>
              </a:rPr>
              <a:t>k)</a:t>
            </a:r>
            <a:r>
              <a:rPr lang="es-ES" sz="1800" dirty="0"/>
              <a:t> Todo el procedimiento de la audiencia pública debe ser grabado y transcripto y puede, asimismo, ser registrado por cualquier otro medio;</a:t>
            </a:r>
          </a:p>
          <a:p>
            <a:pPr marL="358775" indent="-358775" eaLnBrk="1" hangingPunct="1">
              <a:buNone/>
              <a:defRPr/>
            </a:pPr>
            <a:r>
              <a:rPr lang="es-ES" sz="1800" b="1" dirty="0">
                <a:solidFill>
                  <a:srgbClr val="00B0F0"/>
                </a:solidFill>
              </a:rPr>
              <a:t>l)  </a:t>
            </a:r>
            <a:r>
              <a:rPr lang="es-ES" sz="1800" dirty="0"/>
              <a:t>El Presidente de la audiencia pública debe iniciar el acto efectuando una relación sucinta de los hechos a considerar, exponiendo los motivos y especificando los objetivos de la convocatoria;</a:t>
            </a:r>
          </a:p>
          <a:p>
            <a:pPr marL="0" indent="0" eaLnBrk="1" hangingPunct="1">
              <a:buNone/>
              <a:defRPr/>
            </a:pPr>
            <a:endParaRPr lang="es-ES" sz="1800" dirty="0"/>
          </a:p>
        </p:txBody>
      </p:sp>
      <p:sp>
        <p:nvSpPr>
          <p:cNvPr id="4" name="Rectangle 2"/>
          <p:cNvSpPr txBox="1">
            <a:spLocks noChangeArrowheads="1"/>
          </p:cNvSpPr>
          <p:nvPr/>
        </p:nvSpPr>
        <p:spPr>
          <a:xfrm>
            <a:off x="31448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125650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14600" y="1600200"/>
            <a:ext cx="8077200" cy="299878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b="1" spc="-150" dirty="0">
                <a:solidFill>
                  <a:schemeClr val="bg1"/>
                </a:solidFill>
                <a:latin typeface="Arial" panose="020B0604020202020204" pitchFamily="34" charset="0"/>
              </a:rPr>
              <a:t>ESTRUCTURA </a:t>
            </a:r>
          </a:p>
          <a:p>
            <a:pPr eaLnBrk="1" hangingPunct="1">
              <a:lnSpc>
                <a:spcPct val="80000"/>
              </a:lnSpc>
              <a:defRPr/>
            </a:pPr>
            <a:r>
              <a:rPr lang="es-AR" b="1" spc="-150" dirty="0">
                <a:solidFill>
                  <a:schemeClr val="bg1"/>
                </a:solidFill>
                <a:latin typeface="Arial" panose="020B0604020202020204" pitchFamily="34" charset="0"/>
              </a:rPr>
              <a:t>Y PRINCIPALES </a:t>
            </a:r>
            <a:br>
              <a:rPr lang="es-AR" b="1" spc="-150" dirty="0">
                <a:solidFill>
                  <a:schemeClr val="bg1"/>
                </a:solidFill>
                <a:latin typeface="Arial" panose="020B0604020202020204" pitchFamily="34" charset="0"/>
              </a:rPr>
            </a:br>
            <a:r>
              <a:rPr lang="es-AR" b="1" spc="-150" dirty="0">
                <a:solidFill>
                  <a:schemeClr val="bg1"/>
                </a:solidFill>
                <a:latin typeface="Arial" panose="020B0604020202020204" pitchFamily="34" charset="0"/>
              </a:rPr>
              <a:t>CARACTERÍSTICAS </a:t>
            </a:r>
            <a:r>
              <a:rPr lang="es-AR" b="1" spc="-150" dirty="0">
                <a:solidFill>
                  <a:srgbClr val="FFC000"/>
                </a:solidFill>
                <a:latin typeface="Arial" panose="020B0604020202020204" pitchFamily="34" charset="0"/>
              </a:rPr>
              <a:t>GENERALES </a:t>
            </a:r>
          </a:p>
          <a:p>
            <a:pPr eaLnBrk="1" hangingPunct="1">
              <a:lnSpc>
                <a:spcPct val="80000"/>
              </a:lnSpc>
              <a:defRPr/>
            </a:pPr>
            <a:r>
              <a:rPr lang="es-AR" b="1" spc="-150" dirty="0">
                <a:solidFill>
                  <a:srgbClr val="FFC000"/>
                </a:solidFill>
                <a:latin typeface="Arial" panose="020B0604020202020204" pitchFamily="34" charset="0"/>
              </a:rPr>
              <a:t>DE LA LEY 10.208</a:t>
            </a:r>
            <a:endParaRPr lang="es-ES" sz="5400" kern="0" spc="-150" dirty="0">
              <a:solidFill>
                <a:srgbClr val="FFC000"/>
              </a:solidFill>
              <a:latin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4294967295"/>
          </p:nvPr>
        </p:nvSpPr>
        <p:spPr bwMode="auto">
          <a:xfrm>
            <a:off x="2362200" y="1066800"/>
            <a:ext cx="7543800" cy="5410200"/>
          </a:xfrm>
          <a:prstGeom prst="rect">
            <a:avLst/>
          </a:prstGeom>
          <a:extLst/>
        </p:spPr>
        <p:txBody>
          <a:bodyPr/>
          <a:lstStyle/>
          <a:p>
            <a:pPr marL="403225" indent="-403225" eaLnBrk="1" hangingPunct="1">
              <a:lnSpc>
                <a:spcPct val="80000"/>
              </a:lnSpc>
              <a:buNone/>
              <a:defRPr/>
            </a:pPr>
            <a:r>
              <a:rPr lang="es-ES" sz="1600" b="1" dirty="0">
                <a:solidFill>
                  <a:srgbClr val="00B0F0"/>
                </a:solidFill>
              </a:rPr>
              <a:t>m) </a:t>
            </a:r>
            <a:r>
              <a:rPr lang="es-ES" sz="1600" dirty="0"/>
              <a:t>El Presidente de la audiencia pública se encuentra facultado para: </a:t>
            </a:r>
          </a:p>
          <a:p>
            <a:pPr marL="896938" indent="-493713" eaLnBrk="1" hangingPunct="1">
              <a:lnSpc>
                <a:spcPct val="80000"/>
              </a:lnSpc>
              <a:buNone/>
              <a:defRPr/>
            </a:pPr>
            <a:r>
              <a:rPr lang="es-ES" sz="1600" b="1" dirty="0">
                <a:solidFill>
                  <a:srgbClr val="FFC000"/>
                </a:solidFill>
              </a:rPr>
              <a:t>1)</a:t>
            </a:r>
            <a:r>
              <a:rPr lang="es-ES" sz="1600" dirty="0"/>
              <a:t>   Designar a un Secretario que lo asista;</a:t>
            </a:r>
          </a:p>
          <a:p>
            <a:pPr marL="896938" indent="-493713" eaLnBrk="1" hangingPunct="1">
              <a:lnSpc>
                <a:spcPct val="80000"/>
              </a:lnSpc>
              <a:buNone/>
              <a:defRPr/>
            </a:pPr>
            <a:r>
              <a:rPr lang="es-ES" sz="1600" b="1" dirty="0">
                <a:solidFill>
                  <a:srgbClr val="FFC000"/>
                </a:solidFill>
              </a:rPr>
              <a:t>2)</a:t>
            </a:r>
            <a:r>
              <a:rPr lang="es-ES" sz="1600" dirty="0"/>
              <a:t>   Decidir sobre la pertinencia de realizar grabaciones y/o filmaciones;</a:t>
            </a:r>
          </a:p>
          <a:p>
            <a:pPr marL="896938" indent="-493713" eaLnBrk="1" hangingPunct="1">
              <a:lnSpc>
                <a:spcPct val="80000"/>
              </a:lnSpc>
              <a:buNone/>
              <a:defRPr/>
            </a:pPr>
            <a:r>
              <a:rPr lang="es-ES" sz="1600" b="1" dirty="0">
                <a:solidFill>
                  <a:srgbClr val="FFC000"/>
                </a:solidFill>
              </a:rPr>
              <a:t>3)</a:t>
            </a:r>
            <a:r>
              <a:rPr lang="es-ES" sz="1600" dirty="0"/>
              <a:t>   Decidir sobre la pertinencia de intervenciones de expositores no registrados, atendiendo al buen orden del procedimiento;</a:t>
            </a:r>
          </a:p>
          <a:p>
            <a:pPr marL="896938" indent="-493713" eaLnBrk="1" hangingPunct="1">
              <a:lnSpc>
                <a:spcPct val="80000"/>
              </a:lnSpc>
              <a:buNone/>
              <a:defRPr/>
            </a:pPr>
            <a:r>
              <a:rPr lang="es-ES" sz="1600" b="1" dirty="0">
                <a:solidFill>
                  <a:srgbClr val="FFC000"/>
                </a:solidFill>
              </a:rPr>
              <a:t>4)</a:t>
            </a:r>
            <a:r>
              <a:rPr lang="es-ES" sz="1600" dirty="0"/>
              <a:t>   Modificar el orden de las exposiciones por razones de mejor organización;</a:t>
            </a:r>
          </a:p>
          <a:p>
            <a:pPr marL="896938" indent="-493713" eaLnBrk="1" hangingPunct="1">
              <a:lnSpc>
                <a:spcPct val="80000"/>
              </a:lnSpc>
              <a:buNone/>
              <a:defRPr/>
            </a:pPr>
            <a:r>
              <a:rPr lang="es-ES" sz="1600" b="1" dirty="0">
                <a:solidFill>
                  <a:srgbClr val="FFC000"/>
                </a:solidFill>
              </a:rPr>
              <a:t>5)</a:t>
            </a:r>
            <a:r>
              <a:rPr lang="es-ES" sz="1600" dirty="0"/>
              <a:t>   Establecer la modalidad de respuesta a las preguntas   formuladas por escrito;</a:t>
            </a:r>
          </a:p>
          <a:p>
            <a:pPr marL="896938" indent="-493713" eaLnBrk="1" hangingPunct="1">
              <a:lnSpc>
                <a:spcPct val="80000"/>
              </a:lnSpc>
              <a:buNone/>
              <a:defRPr/>
            </a:pPr>
            <a:r>
              <a:rPr lang="es-ES" sz="1600" b="1" dirty="0">
                <a:solidFill>
                  <a:srgbClr val="FFC000"/>
                </a:solidFill>
              </a:rPr>
              <a:t>6)</a:t>
            </a:r>
            <a:r>
              <a:rPr lang="es-ES" sz="1600" dirty="0"/>
              <a:t>   Ampliar excepcionalmente el tiempo de las alocuciones, cuando lo considere necesario;</a:t>
            </a:r>
          </a:p>
          <a:p>
            <a:pPr marL="896938" indent="-493713" eaLnBrk="1" hangingPunct="1">
              <a:lnSpc>
                <a:spcPct val="80000"/>
              </a:lnSpc>
              <a:buNone/>
              <a:defRPr/>
            </a:pPr>
            <a:r>
              <a:rPr lang="es-ES" sz="1600" b="1" dirty="0">
                <a:solidFill>
                  <a:srgbClr val="FFC000"/>
                </a:solidFill>
              </a:rPr>
              <a:t>7)</a:t>
            </a:r>
            <a:r>
              <a:rPr lang="es-ES" sz="1600" dirty="0"/>
              <a:t>   Exigir, en cualquier etapa del procedimiento, la unificación de la exposición de las partes con intereses comunes y, en caso de divergencias entre ellas, decidir respecto de la persona que ha de exponer;</a:t>
            </a:r>
          </a:p>
          <a:p>
            <a:pPr marL="896938" indent="-493713" eaLnBrk="1" hangingPunct="1">
              <a:lnSpc>
                <a:spcPct val="80000"/>
              </a:lnSpc>
              <a:buNone/>
              <a:defRPr/>
            </a:pPr>
            <a:r>
              <a:rPr lang="es-ES" sz="1600" b="1" dirty="0">
                <a:solidFill>
                  <a:srgbClr val="FFC000"/>
                </a:solidFill>
              </a:rPr>
              <a:t>8)</a:t>
            </a:r>
            <a:r>
              <a:rPr lang="es-ES" sz="1600" dirty="0"/>
              <a:t>   Formular las preguntas que considere necesarias a efectos de esclarecer las posiciones de las partes;</a:t>
            </a:r>
          </a:p>
          <a:p>
            <a:pPr marL="896938" indent="-493713" eaLnBrk="1" hangingPunct="1">
              <a:lnSpc>
                <a:spcPct val="80000"/>
              </a:lnSpc>
              <a:buNone/>
              <a:defRPr/>
            </a:pPr>
            <a:r>
              <a:rPr lang="es-ES" sz="1600" b="1" dirty="0">
                <a:solidFill>
                  <a:srgbClr val="FFC000"/>
                </a:solidFill>
              </a:rPr>
              <a:t>9)</a:t>
            </a:r>
            <a:r>
              <a:rPr lang="es-ES" sz="1600" dirty="0"/>
              <a:t>   Disponer la interrupción, suspensión, prórroga o postergación de la sesión, así como su reapertura o continuación cuando lo estime conveniente, de oficio o a pedido de algún participante;</a:t>
            </a:r>
          </a:p>
          <a:p>
            <a:pPr marL="896938" indent="-493713" eaLnBrk="1" hangingPunct="1">
              <a:lnSpc>
                <a:spcPct val="80000"/>
              </a:lnSpc>
              <a:buNone/>
              <a:defRPr/>
            </a:pPr>
            <a:r>
              <a:rPr lang="es-ES" sz="1600" b="1" dirty="0">
                <a:solidFill>
                  <a:srgbClr val="FFC000"/>
                </a:solidFill>
              </a:rPr>
              <a:t>10)</a:t>
            </a:r>
            <a:r>
              <a:rPr lang="es-ES" sz="1600" dirty="0"/>
              <a:t> Desalojar la sala, expulsar personas y/o recurrir al auxilio de la fuerza pública a fin de asegurar el normal desarrollo de la audiencia pública;</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15377695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4294967295"/>
          </p:nvPr>
        </p:nvSpPr>
        <p:spPr bwMode="auto">
          <a:xfrm>
            <a:off x="2362200" y="1219200"/>
            <a:ext cx="7391400" cy="5105400"/>
          </a:xfrm>
          <a:prstGeom prst="rect">
            <a:avLst/>
          </a:prstGeom>
          <a:extLst/>
        </p:spPr>
        <p:txBody>
          <a:bodyPr/>
          <a:lstStyle/>
          <a:p>
            <a:pPr marL="1039813" indent="-609600" eaLnBrk="1" hangingPunct="1">
              <a:lnSpc>
                <a:spcPct val="80000"/>
              </a:lnSpc>
              <a:buNone/>
              <a:defRPr/>
            </a:pPr>
            <a:r>
              <a:rPr lang="es-ES" sz="2000" b="1" dirty="0">
                <a:solidFill>
                  <a:srgbClr val="FFC000"/>
                </a:solidFill>
              </a:rPr>
              <a:t>11)</a:t>
            </a:r>
            <a:r>
              <a:rPr lang="es-ES" sz="2000" dirty="0"/>
              <a:t> Declarar el cierre de la audiencia pública, y</a:t>
            </a:r>
          </a:p>
          <a:p>
            <a:pPr marL="1039813" indent="-609600" eaLnBrk="1" hangingPunct="1">
              <a:lnSpc>
                <a:spcPct val="80000"/>
              </a:lnSpc>
              <a:buNone/>
              <a:defRPr/>
            </a:pPr>
            <a:r>
              <a:rPr lang="es-ES" sz="2000" b="1" dirty="0">
                <a:solidFill>
                  <a:srgbClr val="FFC000"/>
                </a:solidFill>
              </a:rPr>
              <a:t>12)</a:t>
            </a:r>
            <a:r>
              <a:rPr lang="es-ES" sz="2000" dirty="0"/>
              <a:t> Adoptar cualquier otra medida que no haya sido expresamente prevista en la presente Ley y que resulte necesaria para el correcto desenvolvimiento de la audiencia pública.</a:t>
            </a:r>
          </a:p>
          <a:p>
            <a:pPr marL="430213" indent="-430213" eaLnBrk="1" hangingPunct="1">
              <a:lnSpc>
                <a:spcPct val="80000"/>
              </a:lnSpc>
              <a:buNone/>
              <a:defRPr/>
            </a:pPr>
            <a:r>
              <a:rPr lang="es-ES" sz="2000" b="1" dirty="0">
                <a:solidFill>
                  <a:srgbClr val="00B0F0"/>
                </a:solidFill>
              </a:rPr>
              <a:t>n)</a:t>
            </a:r>
            <a:r>
              <a:rPr lang="es-ES" sz="2000" dirty="0">
                <a:solidFill>
                  <a:srgbClr val="00B0F0"/>
                </a:solidFill>
              </a:rPr>
              <a:t> </a:t>
            </a:r>
            <a:r>
              <a:rPr lang="es-ES" sz="2000" dirty="0"/>
              <a:t>El Presidente de la audiencia pública debe:</a:t>
            </a:r>
          </a:p>
          <a:p>
            <a:pPr marL="1049338" indent="-619125" eaLnBrk="1" hangingPunct="1">
              <a:lnSpc>
                <a:spcPct val="80000"/>
              </a:lnSpc>
              <a:buNone/>
              <a:defRPr/>
            </a:pPr>
            <a:r>
              <a:rPr lang="es-ES" sz="2000" b="1" dirty="0">
                <a:solidFill>
                  <a:srgbClr val="FFC000"/>
                </a:solidFill>
              </a:rPr>
              <a:t>1)</a:t>
            </a:r>
            <a:r>
              <a:rPr lang="es-ES" sz="2000" dirty="0"/>
              <a:t>   Garantizar la intervención de todas las partes, así como la de los expertos convocados;</a:t>
            </a:r>
          </a:p>
          <a:p>
            <a:pPr marL="1049338" indent="-619125" eaLnBrk="1" hangingPunct="1">
              <a:lnSpc>
                <a:spcPct val="80000"/>
              </a:lnSpc>
              <a:buNone/>
              <a:defRPr/>
            </a:pPr>
            <a:r>
              <a:rPr lang="es-ES" sz="2000" b="1" dirty="0">
                <a:solidFill>
                  <a:srgbClr val="FFC000"/>
                </a:solidFill>
              </a:rPr>
              <a:t>2)</a:t>
            </a:r>
            <a:r>
              <a:rPr lang="es-ES" sz="2000" b="1" dirty="0"/>
              <a:t>  </a:t>
            </a:r>
            <a:r>
              <a:rPr lang="es-ES" sz="2000" dirty="0"/>
              <a:t> Mantener su imparcialidad absteniéndose de valorar las opiniones y propuestas presentadas por las partes, y</a:t>
            </a:r>
          </a:p>
          <a:p>
            <a:pPr marL="1049338" indent="-619125" eaLnBrk="1" hangingPunct="1">
              <a:lnSpc>
                <a:spcPct val="80000"/>
              </a:lnSpc>
              <a:buNone/>
              <a:defRPr/>
            </a:pPr>
            <a:r>
              <a:rPr lang="es-ES" sz="2000" b="1" dirty="0">
                <a:solidFill>
                  <a:srgbClr val="FFC000"/>
                </a:solidFill>
              </a:rPr>
              <a:t>3)</a:t>
            </a:r>
            <a:r>
              <a:rPr lang="es-ES" sz="2000" dirty="0"/>
              <a:t>   Asegurar el respeto de los principios consagrados en esta Ley.</a:t>
            </a:r>
          </a:p>
          <a:p>
            <a:pPr marL="430213" indent="-430213" eaLnBrk="1" hangingPunct="1">
              <a:lnSpc>
                <a:spcPct val="80000"/>
              </a:lnSpc>
              <a:buNone/>
              <a:defRPr/>
            </a:pPr>
            <a:r>
              <a:rPr lang="es-ES" sz="2000" b="1" dirty="0">
                <a:solidFill>
                  <a:srgbClr val="00B0F0"/>
                </a:solidFill>
              </a:rPr>
              <a:t>ñ)</a:t>
            </a:r>
            <a:r>
              <a:rPr lang="es-ES" sz="2000" dirty="0">
                <a:solidFill>
                  <a:srgbClr val="00B0F0"/>
                </a:solidFill>
              </a:rPr>
              <a:t> </a:t>
            </a:r>
            <a:r>
              <a:rPr lang="es-ES" sz="2000" dirty="0"/>
              <a:t>Las personas que asistan sin inscripción previa a la audiencia pública pueden participar únicamente mediante la formulación de preguntas por escrito, previa autorización del Presidente quien, al finalizar las presentaciones orales, establece la modalidad de respuesta;</a:t>
            </a:r>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2901317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4294967295"/>
          </p:nvPr>
        </p:nvSpPr>
        <p:spPr bwMode="auto">
          <a:xfrm>
            <a:off x="3068638" y="990600"/>
            <a:ext cx="6913562" cy="5486400"/>
          </a:xfrm>
          <a:prstGeom prst="rect">
            <a:avLst/>
          </a:prstGeom>
          <a:extLst/>
        </p:spPr>
        <p:txBody>
          <a:bodyPr/>
          <a:lstStyle/>
          <a:p>
            <a:pPr marL="393700" indent="-393700" eaLnBrk="1" hangingPunct="1">
              <a:lnSpc>
                <a:spcPct val="90000"/>
              </a:lnSpc>
              <a:buNone/>
              <a:defRPr/>
            </a:pPr>
            <a:r>
              <a:rPr lang="es-ES" sz="2000" b="1" dirty="0">
                <a:solidFill>
                  <a:srgbClr val="00B0F0"/>
                </a:solidFill>
              </a:rPr>
              <a:t>o)</a:t>
            </a:r>
            <a:r>
              <a:rPr lang="es-ES" sz="2000" dirty="0"/>
              <a:t> Las partes, al hacer uso de la palabra, pueden hacer entrega de documentos e informes no acompañados al momento de la inscripción, los que deben ser incorporados al expediente. Las partes no podrán replicar, contestar o formular preguntas fuera del turno que se les asigna;</a:t>
            </a:r>
          </a:p>
          <a:p>
            <a:pPr marL="393700" indent="-393700" eaLnBrk="1" hangingPunct="1">
              <a:lnSpc>
                <a:spcPct val="90000"/>
              </a:lnSpc>
              <a:buNone/>
              <a:defRPr/>
            </a:pPr>
            <a:r>
              <a:rPr lang="es-ES" sz="2000" b="1" dirty="0">
                <a:solidFill>
                  <a:srgbClr val="00B0F0"/>
                </a:solidFill>
              </a:rPr>
              <a:t>p)</a:t>
            </a:r>
            <a:r>
              <a:rPr lang="es-ES" sz="2000" dirty="0"/>
              <a:t> No serán recurribles las resoluciones dictadas durante el transcurso del procedimiento de convocatoria, celebración y conclusión de la audiencia pública;</a:t>
            </a:r>
          </a:p>
          <a:p>
            <a:pPr marL="393700" indent="-393700" eaLnBrk="1" hangingPunct="1">
              <a:lnSpc>
                <a:spcPct val="90000"/>
              </a:lnSpc>
              <a:buNone/>
              <a:defRPr/>
            </a:pPr>
            <a:r>
              <a:rPr lang="es-ES" sz="2000" b="1" dirty="0">
                <a:solidFill>
                  <a:srgbClr val="00B0F0"/>
                </a:solidFill>
              </a:rPr>
              <a:t>q)</a:t>
            </a:r>
            <a:r>
              <a:rPr lang="es-ES" sz="2000" dirty="0"/>
              <a:t> Finalizadas las intervenciones de las partes, el Presidente declara el cierre de la audiencia pública, y</a:t>
            </a:r>
          </a:p>
          <a:p>
            <a:pPr marL="393700" indent="-393700" eaLnBrk="1" hangingPunct="1">
              <a:lnSpc>
                <a:spcPct val="90000"/>
              </a:lnSpc>
              <a:buNone/>
              <a:defRPr/>
            </a:pPr>
            <a:r>
              <a:rPr lang="es-ES" sz="2000" b="1" dirty="0">
                <a:solidFill>
                  <a:srgbClr val="00B0F0"/>
                </a:solidFill>
              </a:rPr>
              <a:t>r)</a:t>
            </a:r>
            <a:r>
              <a:rPr lang="es-ES" sz="2000" dirty="0"/>
              <a:t> A los fines de dejar debida constancia de cada una de las etapas de la audiencia pública se labra un acta que es firmada por el Presidente, demás autoridades y funcionarios, como así también por los participantes y expositores que quisieran hacerlo.</a:t>
            </a:r>
          </a:p>
          <a:p>
            <a:pPr marL="0" indent="0" eaLnBrk="1" hangingPunct="1">
              <a:lnSpc>
                <a:spcPct val="90000"/>
              </a:lnSpc>
              <a:buNone/>
              <a:defRPr/>
            </a:pPr>
            <a:endParaRPr lang="es-ES" sz="2000" dirty="0"/>
          </a:p>
        </p:txBody>
      </p:sp>
      <p:sp>
        <p:nvSpPr>
          <p:cNvPr id="4" name="Rectangle 2"/>
          <p:cNvSpPr txBox="1">
            <a:spLocks noChangeArrowheads="1"/>
          </p:cNvSpPr>
          <p:nvPr/>
        </p:nvSpPr>
        <p:spPr>
          <a:xfrm>
            <a:off x="3068638" y="381000"/>
            <a:ext cx="5541962"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PROCEDIMIENTO</a:t>
            </a:r>
          </a:p>
        </p:txBody>
      </p:sp>
    </p:spTree>
    <p:extLst>
      <p:ext uri="{BB962C8B-B14F-4D97-AF65-F5344CB8AC3E}">
        <p14:creationId xmlns:p14="http://schemas.microsoft.com/office/powerpoint/2010/main" val="14408471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body" idx="4294967295"/>
          </p:nvPr>
        </p:nvSpPr>
        <p:spPr bwMode="auto">
          <a:xfrm>
            <a:off x="2209800" y="1600200"/>
            <a:ext cx="7543800" cy="3886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sz="2400"/>
              <a:t>Se incorporan nuevos instrumentos de política y gestión ambiental que no están incluidos en la ley nacional ni en el marco normativo provincial en forma expresa.</a:t>
            </a:r>
          </a:p>
          <a:p>
            <a:pPr eaLnBrk="1" hangingPunct="1">
              <a:buClr>
                <a:srgbClr val="00B0F0"/>
              </a:buClr>
            </a:pPr>
            <a:r>
              <a:rPr lang="es-AR" sz="2400"/>
              <a:t>La evaluación de impacto estratégica.</a:t>
            </a:r>
          </a:p>
          <a:p>
            <a:pPr eaLnBrk="1" hangingPunct="1">
              <a:buClr>
                <a:srgbClr val="00B0F0"/>
              </a:buClr>
            </a:pPr>
            <a:r>
              <a:rPr lang="es-AR" sz="2400"/>
              <a:t>Los sistemas de gestión, los planes de gestión y las auditorías ambientales están íntimamente vinculadas tanto en el procedimiento de EIA como en las actividades en desarrollo en la provincia.</a:t>
            </a:r>
            <a:endParaRPr lang="es-ES" sz="2400"/>
          </a:p>
        </p:txBody>
      </p:sp>
      <p:sp>
        <p:nvSpPr>
          <p:cNvPr id="4" name="Rectangle 2"/>
          <p:cNvSpPr txBox="1">
            <a:spLocks noChangeArrowheads="1"/>
          </p:cNvSpPr>
          <p:nvPr/>
        </p:nvSpPr>
        <p:spPr>
          <a:xfrm>
            <a:off x="3124200" y="457200"/>
            <a:ext cx="65532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2400" b="1" spc="-150" dirty="0">
                <a:solidFill>
                  <a:srgbClr val="00B0F0"/>
                </a:solidFill>
                <a:latin typeface="Arial" panose="020B0604020202020204" pitchFamily="34" charset="0"/>
              </a:rPr>
              <a:t>EVALUACIÓN AMBIENTAL ESTRATÉGICA/ </a:t>
            </a:r>
          </a:p>
          <a:p>
            <a:pPr eaLnBrk="1" hangingPunct="1">
              <a:lnSpc>
                <a:spcPct val="80000"/>
              </a:lnSpc>
              <a:defRPr/>
            </a:pPr>
            <a:r>
              <a:rPr lang="es-AR" sz="2400" b="1" spc="-150" dirty="0">
                <a:solidFill>
                  <a:srgbClr val="FFC000"/>
                </a:solidFill>
                <a:latin typeface="Arial" panose="020B0604020202020204" pitchFamily="34" charset="0"/>
              </a:rPr>
              <a:t>PLANES DE GESTIÓN/ SISTEMA DE GESTIÓN</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4368310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743200" y="1524000"/>
            <a:ext cx="67818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EVALUACIÓN AMBIENTAL </a:t>
            </a:r>
            <a:r>
              <a:rPr lang="es-AR" sz="4000" b="1" spc="-150" dirty="0">
                <a:solidFill>
                  <a:srgbClr val="FFC000"/>
                </a:solidFill>
                <a:latin typeface="Arial" panose="020B0604020202020204" pitchFamily="34" charset="0"/>
              </a:rPr>
              <a:t>ESTRATÉGICA</a:t>
            </a:r>
          </a:p>
        </p:txBody>
      </p:sp>
    </p:spTree>
    <p:extLst>
      <p:ext uri="{BB962C8B-B14F-4D97-AF65-F5344CB8AC3E}">
        <p14:creationId xmlns:p14="http://schemas.microsoft.com/office/powerpoint/2010/main" val="5208824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subTitle" idx="4294967295"/>
          </p:nvPr>
        </p:nvSpPr>
        <p:spPr bwMode="auto">
          <a:xfrm>
            <a:off x="3352800" y="3082925"/>
            <a:ext cx="5486400" cy="692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VI- Art. 37 a 41</a:t>
            </a:r>
            <a:r>
              <a:rPr lang="es-ES"/>
              <a:t> </a:t>
            </a:r>
          </a:p>
        </p:txBody>
      </p:sp>
    </p:spTree>
    <p:extLst>
      <p:ext uri="{BB962C8B-B14F-4D97-AF65-F5344CB8AC3E}">
        <p14:creationId xmlns:p14="http://schemas.microsoft.com/office/powerpoint/2010/main" val="674920786"/>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4294967295"/>
          </p:nvPr>
        </p:nvSpPr>
        <p:spPr bwMode="auto">
          <a:xfrm>
            <a:off x="2514601" y="1905000"/>
            <a:ext cx="7261225" cy="38100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37°.-</a:t>
            </a:r>
            <a:r>
              <a:rPr lang="es-ES" sz="2400" b="1" dirty="0"/>
              <a:t> </a:t>
            </a:r>
            <a:r>
              <a:rPr lang="es-ES" sz="2400" dirty="0"/>
              <a:t>La Evaluación Ambiental Estratégica es el procedimiento iniciado por el área del ministerio sectorial respectivo para que se incorporen las consideraciones ambientales del desarrollo sustentable al proceso de formulación de las políticas, programas y planes de carácter normativo general que tengan impacto sobre el ambiente o la sustentabilidad, de manera que ellas sean integradas en la formulación e implementación de la respectiva política, programa y plan, y sus modificaciones sustanciales, y que luego es evaluado por la Autoridad de Aplicación. </a:t>
            </a:r>
          </a:p>
        </p:txBody>
      </p:sp>
      <p:sp>
        <p:nvSpPr>
          <p:cNvPr id="4" name="Rectangle 2"/>
          <p:cNvSpPr txBox="1">
            <a:spLocks noChangeArrowheads="1"/>
          </p:cNvSpPr>
          <p:nvPr/>
        </p:nvSpPr>
        <p:spPr>
          <a:xfrm>
            <a:off x="4233863"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QUÉ ES UNA</a:t>
            </a:r>
          </a:p>
          <a:p>
            <a:pPr eaLnBrk="1" hangingPunct="1">
              <a:lnSpc>
                <a:spcPct val="80000"/>
              </a:lnSpc>
              <a:defRPr/>
            </a:pPr>
            <a:r>
              <a:rPr lang="es-AR" sz="3200" b="1" spc="-150" dirty="0">
                <a:solidFill>
                  <a:srgbClr val="FFC000"/>
                </a:solidFill>
                <a:latin typeface="Arial" panose="020B0604020202020204" pitchFamily="34" charset="0"/>
              </a:rPr>
              <a:t>EVALUACIÓN AMBIENTAL ESTRATÉGICA</a:t>
            </a:r>
          </a:p>
        </p:txBody>
      </p:sp>
    </p:spTree>
    <p:extLst>
      <p:ext uri="{BB962C8B-B14F-4D97-AF65-F5344CB8AC3E}">
        <p14:creationId xmlns:p14="http://schemas.microsoft.com/office/powerpoint/2010/main" val="27214136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4294967295"/>
          </p:nvPr>
        </p:nvSpPr>
        <p:spPr bwMode="auto">
          <a:xfrm>
            <a:off x="3048000" y="1447800"/>
            <a:ext cx="7010400" cy="5257800"/>
          </a:xfrm>
          <a:prstGeom prst="rect">
            <a:avLst/>
          </a:prstGeom>
          <a:extLst/>
        </p:spPr>
        <p:txBody>
          <a:bodyPr/>
          <a:lstStyle/>
          <a:p>
            <a:pPr eaLnBrk="1" hangingPunct="1">
              <a:lnSpc>
                <a:spcPct val="8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38°.-</a:t>
            </a:r>
            <a:r>
              <a:rPr lang="es-ES" sz="2000" b="1" dirty="0"/>
              <a:t> </a:t>
            </a:r>
            <a:r>
              <a:rPr lang="es-ES" sz="2000" dirty="0"/>
              <a:t>La Evaluación Ambiental Estratégica tiene como finalidad y objetivos:</a:t>
            </a:r>
          </a:p>
          <a:p>
            <a:pPr marL="1165225" indent="-447675" eaLnBrk="1" hangingPunct="1">
              <a:lnSpc>
                <a:spcPct val="80000"/>
              </a:lnSpc>
              <a:buNone/>
              <a:defRPr/>
            </a:pPr>
            <a:r>
              <a:rPr lang="es-ES" sz="2000" b="1" dirty="0">
                <a:solidFill>
                  <a:srgbClr val="00B0F0"/>
                </a:solidFill>
              </a:rPr>
              <a:t>a)</a:t>
            </a:r>
            <a:r>
              <a:rPr lang="es-ES" sz="2000" dirty="0"/>
              <a:t> Incidir en los niveles más altos de decisión política-estratégica institucional;</a:t>
            </a:r>
          </a:p>
          <a:p>
            <a:pPr marL="1165225" indent="-447675" eaLnBrk="1" hangingPunct="1">
              <a:lnSpc>
                <a:spcPct val="80000"/>
              </a:lnSpc>
              <a:buNone/>
              <a:defRPr/>
            </a:pPr>
            <a:r>
              <a:rPr lang="es-ES" sz="2000" b="1" dirty="0">
                <a:solidFill>
                  <a:srgbClr val="00B0F0"/>
                </a:solidFill>
              </a:rPr>
              <a:t>b)</a:t>
            </a:r>
            <a:r>
              <a:rPr lang="es-ES" sz="2000" dirty="0"/>
              <a:t> Aplicarse en la etapa temprana de la toma de decisiones institucionales;</a:t>
            </a:r>
          </a:p>
          <a:p>
            <a:pPr marL="1165225" indent="-447675" eaLnBrk="1" hangingPunct="1">
              <a:lnSpc>
                <a:spcPct val="80000"/>
              </a:lnSpc>
              <a:buNone/>
              <a:defRPr/>
            </a:pPr>
            <a:r>
              <a:rPr lang="es-ES" sz="2000" b="1" dirty="0">
                <a:solidFill>
                  <a:srgbClr val="00B0F0"/>
                </a:solidFill>
              </a:rPr>
              <a:t>c)</a:t>
            </a:r>
            <a:r>
              <a:rPr lang="es-ES" sz="2000" dirty="0"/>
              <a:t> Ser un instrumento preventivo;</a:t>
            </a:r>
          </a:p>
          <a:p>
            <a:pPr marL="1165225" indent="-447675" eaLnBrk="1" hangingPunct="1">
              <a:lnSpc>
                <a:spcPct val="80000"/>
              </a:lnSpc>
              <a:buNone/>
              <a:defRPr/>
            </a:pPr>
            <a:r>
              <a:rPr lang="es-ES" sz="2000" b="1" dirty="0">
                <a:solidFill>
                  <a:srgbClr val="00B0F0"/>
                </a:solidFill>
              </a:rPr>
              <a:t>d)</a:t>
            </a:r>
            <a:r>
              <a:rPr lang="es-ES" sz="2000" dirty="0"/>
              <a:t> Implicar una mejora sustantiva en la calidad de los planes y políticas públicas;</a:t>
            </a:r>
          </a:p>
          <a:p>
            <a:pPr marL="1165225" indent="-447675" eaLnBrk="1" hangingPunct="1">
              <a:lnSpc>
                <a:spcPct val="80000"/>
              </a:lnSpc>
              <a:buNone/>
              <a:defRPr/>
            </a:pPr>
            <a:r>
              <a:rPr lang="es-ES" sz="2000" b="1" dirty="0">
                <a:solidFill>
                  <a:srgbClr val="00B0F0"/>
                </a:solidFill>
              </a:rPr>
              <a:t>e)</a:t>
            </a:r>
            <a:r>
              <a:rPr lang="es-ES" sz="2000" dirty="0"/>
              <a:t> Permitir el diálogo entre los diversos actores públicos y privados;</a:t>
            </a:r>
          </a:p>
          <a:p>
            <a:pPr marL="1165225" indent="-447675" eaLnBrk="1" hangingPunct="1">
              <a:lnSpc>
                <a:spcPct val="80000"/>
              </a:lnSpc>
              <a:buNone/>
              <a:defRPr/>
            </a:pPr>
            <a:r>
              <a:rPr lang="es-ES" sz="2000" b="1" dirty="0">
                <a:solidFill>
                  <a:srgbClr val="00B0F0"/>
                </a:solidFill>
              </a:rPr>
              <a:t>f)</a:t>
            </a:r>
            <a:r>
              <a:rPr lang="es-ES" sz="2000" dirty="0"/>
              <a:t> Contribuir a un proceso de decisión con visión de sustentabilidad;</a:t>
            </a:r>
          </a:p>
          <a:p>
            <a:pPr marL="1165225" indent="-447675" eaLnBrk="1" hangingPunct="1">
              <a:lnSpc>
                <a:spcPct val="80000"/>
              </a:lnSpc>
              <a:buNone/>
              <a:defRPr/>
            </a:pPr>
            <a:r>
              <a:rPr lang="es-ES" sz="2000" b="1" dirty="0">
                <a:solidFill>
                  <a:srgbClr val="00B0F0"/>
                </a:solidFill>
              </a:rPr>
              <a:t>g)</a:t>
            </a:r>
            <a:r>
              <a:rPr lang="es-ES" sz="2000" dirty="0"/>
              <a:t> Mejorar la calidad de políticas, planes y programas;</a:t>
            </a:r>
          </a:p>
          <a:p>
            <a:pPr marL="1165225" indent="-447675" eaLnBrk="1" hangingPunct="1">
              <a:lnSpc>
                <a:spcPct val="80000"/>
              </a:lnSpc>
              <a:buNone/>
              <a:defRPr/>
            </a:pPr>
            <a:r>
              <a:rPr lang="es-ES" sz="2000" b="1" dirty="0">
                <a:solidFill>
                  <a:srgbClr val="00B0F0"/>
                </a:solidFill>
              </a:rPr>
              <a:t>h)</a:t>
            </a:r>
            <a:r>
              <a:rPr lang="es-ES" sz="2000" dirty="0"/>
              <a:t> Fortalecer y facilitar la Evaluación de Impacto Ambiental de proyectos, e</a:t>
            </a:r>
          </a:p>
          <a:p>
            <a:pPr marL="1165225" indent="-447675" eaLnBrk="1" hangingPunct="1">
              <a:lnSpc>
                <a:spcPct val="80000"/>
              </a:lnSpc>
              <a:buNone/>
              <a:defRPr/>
            </a:pPr>
            <a:r>
              <a:rPr lang="es-ES" sz="2000" b="1" dirty="0">
                <a:solidFill>
                  <a:srgbClr val="00B0F0"/>
                </a:solidFill>
              </a:rPr>
              <a:t>i)</a:t>
            </a:r>
            <a:r>
              <a:rPr lang="es-ES" sz="2000" dirty="0"/>
              <a:t> Promover nuevas formas de toma de decisiones.</a:t>
            </a:r>
          </a:p>
        </p:txBody>
      </p:sp>
      <p:sp>
        <p:nvSpPr>
          <p:cNvPr id="4" name="Rectangle 2"/>
          <p:cNvSpPr txBox="1">
            <a:spLocks noChangeArrowheads="1"/>
          </p:cNvSpPr>
          <p:nvPr/>
        </p:nvSpPr>
        <p:spPr>
          <a:xfrm>
            <a:off x="4233863"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FINALIDAD Y OBJETIVOS </a:t>
            </a:r>
          </a:p>
          <a:p>
            <a:pPr eaLnBrk="1" hangingPunct="1">
              <a:lnSpc>
                <a:spcPct val="80000"/>
              </a:lnSpc>
              <a:defRPr/>
            </a:pPr>
            <a:r>
              <a:rPr lang="es-AR" sz="3200" b="1" spc="-150" dirty="0">
                <a:solidFill>
                  <a:srgbClr val="FFC000"/>
                </a:solidFill>
                <a:latin typeface="Arial" panose="020B0604020202020204" pitchFamily="34" charset="0"/>
              </a:rPr>
              <a:t>DE LA </a:t>
            </a:r>
            <a:r>
              <a:rPr lang="es-AR" sz="3200" b="1" spc="-150" dirty="0" err="1">
                <a:solidFill>
                  <a:srgbClr val="FFC000"/>
                </a:solidFill>
                <a:latin typeface="Arial" panose="020B0604020202020204" pitchFamily="34" charset="0"/>
              </a:rPr>
              <a:t>EAE</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3293365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4294967295"/>
          </p:nvPr>
        </p:nvSpPr>
        <p:spPr bwMode="auto">
          <a:xfrm>
            <a:off x="3124200" y="1371600"/>
            <a:ext cx="6629400" cy="53340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39°.-</a:t>
            </a:r>
            <a:r>
              <a:rPr lang="es-ES" sz="2000" b="1" dirty="0"/>
              <a:t> </a:t>
            </a:r>
            <a:r>
              <a:rPr lang="es-ES" sz="2000" dirty="0"/>
              <a:t>La Evaluación Ambiental Estratégica se aplica a políticas, programas y planes y sus modificaciones sustanciales de carácter normativo general que tengan impacto en el ambiente o la sustentabilidad, a propuesta del Consejo de Desarrollo Sustentable, de conformidad al artículo 41 de esta Ley. Se aplica obligatoriamente a planes de ordenamiento territorial, planes reguladores intermunicipales o intercomunales, planes regionales de desarrollo urbano y zonificaciones y al manejo integrado de cuencas o los instrumentos de ordenamiento territorial que los reemplacen o sistematicen.</a:t>
            </a:r>
          </a:p>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40°.-</a:t>
            </a:r>
            <a:r>
              <a:rPr lang="es-ES" sz="2000" b="1" dirty="0"/>
              <a:t> </a:t>
            </a:r>
            <a:r>
              <a:rPr lang="es-ES" sz="2000" dirty="0"/>
              <a:t>La Autoridad de Aplicación reglamentará el procedimiento administrativo de la Evaluación Ambiental Estratégica, la que estará obligatoriamente sujeta a audiencia pública.</a:t>
            </a:r>
          </a:p>
        </p:txBody>
      </p:sp>
      <p:sp>
        <p:nvSpPr>
          <p:cNvPr id="4" name="Rectangle 2"/>
          <p:cNvSpPr txBox="1">
            <a:spLocks noChangeArrowheads="1"/>
          </p:cNvSpPr>
          <p:nvPr/>
        </p:nvSpPr>
        <p:spPr>
          <a:xfrm>
            <a:off x="4233863"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APLICACIÓN </a:t>
            </a:r>
          </a:p>
          <a:p>
            <a:pPr eaLnBrk="1" hangingPunct="1">
              <a:lnSpc>
                <a:spcPct val="80000"/>
              </a:lnSpc>
              <a:defRPr/>
            </a:pPr>
            <a:r>
              <a:rPr lang="es-AR" sz="3200" b="1" spc="-150" dirty="0">
                <a:solidFill>
                  <a:srgbClr val="FFC000"/>
                </a:solidFill>
                <a:latin typeface="Arial" panose="020B0604020202020204" pitchFamily="34" charset="0"/>
              </a:rPr>
              <a:t>Y REGLAMENTACIÓN</a:t>
            </a:r>
          </a:p>
        </p:txBody>
      </p:sp>
    </p:spTree>
    <p:extLst>
      <p:ext uri="{BB962C8B-B14F-4D97-AF65-F5344CB8AC3E}">
        <p14:creationId xmlns:p14="http://schemas.microsoft.com/office/powerpoint/2010/main" val="1093468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4294967295"/>
          </p:nvPr>
        </p:nvSpPr>
        <p:spPr bwMode="auto">
          <a:xfrm>
            <a:off x="3048000" y="1943100"/>
            <a:ext cx="6705600" cy="43815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41°.- </a:t>
            </a:r>
            <a:r>
              <a:rPr lang="es-ES" sz="2000" dirty="0"/>
              <a:t>Créase el Consejo de Desarrollo Sustentable, presidido por el Ministro de Agua, Ambiente y Servicios Públicos e integrado por los ministros de las restantes carteras -o los organismos que los reemplacen en el futuro- y miembros de las fuerzas políticas con representación en el Poder Legislativo Provincial, en el orden siguiente: tres (3) legisladores por la primer minoría, dos (2) legisladores por la segunda minoría y un (1) legislador por cada una de las restantes minorías. En dicho Consejo tendrán también representación proporcional los municipios y comunas que participen de la Mesa Provincia-Municipios y Comunas. </a:t>
            </a:r>
          </a:p>
        </p:txBody>
      </p:sp>
      <p:sp>
        <p:nvSpPr>
          <p:cNvPr id="4" name="Rectangle 2"/>
          <p:cNvSpPr txBox="1">
            <a:spLocks noChangeArrowheads="1"/>
          </p:cNvSpPr>
          <p:nvPr/>
        </p:nvSpPr>
        <p:spPr>
          <a:xfrm>
            <a:off x="4233863"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CONSEJO DE DESARROLLO SUSTENTABLE</a:t>
            </a:r>
          </a:p>
          <a:p>
            <a:pPr eaLnBrk="1" hangingPunct="1">
              <a:lnSpc>
                <a:spcPct val="80000"/>
              </a:lnSpc>
              <a:defRPr/>
            </a:pPr>
            <a:r>
              <a:rPr lang="es-AR" sz="3200" b="1" spc="-150" dirty="0">
                <a:solidFill>
                  <a:srgbClr val="FFC000"/>
                </a:solidFill>
                <a:latin typeface="Arial" panose="020B0604020202020204" pitchFamily="34" charset="0"/>
              </a:rPr>
              <a:t>INTEGRACIÓN</a:t>
            </a:r>
          </a:p>
        </p:txBody>
      </p:sp>
    </p:spTree>
    <p:extLst>
      <p:ext uri="{BB962C8B-B14F-4D97-AF65-F5344CB8AC3E}">
        <p14:creationId xmlns:p14="http://schemas.microsoft.com/office/powerpoint/2010/main" val="294914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4294967295"/>
          </p:nvPr>
        </p:nvSpPr>
        <p:spPr>
          <a:xfrm>
            <a:off x="1981200" y="1600200"/>
            <a:ext cx="8229600" cy="4530725"/>
          </a:xfrm>
          <a:extLst/>
        </p:spPr>
        <p:txBody>
          <a:bodyPr rtlCol="0">
            <a:normAutofit lnSpcReduction="10000"/>
          </a:bodyPr>
          <a:lstStyle/>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Está dividida en </a:t>
            </a:r>
            <a:r>
              <a:rPr lang="es-AR" sz="2400" b="1" dirty="0">
                <a:solidFill>
                  <a:srgbClr val="FFC000"/>
                </a:solidFill>
              </a:rPr>
              <a:t>18 capítulos</a:t>
            </a:r>
            <a:r>
              <a:rPr lang="es-AR" sz="2400" dirty="0">
                <a:solidFill>
                  <a:schemeClr val="tx1">
                    <a:lumMod val="75000"/>
                    <a:lumOff val="25000"/>
                  </a:schemeClr>
                </a:solidFill>
              </a:rPr>
              <a:t>, tiene un total de 98 artículos y tres anexos, podemos dividirla </a:t>
            </a:r>
            <a:r>
              <a:rPr lang="es-AR" sz="2400" b="1" dirty="0">
                <a:solidFill>
                  <a:srgbClr val="FFC000"/>
                </a:solidFill>
              </a:rPr>
              <a:t>temáticamente de acuerdo a los capítulos</a:t>
            </a:r>
            <a:r>
              <a:rPr lang="es-AR" sz="2400" dirty="0">
                <a:solidFill>
                  <a:schemeClr val="tx1">
                    <a:lumMod val="75000"/>
                    <a:lumOff val="25000"/>
                  </a:schemeClr>
                </a:solidFill>
              </a:rPr>
              <a:t>.</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Existen artículos y temáticas que se conectan y no están en un mismo capítulo: ej</a:t>
            </a:r>
            <a:r>
              <a:rPr lang="es-AR" sz="2400" dirty="0">
                <a:solidFill>
                  <a:srgbClr val="FFC000"/>
                </a:solidFill>
              </a:rPr>
              <a:t>. </a:t>
            </a:r>
            <a:r>
              <a:rPr lang="es-AR" sz="2400" b="1" dirty="0">
                <a:solidFill>
                  <a:srgbClr val="FFC000"/>
                </a:solidFill>
              </a:rPr>
              <a:t>Información, participación</a:t>
            </a:r>
            <a:r>
              <a:rPr lang="es-AR" sz="2400" dirty="0">
                <a:solidFill>
                  <a:schemeClr val="tx1">
                    <a:lumMod val="75000"/>
                    <a:lumOff val="25000"/>
                  </a:schemeClr>
                </a:solidFill>
              </a:rPr>
              <a:t>, entre otros.</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En qué se puede notar un importante cambio en el marco normativo vigente:</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En </a:t>
            </a:r>
            <a:r>
              <a:rPr lang="es-AR" sz="2400" b="1" dirty="0">
                <a:solidFill>
                  <a:srgbClr val="FFC000"/>
                </a:solidFill>
              </a:rPr>
              <a:t>instrumentos nuevos</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En </a:t>
            </a:r>
            <a:r>
              <a:rPr lang="es-AR" sz="2400" b="1" dirty="0">
                <a:solidFill>
                  <a:srgbClr val="FFC000"/>
                </a:solidFill>
              </a:rPr>
              <a:t>instancias nuevas</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En </a:t>
            </a:r>
            <a:r>
              <a:rPr lang="es-AR" sz="2400" b="1" dirty="0">
                <a:solidFill>
                  <a:srgbClr val="FFC000"/>
                </a:solidFill>
              </a:rPr>
              <a:t>Procedimientos</a:t>
            </a:r>
            <a:r>
              <a:rPr lang="es-AR" sz="2400" dirty="0">
                <a:solidFill>
                  <a:schemeClr val="tx1">
                    <a:lumMod val="75000"/>
                    <a:lumOff val="25000"/>
                  </a:schemeClr>
                </a:solidFill>
              </a:rPr>
              <a:t> que se incorporan en los trámites, plazos, requerimientos, etc.</a:t>
            </a:r>
          </a:p>
          <a:p>
            <a:pPr fontAlgn="auto">
              <a:lnSpc>
                <a:spcPct val="80000"/>
              </a:lnSpc>
              <a:spcAft>
                <a:spcPts val="0"/>
              </a:spcAft>
              <a:buClr>
                <a:srgbClr val="00B0F0"/>
              </a:buClr>
              <a:buFont typeface="Wingdings 3" charset="2"/>
              <a:buChar char=""/>
              <a:defRPr/>
            </a:pPr>
            <a:r>
              <a:rPr lang="es-AR" sz="2400" dirty="0">
                <a:solidFill>
                  <a:schemeClr val="tx1">
                    <a:lumMod val="75000"/>
                    <a:lumOff val="25000"/>
                  </a:schemeClr>
                </a:solidFill>
              </a:rPr>
              <a:t>En </a:t>
            </a:r>
            <a:r>
              <a:rPr lang="es-AR" sz="2400" b="1" dirty="0">
                <a:solidFill>
                  <a:srgbClr val="FFC000"/>
                </a:solidFill>
              </a:rPr>
              <a:t>nuevas Temáticas</a:t>
            </a:r>
            <a:endParaRPr lang="es-ES" sz="2400" b="1" dirty="0">
              <a:solidFill>
                <a:srgbClr val="FFC000"/>
              </a:solidFill>
            </a:endParaRPr>
          </a:p>
        </p:txBody>
      </p:sp>
      <p:sp>
        <p:nvSpPr>
          <p:cNvPr id="4" name="Rectangle 2"/>
          <p:cNvSpPr txBox="1">
            <a:spLocks noChangeArrowheads="1"/>
          </p:cNvSpPr>
          <p:nvPr/>
        </p:nvSpPr>
        <p:spPr>
          <a:xfrm>
            <a:off x="2667000" y="457200"/>
            <a:ext cx="6096000"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defRPr/>
            </a:pPr>
            <a:r>
              <a:rPr lang="es-AR" sz="3200" b="1" spc="-150" dirty="0">
                <a:solidFill>
                  <a:srgbClr val="00B0F0"/>
                </a:solidFill>
                <a:latin typeface="Arial" panose="020B0604020202020204" pitchFamily="34" charset="0"/>
              </a:rPr>
              <a:t>CÓMO SE ESTRUCTURA LA LEY</a:t>
            </a:r>
            <a:endParaRPr lang="es-ES" sz="3200" b="1" kern="0" spc="-150" dirty="0">
              <a:solidFill>
                <a:srgbClr val="00B0F0"/>
              </a:solidFill>
              <a:latin typeface="Arial" panose="020B0604020202020204"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743200" y="1524000"/>
            <a:ext cx="6781800" cy="1981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PLANES DE GESTIÓN AMBIENTAL </a:t>
            </a:r>
          </a:p>
          <a:p>
            <a:pPr eaLnBrk="1" hangingPunct="1">
              <a:lnSpc>
                <a:spcPct val="80000"/>
              </a:lnSpc>
              <a:defRPr/>
            </a:pPr>
            <a:r>
              <a:rPr lang="es-AR" sz="4000" b="1" spc="-150" dirty="0">
                <a:solidFill>
                  <a:srgbClr val="FFC000"/>
                </a:solidFill>
                <a:latin typeface="Arial" panose="020B0604020202020204" pitchFamily="34" charset="0"/>
              </a:rPr>
              <a:t>SISTEMAS DE GESTIÓN AMBIENTAL</a:t>
            </a:r>
          </a:p>
        </p:txBody>
      </p:sp>
    </p:spTree>
    <p:extLst>
      <p:ext uri="{BB962C8B-B14F-4D97-AF65-F5344CB8AC3E}">
        <p14:creationId xmlns:p14="http://schemas.microsoft.com/office/powerpoint/2010/main" val="9941504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subTitle" idx="4294967295"/>
          </p:nvPr>
        </p:nvSpPr>
        <p:spPr bwMode="auto">
          <a:xfrm>
            <a:off x="2628900" y="2921000"/>
            <a:ext cx="6934200" cy="101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VII- Art.42 a 44 Planes</a:t>
            </a:r>
          </a:p>
          <a:p>
            <a:pPr eaLnBrk="1" hangingPunct="1">
              <a:buClr>
                <a:srgbClr val="00B0F0"/>
              </a:buClr>
            </a:pPr>
            <a:r>
              <a:rPr lang="es-AR" b="1" i="1"/>
              <a:t>Capítulo VIII Art. 45 Sistema </a:t>
            </a:r>
            <a:endParaRPr lang="es-ES" b="1" i="1"/>
          </a:p>
        </p:txBody>
      </p:sp>
    </p:spTree>
    <p:extLst>
      <p:ext uri="{BB962C8B-B14F-4D97-AF65-F5344CB8AC3E}">
        <p14:creationId xmlns:p14="http://schemas.microsoft.com/office/powerpoint/2010/main" val="2314006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4294967295"/>
          </p:nvPr>
        </p:nvSpPr>
        <p:spPr bwMode="auto">
          <a:xfrm>
            <a:off x="2840038" y="1600200"/>
            <a:ext cx="6913562" cy="27432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42°.- </a:t>
            </a:r>
            <a:r>
              <a:rPr lang="es-ES" sz="2400" dirty="0"/>
              <a:t>Los Planes de Gestión Ambiental son los instrumentos de gestión ambiental continuos en el tiempo. Permiten y orientan la gestión ambiental de los actores que impactan en el ambiente con el propósito de que los procesos de desarrollo propendan a la sostenibilidad en el territorio provincial. </a:t>
            </a:r>
          </a:p>
        </p:txBody>
      </p:sp>
      <p:sp>
        <p:nvSpPr>
          <p:cNvPr id="5" name="Rectangle 2"/>
          <p:cNvSpPr txBox="1">
            <a:spLocks noChangeArrowheads="1"/>
          </p:cNvSpPr>
          <p:nvPr/>
        </p:nvSpPr>
        <p:spPr>
          <a:xfrm>
            <a:off x="33734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PLANES DE </a:t>
            </a:r>
          </a:p>
          <a:p>
            <a:pPr eaLnBrk="1" hangingPunct="1">
              <a:lnSpc>
                <a:spcPct val="80000"/>
              </a:lnSpc>
              <a:defRPr/>
            </a:pPr>
            <a:r>
              <a:rPr lang="es-AR" sz="3200" b="1" spc="-150" dirty="0">
                <a:solidFill>
                  <a:srgbClr val="FFC000"/>
                </a:solidFill>
                <a:latin typeface="Arial" panose="020B0604020202020204" pitchFamily="34" charset="0"/>
              </a:rPr>
              <a:t>GESTIÓN AMBIENTAL</a:t>
            </a:r>
          </a:p>
        </p:txBody>
      </p:sp>
    </p:spTree>
    <p:extLst>
      <p:ext uri="{BB962C8B-B14F-4D97-AF65-F5344CB8AC3E}">
        <p14:creationId xmlns:p14="http://schemas.microsoft.com/office/powerpoint/2010/main" val="9594142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4294967295"/>
          </p:nvPr>
        </p:nvSpPr>
        <p:spPr bwMode="auto">
          <a:xfrm>
            <a:off x="2438400" y="1600201"/>
            <a:ext cx="7315200" cy="4530725"/>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43°.-</a:t>
            </a:r>
            <a:r>
              <a:rPr lang="es-ES" sz="2000" b="1" dirty="0"/>
              <a:t> </a:t>
            </a:r>
            <a:r>
              <a:rPr lang="es-ES" sz="2000" dirty="0"/>
              <a:t>Los Planes de Gestión Ambiental persiguen los siguientes objetivos:</a:t>
            </a:r>
          </a:p>
          <a:p>
            <a:pPr marL="762000" indent="-403225" eaLnBrk="1" hangingPunct="1">
              <a:lnSpc>
                <a:spcPct val="90000"/>
              </a:lnSpc>
              <a:buNone/>
              <a:defRPr/>
            </a:pPr>
            <a:r>
              <a:rPr lang="es-ES" sz="2000" b="1" dirty="0">
                <a:solidFill>
                  <a:srgbClr val="00B0F0"/>
                </a:solidFill>
              </a:rPr>
              <a:t>a)</a:t>
            </a:r>
            <a:r>
              <a:rPr lang="es-ES" sz="2000" dirty="0"/>
              <a:t> Garantizar la realización de las medidas de prevención, corrección y compensación propuestas en el Estudio de Impacto Ambiental para cada una de las fases del proyecto;</a:t>
            </a:r>
          </a:p>
          <a:p>
            <a:pPr marL="762000" indent="-403225" eaLnBrk="1" hangingPunct="1">
              <a:lnSpc>
                <a:spcPct val="90000"/>
              </a:lnSpc>
              <a:buNone/>
              <a:defRPr/>
            </a:pPr>
            <a:r>
              <a:rPr lang="es-ES" sz="2000" b="1" dirty="0">
                <a:solidFill>
                  <a:srgbClr val="00B0F0"/>
                </a:solidFill>
              </a:rPr>
              <a:t>b)</a:t>
            </a:r>
            <a:r>
              <a:rPr lang="es-ES" sz="2000" dirty="0"/>
              <a:t> Proporcionar información para la verificación de los impactos predichos o identificados;</a:t>
            </a:r>
          </a:p>
          <a:p>
            <a:pPr marL="762000" indent="-403225" eaLnBrk="1" hangingPunct="1">
              <a:lnSpc>
                <a:spcPct val="90000"/>
              </a:lnSpc>
              <a:buNone/>
              <a:defRPr/>
            </a:pPr>
            <a:r>
              <a:rPr lang="es-ES" sz="2000" b="1" dirty="0">
                <a:solidFill>
                  <a:srgbClr val="00B0F0"/>
                </a:solidFill>
              </a:rPr>
              <a:t>c)</a:t>
            </a:r>
            <a:r>
              <a:rPr lang="es-ES" sz="2000" dirty="0"/>
              <a:t> Permitir el control de la magnitud de impactos cuya predicción resulte difícil durante la fase de elaboración del estudio, y</a:t>
            </a:r>
          </a:p>
          <a:p>
            <a:pPr marL="762000" indent="-403225" eaLnBrk="1" hangingPunct="1">
              <a:lnSpc>
                <a:spcPct val="90000"/>
              </a:lnSpc>
              <a:buNone/>
              <a:defRPr/>
            </a:pPr>
            <a:r>
              <a:rPr lang="es-ES" sz="2000" b="1" dirty="0">
                <a:solidFill>
                  <a:srgbClr val="00B0F0"/>
                </a:solidFill>
              </a:rPr>
              <a:t>d)</a:t>
            </a:r>
            <a:r>
              <a:rPr lang="es-ES" sz="2000" dirty="0"/>
              <a:t> Programar, registrar y gestionar todos los datos en materia ambiental en relación con las actuaciones del proyecto en todas sus fases. </a:t>
            </a:r>
          </a:p>
        </p:txBody>
      </p:sp>
      <p:sp>
        <p:nvSpPr>
          <p:cNvPr id="4" name="Rectangle 2"/>
          <p:cNvSpPr txBox="1">
            <a:spLocks noChangeArrowheads="1"/>
          </p:cNvSpPr>
          <p:nvPr/>
        </p:nvSpPr>
        <p:spPr>
          <a:xfrm>
            <a:off x="3221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 DE LOS </a:t>
            </a:r>
          </a:p>
          <a:p>
            <a:pPr eaLnBrk="1" hangingPunct="1">
              <a:lnSpc>
                <a:spcPct val="80000"/>
              </a:lnSpc>
              <a:defRPr/>
            </a:pPr>
            <a:r>
              <a:rPr lang="es-AR" sz="3200" b="1" spc="-150" dirty="0">
                <a:solidFill>
                  <a:srgbClr val="FFC000"/>
                </a:solidFill>
                <a:latin typeface="Arial" panose="020B0604020202020204" pitchFamily="34" charset="0"/>
              </a:rPr>
              <a:t>PLANES DE GESTIÓN</a:t>
            </a:r>
          </a:p>
        </p:txBody>
      </p:sp>
    </p:spTree>
    <p:extLst>
      <p:ext uri="{BB962C8B-B14F-4D97-AF65-F5344CB8AC3E}">
        <p14:creationId xmlns:p14="http://schemas.microsoft.com/office/powerpoint/2010/main" val="24546089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4294967295"/>
          </p:nvPr>
        </p:nvSpPr>
        <p:spPr bwMode="auto">
          <a:xfrm>
            <a:off x="2514600" y="1828800"/>
            <a:ext cx="6858000" cy="34290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44°.-</a:t>
            </a:r>
            <a:r>
              <a:rPr lang="es-ES" sz="2400" b="1" dirty="0"/>
              <a:t> </a:t>
            </a:r>
            <a:r>
              <a:rPr lang="es-ES" sz="2400" dirty="0"/>
              <a:t>La Autoridad de Aplicación exigirá en todas las Evaluaciones de Impacto Ambiental el acompañamiento del Plan de Gestión Ambiental suscripto por la persona física o el representante legal de la persona jurídica y por un profesional inscripto en el registro que al efecto ésta lleve. El proponente debe acompañar el Plan de Gestión Ambiental con una propuesta de Auditorías Ambientales -a su cargo-, para ayudar a su seguimiento.</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EIA ACOMPAÑADAS</a:t>
            </a:r>
          </a:p>
          <a:p>
            <a:pPr eaLnBrk="1" hangingPunct="1">
              <a:lnSpc>
                <a:spcPct val="80000"/>
              </a:lnSpc>
              <a:defRPr/>
            </a:pPr>
            <a:r>
              <a:rPr lang="es-AR" sz="3200" b="1" spc="-150" dirty="0">
                <a:solidFill>
                  <a:srgbClr val="FFC000"/>
                </a:solidFill>
                <a:latin typeface="Arial" panose="020B0604020202020204" pitchFamily="34" charset="0"/>
              </a:rPr>
              <a:t>DE PGA</a:t>
            </a:r>
          </a:p>
        </p:txBody>
      </p:sp>
    </p:spTree>
    <p:extLst>
      <p:ext uri="{BB962C8B-B14F-4D97-AF65-F5344CB8AC3E}">
        <p14:creationId xmlns:p14="http://schemas.microsoft.com/office/powerpoint/2010/main" val="39217327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4294967295"/>
          </p:nvPr>
        </p:nvSpPr>
        <p:spPr bwMode="auto">
          <a:xfrm>
            <a:off x="2438400" y="1600201"/>
            <a:ext cx="69342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ES" sz="2400"/>
              <a:t>Con respecto a obras y/o acciones en curso comprendidas en el Anexo I de esta Ley o que degraden o sean susceptibles de degradar el ambiente, la Autoridad de Aplicación instrumentará su exigencia, aprobación y control conforme a la reglamentación que a tal efecto se dicte, estableciéndose un plazo para su propuesta de trescientos sesenta y cinco (365) días de promulgada la presente Ley.</a:t>
            </a:r>
          </a:p>
          <a:p>
            <a:pPr eaLnBrk="1" hangingPunct="1">
              <a:buClr>
                <a:srgbClr val="00B0F0"/>
              </a:buClr>
            </a:pPr>
            <a:endParaRPr lang="es-ES" sz="240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ACTIVIDADES EN CURSO</a:t>
            </a:r>
          </a:p>
          <a:p>
            <a:pPr eaLnBrk="1" hangingPunct="1">
              <a:lnSpc>
                <a:spcPct val="80000"/>
              </a:lnSpc>
              <a:defRPr/>
            </a:pPr>
            <a:r>
              <a:rPr lang="es-AR" sz="3200" b="1" spc="-150" dirty="0">
                <a:solidFill>
                  <a:srgbClr val="FFC000"/>
                </a:solidFill>
                <a:latin typeface="Arial" panose="020B0604020202020204" pitchFamily="34" charset="0"/>
              </a:rPr>
              <a:t>Y PGA</a:t>
            </a:r>
          </a:p>
        </p:txBody>
      </p:sp>
    </p:spTree>
    <p:extLst>
      <p:ext uri="{BB962C8B-B14F-4D97-AF65-F5344CB8AC3E}">
        <p14:creationId xmlns:p14="http://schemas.microsoft.com/office/powerpoint/2010/main" val="40457133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4294967295"/>
          </p:nvPr>
        </p:nvSpPr>
        <p:spPr bwMode="auto">
          <a:xfrm>
            <a:off x="2514600" y="1600201"/>
            <a:ext cx="6629400" cy="4530725"/>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45°.-</a:t>
            </a:r>
            <a:r>
              <a:rPr lang="es-ES" sz="2400" b="1" dirty="0"/>
              <a:t> </a:t>
            </a:r>
            <a:r>
              <a:rPr lang="es-ES" sz="2400" dirty="0"/>
              <a:t>El Sistema de Gestión Ambiental es aquella parte pública que comprende su estructura organizativa, las responsabilidades, las prácticas, los procedimientos, los procesos y los recursos para determinar y llevar a cabo la política ambiental de esa organización. Toda entidad pública o privada realizará acciones dirigidas a implementar un Sistema de Gestión Ambiental de conformidad con las disposiciones reglamentarias correspondientes. </a:t>
            </a:r>
          </a:p>
        </p:txBody>
      </p:sp>
      <p:sp>
        <p:nvSpPr>
          <p:cNvPr id="4" name="Rectangle 2"/>
          <p:cNvSpPr txBox="1">
            <a:spLocks noChangeArrowheads="1"/>
          </p:cNvSpPr>
          <p:nvPr/>
        </p:nvSpPr>
        <p:spPr>
          <a:xfrm>
            <a:off x="31448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SISTEMAS DE</a:t>
            </a:r>
          </a:p>
          <a:p>
            <a:pPr eaLnBrk="1" hangingPunct="1">
              <a:lnSpc>
                <a:spcPct val="80000"/>
              </a:lnSpc>
              <a:defRPr/>
            </a:pPr>
            <a:r>
              <a:rPr lang="es-AR" sz="3200" b="1" spc="-150" dirty="0">
                <a:solidFill>
                  <a:srgbClr val="FFC000"/>
                </a:solidFill>
                <a:latin typeface="Arial" panose="020B0604020202020204" pitchFamily="34" charset="0"/>
              </a:rPr>
              <a:t>GESTIÓN AMBIENTAL</a:t>
            </a:r>
          </a:p>
        </p:txBody>
      </p:sp>
    </p:spTree>
    <p:extLst>
      <p:ext uri="{BB962C8B-B14F-4D97-AF65-F5344CB8AC3E}">
        <p14:creationId xmlns:p14="http://schemas.microsoft.com/office/powerpoint/2010/main" val="8909045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143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CONTROL Y FISCALIZACIÓN DE </a:t>
            </a:r>
            <a:r>
              <a:rPr lang="es-AR" sz="4000" b="1" spc="-150" dirty="0">
                <a:solidFill>
                  <a:srgbClr val="FFC000"/>
                </a:solidFill>
                <a:latin typeface="Arial" panose="020B0604020202020204" pitchFamily="34" charset="0"/>
              </a:rPr>
              <a:t>LAS ACTIVIDADES ANTRÓPICAS</a:t>
            </a:r>
            <a:r>
              <a:rPr lang="es-ES" sz="4000" b="1" spc="-150" dirty="0">
                <a:solidFill>
                  <a:srgbClr val="FFC000"/>
                </a:solidFill>
                <a:latin typeface="Arial" panose="020B0604020202020204" pitchFamily="34" charset="0"/>
              </a:rPr>
              <a:t> </a:t>
            </a:r>
            <a:endParaRPr lang="es-AR" sz="40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28255436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subTitle" idx="4294967295"/>
          </p:nvPr>
        </p:nvSpPr>
        <p:spPr bwMode="auto">
          <a:xfrm>
            <a:off x="3581400" y="3159125"/>
            <a:ext cx="5029200"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b="1" i="1"/>
              <a:t>Capítulo IX -Art.46-51</a:t>
            </a:r>
            <a:endParaRPr lang="es-ES" b="1" i="1"/>
          </a:p>
        </p:txBody>
      </p:sp>
    </p:spTree>
    <p:extLst>
      <p:ext uri="{BB962C8B-B14F-4D97-AF65-F5344CB8AC3E}">
        <p14:creationId xmlns:p14="http://schemas.microsoft.com/office/powerpoint/2010/main" val="27178215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4294967295"/>
          </p:nvPr>
        </p:nvSpPr>
        <p:spPr bwMode="auto">
          <a:xfrm>
            <a:off x="2438400" y="2133600"/>
            <a:ext cx="7315200" cy="2590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B0F0"/>
              </a:buClr>
            </a:pPr>
            <a:r>
              <a:rPr lang="es-AR" sz="2400"/>
              <a:t>Establece los instrumentos de fiscalización y control.</a:t>
            </a:r>
          </a:p>
          <a:p>
            <a:pPr eaLnBrk="1" hangingPunct="1">
              <a:buClr>
                <a:srgbClr val="00B0F0"/>
              </a:buClr>
            </a:pPr>
            <a:r>
              <a:rPr lang="es-AR" sz="2400"/>
              <a:t>Las atribuciones de las autoridades administrativas y de la policía ambiental.</a:t>
            </a:r>
          </a:p>
          <a:p>
            <a:pPr eaLnBrk="1" hangingPunct="1">
              <a:buClr>
                <a:srgbClr val="00B0F0"/>
              </a:buClr>
            </a:pPr>
            <a:r>
              <a:rPr lang="es-AR" sz="2400"/>
              <a:t>Las auditorias ambientales.</a:t>
            </a:r>
          </a:p>
          <a:p>
            <a:pPr eaLnBrk="1" hangingPunct="1">
              <a:buClr>
                <a:srgbClr val="00B0F0"/>
              </a:buClr>
            </a:pPr>
            <a:r>
              <a:rPr lang="es-AR" sz="2400"/>
              <a:t>Los estándares y normas. </a:t>
            </a:r>
            <a:endParaRPr lang="es-ES" sz="2400"/>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INSTRUMENTOS DE </a:t>
            </a:r>
            <a:r>
              <a:rPr lang="es-AR" sz="3200" b="1" spc="-150" dirty="0">
                <a:solidFill>
                  <a:srgbClr val="FFC000"/>
                </a:solidFill>
                <a:latin typeface="Arial" panose="020B0604020202020204" pitchFamily="34" charset="0"/>
              </a:rPr>
              <a:t>FISCALIZACIÓN Y CONTROL</a:t>
            </a:r>
          </a:p>
        </p:txBody>
      </p:sp>
    </p:spTree>
    <p:extLst>
      <p:ext uri="{BB962C8B-B14F-4D97-AF65-F5344CB8AC3E}">
        <p14:creationId xmlns:p14="http://schemas.microsoft.com/office/powerpoint/2010/main" val="320478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body" sz="half" idx="4294967295"/>
          </p:nvPr>
        </p:nvSpPr>
        <p:spPr>
          <a:xfrm>
            <a:off x="1244184" y="1600200"/>
            <a:ext cx="4851816" cy="5334000"/>
          </a:xfrm>
        </p:spPr>
        <p:txBody>
          <a:bodyPr/>
          <a:lstStyle/>
          <a:p>
            <a:pPr>
              <a:lnSpc>
                <a:spcPct val="80000"/>
              </a:lnSpc>
              <a:buClr>
                <a:srgbClr val="00B0F0"/>
              </a:buClr>
            </a:pPr>
            <a:r>
              <a:rPr lang="es-AR" i="1" dirty="0"/>
              <a:t>Capítulo I</a:t>
            </a:r>
            <a:r>
              <a:rPr lang="es-AR" dirty="0"/>
              <a:t> </a:t>
            </a:r>
            <a:r>
              <a:rPr lang="es-ES" b="1" dirty="0"/>
              <a:t>Principios Generales</a:t>
            </a:r>
            <a:r>
              <a:rPr lang="es-ES" dirty="0"/>
              <a:t> </a:t>
            </a:r>
          </a:p>
          <a:p>
            <a:pPr>
              <a:lnSpc>
                <a:spcPct val="80000"/>
              </a:lnSpc>
              <a:buClr>
                <a:srgbClr val="00B0F0"/>
              </a:buClr>
            </a:pPr>
            <a:r>
              <a:rPr lang="es-AR" i="1" dirty="0"/>
              <a:t>Capitulo II</a:t>
            </a:r>
            <a:r>
              <a:rPr lang="es-AR" dirty="0"/>
              <a:t> </a:t>
            </a:r>
            <a:r>
              <a:rPr lang="es-AR" b="1" dirty="0"/>
              <a:t>Instrumentos de Política y Gestión Ambiental Provincial</a:t>
            </a:r>
            <a:endParaRPr lang="es-AR" dirty="0"/>
          </a:p>
          <a:p>
            <a:pPr>
              <a:lnSpc>
                <a:spcPct val="80000"/>
              </a:lnSpc>
              <a:buClr>
                <a:srgbClr val="00B0F0"/>
              </a:buClr>
            </a:pPr>
            <a:r>
              <a:rPr lang="es-AR" i="1" dirty="0"/>
              <a:t>Capítulo III</a:t>
            </a:r>
            <a:r>
              <a:rPr lang="es-AR" dirty="0"/>
              <a:t> </a:t>
            </a:r>
            <a:r>
              <a:rPr lang="es-ES" dirty="0"/>
              <a:t> </a:t>
            </a:r>
            <a:r>
              <a:rPr lang="es-AR" b="1" dirty="0"/>
              <a:t>Ordenamiento Ambiental del Territorio</a:t>
            </a:r>
            <a:endParaRPr lang="es-AR" dirty="0"/>
          </a:p>
          <a:p>
            <a:pPr>
              <a:lnSpc>
                <a:spcPct val="80000"/>
              </a:lnSpc>
              <a:buClr>
                <a:srgbClr val="00B0F0"/>
              </a:buClr>
            </a:pPr>
            <a:r>
              <a:rPr lang="es-AR" i="1" dirty="0"/>
              <a:t>Capítulo IV</a:t>
            </a:r>
            <a:r>
              <a:rPr lang="es-AR" dirty="0"/>
              <a:t> </a:t>
            </a:r>
            <a:r>
              <a:rPr lang="es-AR" b="1" dirty="0"/>
              <a:t>Evaluación de Impacto Ambiental</a:t>
            </a:r>
            <a:endParaRPr lang="es-AR" dirty="0"/>
          </a:p>
          <a:p>
            <a:pPr>
              <a:lnSpc>
                <a:spcPct val="80000"/>
              </a:lnSpc>
              <a:buClr>
                <a:srgbClr val="00B0F0"/>
              </a:buClr>
            </a:pPr>
            <a:r>
              <a:rPr lang="es-AR" i="1" dirty="0"/>
              <a:t>Capítulo V</a:t>
            </a:r>
            <a:r>
              <a:rPr lang="es-AR" dirty="0"/>
              <a:t> </a:t>
            </a:r>
            <a:r>
              <a:rPr lang="es-AR" b="1" dirty="0"/>
              <a:t>Audiencia Pública </a:t>
            </a:r>
            <a:endParaRPr lang="es-AR" dirty="0"/>
          </a:p>
          <a:p>
            <a:pPr>
              <a:lnSpc>
                <a:spcPct val="80000"/>
              </a:lnSpc>
              <a:buClr>
                <a:srgbClr val="00B0F0"/>
              </a:buClr>
            </a:pPr>
            <a:r>
              <a:rPr lang="es-AR" dirty="0"/>
              <a:t>Capítulo VI </a:t>
            </a:r>
            <a:r>
              <a:rPr lang="es-AR" b="1" dirty="0"/>
              <a:t>Evaluación Ambiental Estratégica</a:t>
            </a:r>
            <a:endParaRPr lang="es-AR" dirty="0"/>
          </a:p>
          <a:p>
            <a:pPr>
              <a:lnSpc>
                <a:spcPct val="80000"/>
              </a:lnSpc>
              <a:buClr>
                <a:srgbClr val="00B0F0"/>
              </a:buClr>
            </a:pPr>
            <a:r>
              <a:rPr lang="es-AR" i="1" dirty="0"/>
              <a:t>Capítulo VII</a:t>
            </a:r>
            <a:r>
              <a:rPr lang="es-AR" dirty="0"/>
              <a:t> </a:t>
            </a:r>
            <a:r>
              <a:rPr lang="es-AR" b="1" dirty="0"/>
              <a:t>Planes de Gestión Ambiental</a:t>
            </a:r>
            <a:endParaRPr lang="es-AR" dirty="0"/>
          </a:p>
          <a:p>
            <a:pPr>
              <a:lnSpc>
                <a:spcPct val="80000"/>
              </a:lnSpc>
              <a:buClr>
                <a:srgbClr val="00B0F0"/>
              </a:buClr>
            </a:pPr>
            <a:r>
              <a:rPr lang="es-AR" i="1" dirty="0"/>
              <a:t>Capítulo VIII</a:t>
            </a:r>
            <a:r>
              <a:rPr lang="es-AR" dirty="0"/>
              <a:t> </a:t>
            </a:r>
            <a:r>
              <a:rPr lang="es-AR" b="1" dirty="0"/>
              <a:t>Sistemas de Gestión Ambiental</a:t>
            </a:r>
            <a:endParaRPr lang="es-AR" dirty="0"/>
          </a:p>
          <a:p>
            <a:pPr>
              <a:lnSpc>
                <a:spcPct val="80000"/>
              </a:lnSpc>
              <a:buClr>
                <a:srgbClr val="00B0F0"/>
              </a:buClr>
            </a:pPr>
            <a:r>
              <a:rPr lang="es-AR" i="1" dirty="0"/>
              <a:t>Capítulo IX</a:t>
            </a:r>
            <a:r>
              <a:rPr lang="es-ES" b="1" dirty="0"/>
              <a:t>Control y Fiscalización de las Actividades Antrópicas</a:t>
            </a:r>
          </a:p>
        </p:txBody>
      </p:sp>
      <p:sp>
        <p:nvSpPr>
          <p:cNvPr id="33794" name="Rectangle 4"/>
          <p:cNvSpPr>
            <a:spLocks noGrp="1" noChangeArrowheads="1"/>
          </p:cNvSpPr>
          <p:nvPr>
            <p:ph type="body" sz="half" idx="4294967295"/>
          </p:nvPr>
        </p:nvSpPr>
        <p:spPr>
          <a:xfrm>
            <a:off x="6324600" y="1600200"/>
            <a:ext cx="4343400" cy="5257800"/>
          </a:xfrm>
        </p:spPr>
        <p:txBody>
          <a:bodyPr/>
          <a:lstStyle/>
          <a:p>
            <a:pPr>
              <a:lnSpc>
                <a:spcPct val="80000"/>
              </a:lnSpc>
              <a:buClr>
                <a:srgbClr val="00B0F0"/>
              </a:buClr>
            </a:pPr>
            <a:r>
              <a:rPr lang="es-AR" i="1"/>
              <a:t>Capítulo X</a:t>
            </a:r>
            <a:r>
              <a:rPr lang="es-AR"/>
              <a:t> </a:t>
            </a:r>
            <a:r>
              <a:rPr lang="es-AR" b="1"/>
              <a:t>Educación Ambiental </a:t>
            </a:r>
            <a:endParaRPr lang="es-AR"/>
          </a:p>
          <a:p>
            <a:pPr>
              <a:lnSpc>
                <a:spcPct val="80000"/>
              </a:lnSpc>
              <a:buClr>
                <a:srgbClr val="00B0F0"/>
              </a:buClr>
            </a:pPr>
            <a:r>
              <a:rPr lang="es-AR" i="1"/>
              <a:t>Capítulo XI</a:t>
            </a:r>
            <a:r>
              <a:rPr lang="es-AR"/>
              <a:t> </a:t>
            </a:r>
            <a:r>
              <a:rPr lang="es-ES" b="1"/>
              <a:t>Información Ambiental Provincial</a:t>
            </a:r>
          </a:p>
          <a:p>
            <a:pPr>
              <a:lnSpc>
                <a:spcPct val="80000"/>
              </a:lnSpc>
              <a:buClr>
                <a:srgbClr val="00B0F0"/>
              </a:buClr>
            </a:pPr>
            <a:r>
              <a:rPr lang="es-ES" i="1"/>
              <a:t>Capítulo XII</a:t>
            </a:r>
            <a:r>
              <a:rPr lang="es-ES" b="1"/>
              <a:t> Participación Ciudadana para la Convivencia en Materia Ambiental</a:t>
            </a:r>
          </a:p>
          <a:p>
            <a:pPr>
              <a:lnSpc>
                <a:spcPct val="80000"/>
              </a:lnSpc>
              <a:buClr>
                <a:srgbClr val="00B0F0"/>
              </a:buClr>
            </a:pPr>
            <a:r>
              <a:rPr lang="es-ES" i="1"/>
              <a:t>Capítulo XIII</a:t>
            </a:r>
            <a:r>
              <a:rPr lang="es-ES" b="1"/>
              <a:t> Seguro Ambiental</a:t>
            </a:r>
          </a:p>
          <a:p>
            <a:pPr>
              <a:lnSpc>
                <a:spcPct val="80000"/>
              </a:lnSpc>
              <a:buClr>
                <a:srgbClr val="00B0F0"/>
              </a:buClr>
            </a:pPr>
            <a:r>
              <a:rPr lang="es-ES" i="1"/>
              <a:t>Capítulo XIV</a:t>
            </a:r>
            <a:r>
              <a:rPr lang="es-ES" b="1"/>
              <a:t> Medidas de Autogestión, Incentivos y Alicientes Ambientales</a:t>
            </a:r>
          </a:p>
          <a:p>
            <a:pPr>
              <a:lnSpc>
                <a:spcPct val="80000"/>
              </a:lnSpc>
              <a:buClr>
                <a:srgbClr val="00B0F0"/>
              </a:buClr>
            </a:pPr>
            <a:r>
              <a:rPr lang="es-ES" i="1"/>
              <a:t>Capítulo XV</a:t>
            </a:r>
            <a:r>
              <a:rPr lang="es-ES" b="1"/>
              <a:t> Acciones de Salud Ambiental</a:t>
            </a:r>
          </a:p>
          <a:p>
            <a:pPr>
              <a:lnSpc>
                <a:spcPct val="80000"/>
              </a:lnSpc>
              <a:buClr>
                <a:srgbClr val="00B0F0"/>
              </a:buClr>
            </a:pPr>
            <a:r>
              <a:rPr lang="es-ES" i="1"/>
              <a:t>Capítulo XVI</a:t>
            </a:r>
            <a:r>
              <a:rPr lang="es-ES" b="1"/>
              <a:t> Diagnóstico Ambiental Provincial</a:t>
            </a:r>
          </a:p>
          <a:p>
            <a:pPr>
              <a:lnSpc>
                <a:spcPct val="80000"/>
              </a:lnSpc>
              <a:buClr>
                <a:srgbClr val="00B0F0"/>
              </a:buClr>
            </a:pPr>
            <a:r>
              <a:rPr lang="es-ES" i="1"/>
              <a:t>Capítulo XVII</a:t>
            </a:r>
            <a:r>
              <a:rPr lang="es-ES" b="1"/>
              <a:t> Pasivos Ambientales</a:t>
            </a:r>
          </a:p>
          <a:p>
            <a:pPr>
              <a:lnSpc>
                <a:spcPct val="80000"/>
              </a:lnSpc>
              <a:buClr>
                <a:srgbClr val="00B0F0"/>
              </a:buClr>
            </a:pPr>
            <a:r>
              <a:rPr lang="es-ES" i="1"/>
              <a:t>Capítulo XVIII</a:t>
            </a:r>
            <a:r>
              <a:rPr lang="es-ES" b="1"/>
              <a:t> Personal</a:t>
            </a:r>
          </a:p>
          <a:p>
            <a:pPr>
              <a:lnSpc>
                <a:spcPct val="80000"/>
              </a:lnSpc>
              <a:buClr>
                <a:srgbClr val="00B0F0"/>
              </a:buClr>
            </a:pPr>
            <a:endParaRPr lang="es-ES" b="1"/>
          </a:p>
        </p:txBody>
      </p:sp>
      <p:sp>
        <p:nvSpPr>
          <p:cNvPr id="6" name="Rectangle 2"/>
          <p:cNvSpPr txBox="1">
            <a:spLocks noChangeArrowheads="1"/>
          </p:cNvSpPr>
          <p:nvPr/>
        </p:nvSpPr>
        <p:spPr>
          <a:xfrm>
            <a:off x="3200400" y="457200"/>
            <a:ext cx="6781800" cy="5334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defRPr/>
            </a:pPr>
            <a:r>
              <a:rPr lang="es-AR" sz="2800" b="1" spc="-150" dirty="0">
                <a:solidFill>
                  <a:srgbClr val="00B0F0"/>
                </a:solidFill>
                <a:latin typeface="Arial" panose="020B0604020202020204" pitchFamily="34" charset="0"/>
              </a:rPr>
              <a:t>CAPÍTULOS EN QUE SE DIVIDE LA LEY</a:t>
            </a:r>
            <a:endParaRPr lang="es-ES" sz="2800" b="1" kern="0" spc="-150" dirty="0">
              <a:solidFill>
                <a:srgbClr val="00B0F0"/>
              </a:solidFill>
              <a:latin typeface="Arial" panose="020B060402020202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4294967295"/>
          </p:nvPr>
        </p:nvSpPr>
        <p:spPr bwMode="auto">
          <a:xfrm>
            <a:off x="1524000" y="1600201"/>
            <a:ext cx="8229600" cy="4530725"/>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46°.-</a:t>
            </a:r>
            <a:r>
              <a:rPr lang="es-ES" sz="2000" b="1" dirty="0"/>
              <a:t> </a:t>
            </a:r>
            <a:r>
              <a:rPr lang="es-ES" sz="2000" dirty="0"/>
              <a:t>Los instrumentos de control y fiscalización establecidos en el marco normativo ambiental vigente en la Provincia serán utilizados en el seguimiento de las actividades antrópicas, entre los que se destacan los siguientes:</a:t>
            </a:r>
          </a:p>
          <a:p>
            <a:pPr marL="1300163" indent="-403225" eaLnBrk="1" hangingPunct="1">
              <a:lnSpc>
                <a:spcPct val="90000"/>
              </a:lnSpc>
              <a:buNone/>
              <a:defRPr/>
            </a:pPr>
            <a:r>
              <a:rPr lang="es-ES" sz="2000" b="1" dirty="0">
                <a:solidFill>
                  <a:srgbClr val="00B0F0"/>
                </a:solidFill>
              </a:rPr>
              <a:t>a)</a:t>
            </a:r>
            <a:r>
              <a:rPr lang="es-ES" sz="2000" dirty="0"/>
              <a:t> Vigilancia;</a:t>
            </a:r>
          </a:p>
          <a:p>
            <a:pPr marL="1300163" indent="-403225" eaLnBrk="1" hangingPunct="1">
              <a:lnSpc>
                <a:spcPct val="90000"/>
              </a:lnSpc>
              <a:buNone/>
              <a:defRPr/>
            </a:pPr>
            <a:r>
              <a:rPr lang="es-ES" sz="2000" b="1" dirty="0">
                <a:solidFill>
                  <a:srgbClr val="00B0F0"/>
                </a:solidFill>
              </a:rPr>
              <a:t>b)</a:t>
            </a:r>
            <a:r>
              <a:rPr lang="es-ES" sz="2000" dirty="0"/>
              <a:t> Inspecciones;</a:t>
            </a:r>
          </a:p>
          <a:p>
            <a:pPr marL="1300163" indent="-403225" eaLnBrk="1" hangingPunct="1">
              <a:lnSpc>
                <a:spcPct val="90000"/>
              </a:lnSpc>
              <a:buNone/>
              <a:defRPr/>
            </a:pPr>
            <a:r>
              <a:rPr lang="es-ES" sz="2000" b="1" dirty="0">
                <a:solidFill>
                  <a:srgbClr val="00B0F0"/>
                </a:solidFill>
              </a:rPr>
              <a:t>c)</a:t>
            </a:r>
            <a:r>
              <a:rPr lang="es-ES" sz="2000" dirty="0"/>
              <a:t> Controles con motivo de denuncias en general;</a:t>
            </a:r>
          </a:p>
          <a:p>
            <a:pPr marL="1300163" indent="-403225" eaLnBrk="1" hangingPunct="1">
              <a:lnSpc>
                <a:spcPct val="90000"/>
              </a:lnSpc>
              <a:buNone/>
              <a:defRPr/>
            </a:pPr>
            <a:r>
              <a:rPr lang="es-ES" sz="2000" b="1" dirty="0">
                <a:solidFill>
                  <a:srgbClr val="00B0F0"/>
                </a:solidFill>
              </a:rPr>
              <a:t>d)</a:t>
            </a:r>
            <a:r>
              <a:rPr lang="es-ES" sz="2000" dirty="0"/>
              <a:t> Fiscalización de actividades;</a:t>
            </a:r>
          </a:p>
          <a:p>
            <a:pPr marL="1300163" indent="-403225" eaLnBrk="1" hangingPunct="1">
              <a:lnSpc>
                <a:spcPct val="90000"/>
              </a:lnSpc>
              <a:buNone/>
              <a:defRPr/>
            </a:pPr>
            <a:r>
              <a:rPr lang="es-ES" sz="2000" b="1" dirty="0">
                <a:solidFill>
                  <a:srgbClr val="00B0F0"/>
                </a:solidFill>
              </a:rPr>
              <a:t>e)</a:t>
            </a:r>
            <a:r>
              <a:rPr lang="es-ES" sz="2000" dirty="0"/>
              <a:t> Auditorías ambientales de cumplimiento, y</a:t>
            </a:r>
          </a:p>
          <a:p>
            <a:pPr marL="1300163" indent="-403225" eaLnBrk="1" hangingPunct="1">
              <a:lnSpc>
                <a:spcPct val="90000"/>
              </a:lnSpc>
              <a:buNone/>
              <a:defRPr/>
            </a:pPr>
            <a:r>
              <a:rPr lang="es-ES" sz="2000" b="1" spc="300" dirty="0">
                <a:solidFill>
                  <a:srgbClr val="00B0F0"/>
                </a:solidFill>
              </a:rPr>
              <a:t>f)</a:t>
            </a:r>
            <a:r>
              <a:rPr lang="es-ES" sz="2000" dirty="0"/>
              <a:t> Toda otra medida de supervisión y control que forme parte de las atribuciones de la Autoridad de Aplicación.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INSTRUMENTOS DE </a:t>
            </a:r>
            <a:r>
              <a:rPr lang="es-AR" sz="3200" b="1" spc="-150" dirty="0">
                <a:solidFill>
                  <a:srgbClr val="FFC000"/>
                </a:solidFill>
                <a:latin typeface="Arial" panose="020B0604020202020204" pitchFamily="34" charset="0"/>
              </a:rPr>
              <a:t>CONTROL Y FISCALIZACIÓN</a:t>
            </a:r>
          </a:p>
        </p:txBody>
      </p:sp>
    </p:spTree>
    <p:extLst>
      <p:ext uri="{BB962C8B-B14F-4D97-AF65-F5344CB8AC3E}">
        <p14:creationId xmlns:p14="http://schemas.microsoft.com/office/powerpoint/2010/main" val="39160511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4294967295"/>
          </p:nvPr>
        </p:nvSpPr>
        <p:spPr bwMode="auto">
          <a:xfrm>
            <a:off x="2286000" y="914400"/>
            <a:ext cx="8229600" cy="5029200"/>
          </a:xfrm>
          <a:prstGeom prst="rect">
            <a:avLst/>
          </a:prstGeom>
          <a:extLst/>
        </p:spPr>
        <p:txBody>
          <a:bodyPr/>
          <a:lstStyle/>
          <a:p>
            <a:pPr eaLnBrk="1" hangingPunct="1">
              <a:lnSpc>
                <a:spcPct val="90000"/>
              </a:lnSpc>
              <a:buClr>
                <a:srgbClr val="00B0F0"/>
              </a:buClr>
              <a:defRPr/>
            </a:pPr>
            <a:r>
              <a:rPr lang="es-ES" sz="1800" b="1" i="1" dirty="0">
                <a:solidFill>
                  <a:srgbClr val="FFC000"/>
                </a:solidFill>
                <a:effectLst>
                  <a:outerShdw blurRad="38100" dist="38100" dir="2700000" algn="tl">
                    <a:srgbClr val="000000">
                      <a:alpha val="43137"/>
                    </a:srgbClr>
                  </a:outerShdw>
                </a:effectLst>
              </a:rPr>
              <a:t>Artículo 47°.-</a:t>
            </a:r>
            <a:r>
              <a:rPr lang="es-ES" sz="1800" b="1" dirty="0"/>
              <a:t> </a:t>
            </a:r>
            <a:r>
              <a:rPr lang="es-ES" sz="1800" dirty="0"/>
              <a:t>Los instrumentos de supervisión, control y fiscalización tendrán como principios los siguientes:</a:t>
            </a:r>
          </a:p>
          <a:p>
            <a:pPr marL="1165225" indent="-358775" eaLnBrk="1" hangingPunct="1">
              <a:lnSpc>
                <a:spcPct val="90000"/>
              </a:lnSpc>
              <a:buNone/>
              <a:defRPr/>
            </a:pPr>
            <a:r>
              <a:rPr lang="es-ES" sz="1800" b="1" dirty="0">
                <a:solidFill>
                  <a:srgbClr val="00B0F0"/>
                </a:solidFill>
              </a:rPr>
              <a:t>a)</a:t>
            </a:r>
            <a:r>
              <a:rPr lang="es-ES" sz="1800" dirty="0"/>
              <a:t> Principio de Integración con Políticas Nacionales Ambientales: debe responder a los requerimientos de supervisión, control y fiscalización para satisfacer los objetivos de protección ambiental de otras políticas gubernamentales;</a:t>
            </a:r>
          </a:p>
          <a:p>
            <a:pPr marL="1165225" indent="-358775" eaLnBrk="1" hangingPunct="1">
              <a:lnSpc>
                <a:spcPct val="90000"/>
              </a:lnSpc>
              <a:buNone/>
              <a:defRPr/>
            </a:pPr>
            <a:r>
              <a:rPr lang="es-ES" sz="1800" b="1" dirty="0">
                <a:solidFill>
                  <a:srgbClr val="00B0F0"/>
                </a:solidFill>
              </a:rPr>
              <a:t>b)</a:t>
            </a:r>
            <a:r>
              <a:rPr lang="es-ES" sz="1800" dirty="0"/>
              <a:t> Principio de Coercitividad: los actores sujeto y objeto a supervisión, control y fiscalización deben dar cumplimiento a las obligaciones emanadas de la normativa ambiental vigente, la cual puede ser exigida por parte de los agentes públicos competentes o por las instancias judiciales, bajo amenaza de sanciones administrativas, penales y/o civiles;</a:t>
            </a:r>
          </a:p>
          <a:p>
            <a:pPr marL="1165225" indent="-358775" eaLnBrk="1" hangingPunct="1">
              <a:lnSpc>
                <a:spcPct val="90000"/>
              </a:lnSpc>
              <a:buNone/>
              <a:defRPr/>
            </a:pPr>
            <a:r>
              <a:rPr lang="es-ES" sz="1800" b="1" dirty="0">
                <a:solidFill>
                  <a:srgbClr val="00B0F0"/>
                </a:solidFill>
              </a:rPr>
              <a:t>c)</a:t>
            </a:r>
            <a:r>
              <a:rPr lang="es-ES" sz="1800" dirty="0"/>
              <a:t> Principio de Responsabilidad Ambiental Compartida (Estado, sector privado y comunidad): los agentes privados deben asumir la responsabilidad de cumplir con la normativa ambiental, el Estado de velar por dicho cumplimiento, preferentemente mediante la creación de condiciones que lo favorezcan y la comunidad de colaborar en el proceso de denunciar las infracciones ante la autoridad pública y cumplir con su propio grado de responsabilidad;</a:t>
            </a:r>
          </a:p>
        </p:txBody>
      </p:sp>
      <p:sp>
        <p:nvSpPr>
          <p:cNvPr id="4" name="Rectangle 2"/>
          <p:cNvSpPr txBox="1">
            <a:spLocks noChangeArrowheads="1"/>
          </p:cNvSpPr>
          <p:nvPr/>
        </p:nvSpPr>
        <p:spPr>
          <a:xfrm>
            <a:off x="2840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PRINCIPIOS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8759688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4294967295"/>
          </p:nvPr>
        </p:nvSpPr>
        <p:spPr bwMode="auto">
          <a:xfrm>
            <a:off x="2438400" y="1295401"/>
            <a:ext cx="7315200" cy="4835525"/>
          </a:xfrm>
          <a:prstGeom prst="rect">
            <a:avLst/>
          </a:prstGeom>
          <a:extLst/>
        </p:spPr>
        <p:txBody>
          <a:bodyPr/>
          <a:lstStyle/>
          <a:p>
            <a:pPr marL="358775" indent="-358775" eaLnBrk="1" hangingPunct="1">
              <a:lnSpc>
                <a:spcPct val="80000"/>
              </a:lnSpc>
              <a:buNone/>
              <a:defRPr/>
            </a:pPr>
            <a:r>
              <a:rPr lang="es-ES" sz="1800" b="1" dirty="0">
                <a:solidFill>
                  <a:srgbClr val="00B0F0"/>
                </a:solidFill>
              </a:rPr>
              <a:t>d)</a:t>
            </a:r>
            <a:r>
              <a:rPr lang="es-ES" sz="1800" dirty="0"/>
              <a:t> Principio de Participación Ciudadana: la comunidad provincial es sujeto y objeto del desarrollo sostenible, por lo cual debe transformarse en un agente que se involucra y respalda la supervisión, control y fiscalización ambiental, pues puede participar activamente como agente consciente del carácter de bien común que tiene el ambiente;</a:t>
            </a:r>
          </a:p>
          <a:p>
            <a:pPr marL="358775" indent="-358775" eaLnBrk="1" hangingPunct="1">
              <a:lnSpc>
                <a:spcPct val="80000"/>
              </a:lnSpc>
              <a:buNone/>
              <a:defRPr/>
            </a:pPr>
            <a:r>
              <a:rPr lang="es-ES" sz="1800" b="1" dirty="0">
                <a:solidFill>
                  <a:srgbClr val="00B0F0"/>
                </a:solidFill>
              </a:rPr>
              <a:t>e)</a:t>
            </a:r>
            <a:r>
              <a:rPr lang="es-ES" sz="1800" dirty="0"/>
              <a:t> Principio de Responsabilidad Ambiental: los responsables de cualquier acción que origina la degradación ambiental en cualquier grado o forma deben compensar, mitigar, reparar el daño sufrido y restaurar el elemento ambiental deteriorado, conforme lo determine la legislación pertinente;</a:t>
            </a:r>
          </a:p>
          <a:p>
            <a:pPr marL="358775" indent="-358775" eaLnBrk="1" hangingPunct="1">
              <a:lnSpc>
                <a:spcPct val="80000"/>
              </a:lnSpc>
              <a:buNone/>
              <a:defRPr/>
            </a:pPr>
            <a:r>
              <a:rPr lang="es-ES" sz="1800" b="1" spc="300" dirty="0">
                <a:solidFill>
                  <a:srgbClr val="00B0F0"/>
                </a:solidFill>
              </a:rPr>
              <a:t>f)</a:t>
            </a:r>
            <a:r>
              <a:rPr lang="es-ES" sz="1800" dirty="0"/>
              <a:t> Principio de Flexibilidad: el proceso de supervisión, control y fiscalización debe ser suficientemente amplio para abarcar todas las áreas ambientales que puedan ser afectadas por las actividades antrópicas actuales y futuras, controlando y verificando el cumplimiento de las normas de calidad ambiental establecidas en la Provincia;</a:t>
            </a:r>
          </a:p>
        </p:txBody>
      </p:sp>
      <p:sp>
        <p:nvSpPr>
          <p:cNvPr id="4" name="Rectangle 2"/>
          <p:cNvSpPr txBox="1">
            <a:spLocks noChangeArrowheads="1"/>
          </p:cNvSpPr>
          <p:nvPr/>
        </p:nvSpPr>
        <p:spPr>
          <a:xfrm>
            <a:off x="2840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PRINCIPIOS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36124773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type="body" idx="4294967295"/>
          </p:nvPr>
        </p:nvSpPr>
        <p:spPr bwMode="auto">
          <a:xfrm>
            <a:off x="2438400" y="1066800"/>
            <a:ext cx="7315200" cy="4953000"/>
          </a:xfrm>
          <a:prstGeom prst="rect">
            <a:avLst/>
          </a:prstGeom>
          <a:extLst/>
        </p:spPr>
        <p:txBody>
          <a:bodyPr/>
          <a:lstStyle/>
          <a:p>
            <a:pPr marL="358775" indent="-358775" eaLnBrk="1" hangingPunct="1">
              <a:lnSpc>
                <a:spcPct val="80000"/>
              </a:lnSpc>
              <a:buNone/>
              <a:defRPr/>
            </a:pPr>
            <a:r>
              <a:rPr lang="es-ES" sz="1800" b="1" dirty="0">
                <a:solidFill>
                  <a:srgbClr val="00B0F0"/>
                </a:solidFill>
              </a:rPr>
              <a:t>g)</a:t>
            </a:r>
            <a:r>
              <a:rPr lang="es-ES" sz="1800" dirty="0"/>
              <a:t> Principio del </a:t>
            </a:r>
            <a:r>
              <a:rPr lang="es-ES" sz="1800" dirty="0" err="1"/>
              <a:t>Gradualismo</a:t>
            </a:r>
            <a:r>
              <a:rPr lang="es-ES" sz="1800" dirty="0"/>
              <a:t>: el proceso de supervisión, control y fiscalización aplica mecanismos, instrumentos y herramientas cuyo éxito depende de la concurrencia de condiciones que incidirán en la aplicación gradual de la política (capacidades humanas, financieras, información ambiental, tecnologías disponibles, entre otras);</a:t>
            </a:r>
          </a:p>
          <a:p>
            <a:pPr marL="358775" indent="-358775" eaLnBrk="1" hangingPunct="1">
              <a:lnSpc>
                <a:spcPct val="80000"/>
              </a:lnSpc>
              <a:buNone/>
              <a:defRPr/>
            </a:pPr>
            <a:r>
              <a:rPr lang="es-ES" sz="1800" b="1" dirty="0">
                <a:solidFill>
                  <a:srgbClr val="00B0F0"/>
                </a:solidFill>
              </a:rPr>
              <a:t>h)</a:t>
            </a:r>
            <a:r>
              <a:rPr lang="es-ES" sz="1800" dirty="0"/>
              <a:t> Principio de Armonización de Intereses: se reconoce que en el proceso de supervisión, control y fiscalización se generan espacios que pueden dar lugar a controversias, por lo que el uso y promoción de mecanismos tales como mediación, arbitraje, conciliación y audiencias públicas es relevante con miras a facilitar y mejorar los niveles de cumplimiento de la normativa ambiental bajo esquemas de mayor costo - eficiencia para el Estado Provincial, e</a:t>
            </a:r>
          </a:p>
          <a:p>
            <a:pPr marL="358775" indent="-358775" eaLnBrk="1" hangingPunct="1">
              <a:lnSpc>
                <a:spcPct val="80000"/>
              </a:lnSpc>
              <a:buNone/>
              <a:defRPr/>
            </a:pPr>
            <a:r>
              <a:rPr lang="es-ES" sz="1800" b="1" spc="300" dirty="0">
                <a:solidFill>
                  <a:srgbClr val="00B0F0"/>
                </a:solidFill>
              </a:rPr>
              <a:t>i)</a:t>
            </a:r>
            <a:r>
              <a:rPr lang="es-ES" sz="1800" dirty="0"/>
              <a:t> Principio del Mejoramiento Continuo: para consolidar el modelo de  supervisión, fiscalización y control se reconoce la necesidad de realizar ajustes periódicos a la legislación y la institucionalidad, con el fin de implementar nuevos instrumentos, mecanismos y herramientas para mejorar su operatividad y/o eficiencia.</a:t>
            </a:r>
          </a:p>
        </p:txBody>
      </p:sp>
      <p:sp>
        <p:nvSpPr>
          <p:cNvPr id="4" name="Rectangle 2"/>
          <p:cNvSpPr txBox="1">
            <a:spLocks noChangeArrowheads="1"/>
          </p:cNvSpPr>
          <p:nvPr/>
        </p:nvSpPr>
        <p:spPr>
          <a:xfrm>
            <a:off x="2840038" y="381000"/>
            <a:ext cx="5541962" cy="457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PRINCIPIOS</a:t>
            </a:r>
            <a:endParaRPr lang="es-AR" sz="3200" b="1" spc="-150" dirty="0">
              <a:solidFill>
                <a:srgbClr val="FFC000"/>
              </a:solidFill>
              <a:latin typeface="Arial" panose="020B0604020202020204" pitchFamily="34" charset="0"/>
            </a:endParaRPr>
          </a:p>
        </p:txBody>
      </p:sp>
    </p:spTree>
    <p:extLst>
      <p:ext uri="{BB962C8B-B14F-4D97-AF65-F5344CB8AC3E}">
        <p14:creationId xmlns:p14="http://schemas.microsoft.com/office/powerpoint/2010/main" val="19602445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4294967295"/>
          </p:nvPr>
        </p:nvSpPr>
        <p:spPr bwMode="auto">
          <a:xfrm>
            <a:off x="2514600" y="1600200"/>
            <a:ext cx="7239000" cy="35814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48°.-</a:t>
            </a:r>
            <a:r>
              <a:rPr lang="es-ES" sz="2400" b="1" dirty="0"/>
              <a:t> </a:t>
            </a:r>
            <a:r>
              <a:rPr lang="es-ES" sz="2400" dirty="0"/>
              <a:t>El control y fiscalización ambiental se desarrollará por la Autoridad de Aplicación a través de las diferentes dependencias administrativas y de la Policía Ambiental creada por Ley Nº 10115, cumpliendo los objetivos fijados en la mencionada ley y los delineados en la presente norma.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QUIEN CONTROLA</a:t>
            </a:r>
          </a:p>
          <a:p>
            <a:pPr eaLnBrk="1" hangingPunct="1">
              <a:lnSpc>
                <a:spcPct val="80000"/>
              </a:lnSpc>
              <a:defRPr/>
            </a:pPr>
            <a:r>
              <a:rPr lang="es-AR" sz="3200" b="1" spc="-150" dirty="0">
                <a:solidFill>
                  <a:srgbClr val="FFC000"/>
                </a:solidFill>
                <a:latin typeface="Arial" panose="020B0604020202020204" pitchFamily="34" charset="0"/>
              </a:rPr>
              <a:t> Y FISCALIZA</a:t>
            </a:r>
          </a:p>
        </p:txBody>
      </p:sp>
    </p:spTree>
    <p:extLst>
      <p:ext uri="{BB962C8B-B14F-4D97-AF65-F5344CB8AC3E}">
        <p14:creationId xmlns:p14="http://schemas.microsoft.com/office/powerpoint/2010/main" val="23740363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4294967295"/>
          </p:nvPr>
        </p:nvSpPr>
        <p:spPr bwMode="auto">
          <a:xfrm>
            <a:off x="2514600" y="1600200"/>
            <a:ext cx="7239000" cy="3886200"/>
          </a:xfrm>
          <a:prstGeom prst="rect">
            <a:avLst/>
          </a:prstGeom>
          <a:extLst/>
        </p:spPr>
        <p:txBody>
          <a:bodyPr/>
          <a:lstStyle/>
          <a:p>
            <a:pPr eaLnBrk="1" hangingPunct="1">
              <a:lnSpc>
                <a:spcPct val="90000"/>
              </a:lnSpc>
              <a:buClr>
                <a:srgbClr val="00B0F0"/>
              </a:buClr>
              <a:defRPr/>
            </a:pPr>
            <a:r>
              <a:rPr lang="es-ES" sz="2400" b="1" i="1" dirty="0">
                <a:solidFill>
                  <a:srgbClr val="FFC000"/>
                </a:solidFill>
                <a:effectLst>
                  <a:outerShdw blurRad="38100" dist="38100" dir="2700000" algn="tl">
                    <a:srgbClr val="000000">
                      <a:alpha val="43137"/>
                    </a:srgbClr>
                  </a:outerShdw>
                </a:effectLst>
              </a:rPr>
              <a:t>Artículo 49°.-</a:t>
            </a:r>
            <a:r>
              <a:rPr lang="es-ES" sz="2400" b="1" dirty="0"/>
              <a:t> </a:t>
            </a:r>
            <a:r>
              <a:rPr lang="es-ES" sz="2400" dirty="0"/>
              <a:t>La Auditoría Ambiental es un instrumento de gestión que consiste en un proceso de revisión sistemático, documentado y objetivo de una actividad o acción determinada que apunta a identificar, evaluar, corregir y controlar el potencial o real deterioro ambiental, facilitando la comunicación e información tanto por parte de los organismos públicos como de la opinión pública en general.</a:t>
            </a:r>
          </a:p>
          <a:p>
            <a:pPr eaLnBrk="1" hangingPunct="1">
              <a:lnSpc>
                <a:spcPct val="90000"/>
              </a:lnSpc>
              <a:buClr>
                <a:srgbClr val="00B0F0"/>
              </a:buClr>
              <a:defRPr/>
            </a:pPr>
            <a:r>
              <a:rPr lang="es-ES" sz="2400" dirty="0"/>
              <a:t>Constituye además un elemento clave para promover la innovación tecnológica en materia de ambiente.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AUDITORÍA</a:t>
            </a:r>
          </a:p>
          <a:p>
            <a:pPr eaLnBrk="1" hangingPunct="1">
              <a:lnSpc>
                <a:spcPct val="80000"/>
              </a:lnSpc>
              <a:defRPr/>
            </a:pPr>
            <a:r>
              <a:rPr lang="es-AR" sz="32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77875782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body" idx="4294967295"/>
          </p:nvPr>
        </p:nvSpPr>
        <p:spPr bwMode="auto">
          <a:xfrm>
            <a:off x="2514600" y="1600200"/>
            <a:ext cx="7239000" cy="3505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Clr>
                <a:srgbClr val="00B0F0"/>
              </a:buClr>
            </a:pPr>
            <a:r>
              <a:rPr lang="es-ES" sz="2000"/>
              <a:t>Sus objetivos son la evaluación del grado de cumplimiento ambiental y de las normativas vigentes de esas actividades o acciones, los incidentes, las condiciones y los sistemas de gestión ambiental adoptados y de la información sobre esos temas. Las Auditorías Ambientales de Cumplimiento se realizan por la Autoridad de Aplicación. Las Auditorías Ambientales del Plan de Gestión Ambiental son instrumentos complementarios e integrantes de dicho plan y serán exigidas al proponente y controladas por la Autoridad de Aplicación. La Autoridad de Aplicación podrá exigir a los responsables Auditorías Ambientales para ayudar a evaluar el cumplimiento del marco normativo ambiental.</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OBJETIVOS</a:t>
            </a:r>
          </a:p>
          <a:p>
            <a:pPr eaLnBrk="1" hangingPunct="1">
              <a:lnSpc>
                <a:spcPct val="80000"/>
              </a:lnSpc>
              <a:defRPr/>
            </a:pPr>
            <a:r>
              <a:rPr lang="es-AR" sz="3200" b="1" spc="-150" dirty="0">
                <a:solidFill>
                  <a:srgbClr val="FFC000"/>
                </a:solidFill>
                <a:latin typeface="Arial" panose="020B0604020202020204" pitchFamily="34" charset="0"/>
              </a:rPr>
              <a:t>DE LA AUDITORÍA</a:t>
            </a:r>
          </a:p>
        </p:txBody>
      </p:sp>
    </p:spTree>
    <p:extLst>
      <p:ext uri="{BB962C8B-B14F-4D97-AF65-F5344CB8AC3E}">
        <p14:creationId xmlns:p14="http://schemas.microsoft.com/office/powerpoint/2010/main" val="15651889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4294967295"/>
          </p:nvPr>
        </p:nvSpPr>
        <p:spPr bwMode="auto">
          <a:xfrm>
            <a:off x="2438400" y="1295400"/>
            <a:ext cx="7772400" cy="5029200"/>
          </a:xfrm>
          <a:prstGeom prst="rect">
            <a:avLst/>
          </a:prstGeom>
          <a:extLst/>
        </p:spPr>
        <p:txBody>
          <a:bodyPr/>
          <a:lstStyle/>
          <a:p>
            <a:pPr eaLnBrk="1" hangingPunct="1">
              <a:buClr>
                <a:srgbClr val="00B0F0"/>
              </a:buClr>
              <a:defRPr/>
            </a:pPr>
            <a:r>
              <a:rPr lang="es-ES" sz="2400" b="1" i="1" dirty="0">
                <a:solidFill>
                  <a:srgbClr val="FFC000"/>
                </a:solidFill>
                <a:effectLst>
                  <a:outerShdw blurRad="38100" dist="38100" dir="2700000" algn="tl">
                    <a:srgbClr val="000000">
                      <a:alpha val="43137"/>
                    </a:srgbClr>
                  </a:outerShdw>
                </a:effectLst>
              </a:rPr>
              <a:t>Artículo 50°.-</a:t>
            </a:r>
            <a:r>
              <a:rPr lang="es-ES" sz="2400" b="1" dirty="0"/>
              <a:t> </a:t>
            </a:r>
            <a:r>
              <a:rPr lang="es-ES" sz="2400" dirty="0"/>
              <a:t>Las Auditorías Ambientales del Plan de Gestión Ambiental o del marco normativo ambiental tienen carácter de declaración jurada, deben ser suscriptas por el responsable y un profesional inscripto en el registro temático, los que serán garantes de la veracidad de la información aportada y servirán para ayudar a evaluar el cumplimiento del Plan de Gestión Ambiental y/o del marco normativo ambiental vigente, independientemente de las Auditorías Ambientales de Cumplimiento realizadas por la Autoridad de Aplicación de acuerdo a lo que establece el artículo 49 de esta Ley.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CARÁCTER DE</a:t>
            </a:r>
          </a:p>
          <a:p>
            <a:pPr eaLnBrk="1" hangingPunct="1">
              <a:lnSpc>
                <a:spcPct val="80000"/>
              </a:lnSpc>
              <a:defRPr/>
            </a:pPr>
            <a:r>
              <a:rPr lang="es-AR" sz="3200" b="1" spc="-150" dirty="0">
                <a:solidFill>
                  <a:srgbClr val="FFC000"/>
                </a:solidFill>
                <a:latin typeface="Arial" panose="020B0604020202020204" pitchFamily="34" charset="0"/>
              </a:rPr>
              <a:t>LA DECLARACIÓN JURADA</a:t>
            </a:r>
          </a:p>
        </p:txBody>
      </p:sp>
    </p:spTree>
    <p:extLst>
      <p:ext uri="{BB962C8B-B14F-4D97-AF65-F5344CB8AC3E}">
        <p14:creationId xmlns:p14="http://schemas.microsoft.com/office/powerpoint/2010/main" val="14539253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4294967295"/>
          </p:nvPr>
        </p:nvSpPr>
        <p:spPr bwMode="auto">
          <a:xfrm>
            <a:off x="2438400" y="1371600"/>
            <a:ext cx="7772400" cy="5029200"/>
          </a:xfrm>
          <a:prstGeom prst="rect">
            <a:avLst/>
          </a:prstGeom>
          <a:extLst/>
        </p:spPr>
        <p:txBody>
          <a:bodyPr/>
          <a:lstStyle/>
          <a:p>
            <a:pPr eaLnBrk="1" hangingPunct="1">
              <a:lnSpc>
                <a:spcPct val="90000"/>
              </a:lnSpc>
              <a:buClr>
                <a:srgbClr val="00B0F0"/>
              </a:buClr>
              <a:defRPr/>
            </a:pPr>
            <a:r>
              <a:rPr lang="es-ES" sz="2000" b="1" i="1" dirty="0">
                <a:solidFill>
                  <a:srgbClr val="FFC000"/>
                </a:solidFill>
                <a:effectLst>
                  <a:outerShdw blurRad="38100" dist="38100" dir="2700000" algn="tl">
                    <a:srgbClr val="000000">
                      <a:alpha val="43137"/>
                    </a:srgbClr>
                  </a:outerShdw>
                </a:effectLst>
              </a:rPr>
              <a:t>Artículo 51°.-</a:t>
            </a:r>
            <a:r>
              <a:rPr lang="es-ES" sz="2000" b="1" dirty="0"/>
              <a:t> </a:t>
            </a:r>
            <a:r>
              <a:rPr lang="es-ES" sz="2000" dirty="0"/>
              <a:t>Los estándares o normas fijan reglas técnicas a las que deben ajustarse las personas físicas o jurídicas -públicas o privadas- para evitar efectos perjudiciales sobre el ambiente como consecuencia de su actividad.</a:t>
            </a:r>
          </a:p>
          <a:p>
            <a:pPr eaLnBrk="1" hangingPunct="1">
              <a:lnSpc>
                <a:spcPct val="90000"/>
              </a:lnSpc>
              <a:buFont typeface="Wingdings" panose="05000000000000000000" pitchFamily="2" charset="2"/>
              <a:buNone/>
              <a:defRPr/>
            </a:pPr>
            <a:r>
              <a:rPr lang="es-ES" sz="2000" dirty="0"/>
              <a:t>	El enfoque se centra en una política de orden y control que disuada y detecte el comportamiento en detrimento al ambiente de los distintos actores.</a:t>
            </a:r>
          </a:p>
          <a:p>
            <a:pPr eaLnBrk="1" hangingPunct="1">
              <a:lnSpc>
                <a:spcPct val="90000"/>
              </a:lnSpc>
              <a:buFont typeface="Wingdings" panose="05000000000000000000" pitchFamily="2" charset="2"/>
              <a:buNone/>
              <a:defRPr/>
            </a:pPr>
            <a:r>
              <a:rPr lang="es-ES" sz="2000" dirty="0"/>
              <a:t>	Se reconocen tres (3) tipos de estándares:</a:t>
            </a:r>
          </a:p>
          <a:p>
            <a:pPr marL="717550" indent="0" eaLnBrk="1" hangingPunct="1">
              <a:lnSpc>
                <a:spcPct val="90000"/>
              </a:lnSpc>
              <a:buNone/>
              <a:defRPr/>
            </a:pPr>
            <a:r>
              <a:rPr lang="es-ES" sz="2000" b="1" dirty="0">
                <a:solidFill>
                  <a:srgbClr val="00B0F0"/>
                </a:solidFill>
              </a:rPr>
              <a:t>a)</a:t>
            </a:r>
            <a:r>
              <a:rPr lang="es-ES" sz="2000" dirty="0"/>
              <a:t> Estándares ambientales;</a:t>
            </a:r>
          </a:p>
          <a:p>
            <a:pPr marL="717550" indent="0" eaLnBrk="1" hangingPunct="1">
              <a:lnSpc>
                <a:spcPct val="90000"/>
              </a:lnSpc>
              <a:buNone/>
              <a:defRPr/>
            </a:pPr>
            <a:r>
              <a:rPr lang="es-ES" sz="2000" b="1" dirty="0">
                <a:solidFill>
                  <a:srgbClr val="00B0F0"/>
                </a:solidFill>
              </a:rPr>
              <a:t>b)</a:t>
            </a:r>
            <a:r>
              <a:rPr lang="es-ES" sz="2000" dirty="0"/>
              <a:t> Estándares de emisiones o efluentes, y</a:t>
            </a:r>
          </a:p>
          <a:p>
            <a:pPr marL="717550" indent="0" eaLnBrk="1" hangingPunct="1">
              <a:lnSpc>
                <a:spcPct val="90000"/>
              </a:lnSpc>
              <a:buNone/>
              <a:defRPr/>
            </a:pPr>
            <a:r>
              <a:rPr lang="es-ES" sz="2000" b="1" dirty="0">
                <a:solidFill>
                  <a:srgbClr val="00B0F0"/>
                </a:solidFill>
              </a:rPr>
              <a:t>c)</a:t>
            </a:r>
            <a:r>
              <a:rPr lang="es-ES" sz="2000" dirty="0"/>
              <a:t> Estándares tecnológicos.</a:t>
            </a:r>
          </a:p>
          <a:p>
            <a:pPr eaLnBrk="1" hangingPunct="1">
              <a:lnSpc>
                <a:spcPct val="90000"/>
              </a:lnSpc>
              <a:buFont typeface="Wingdings" panose="05000000000000000000" pitchFamily="2" charset="2"/>
              <a:buNone/>
              <a:defRPr/>
            </a:pPr>
            <a:r>
              <a:rPr lang="es-ES" sz="2000" dirty="0"/>
              <a:t>	Compete a la Autoridad de Aplicación fijar e implementar dichos estándares, los que se controlarán a través del sistema de auditorías ambientales. </a:t>
            </a:r>
          </a:p>
        </p:txBody>
      </p:sp>
      <p:sp>
        <p:nvSpPr>
          <p:cNvPr id="4" name="Rectangle 2"/>
          <p:cNvSpPr txBox="1">
            <a:spLocks noChangeArrowheads="1"/>
          </p:cNvSpPr>
          <p:nvPr/>
        </p:nvSpPr>
        <p:spPr>
          <a:xfrm>
            <a:off x="2840038" y="381000"/>
            <a:ext cx="5541962"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3200" b="1" spc="-150" dirty="0">
                <a:solidFill>
                  <a:srgbClr val="00B0F0"/>
                </a:solidFill>
                <a:latin typeface="Arial" panose="020B0604020202020204" pitchFamily="34" charset="0"/>
              </a:rPr>
              <a:t>ESTÁNDARES</a:t>
            </a:r>
          </a:p>
          <a:p>
            <a:pPr eaLnBrk="1" hangingPunct="1">
              <a:lnSpc>
                <a:spcPct val="80000"/>
              </a:lnSpc>
              <a:defRPr/>
            </a:pPr>
            <a:r>
              <a:rPr lang="es-AR" sz="3200" b="1" spc="-150" dirty="0">
                <a:solidFill>
                  <a:srgbClr val="FFC000"/>
                </a:solidFill>
                <a:latin typeface="Arial" panose="020B0604020202020204" pitchFamily="34" charset="0"/>
              </a:rPr>
              <a:t>O NORMAS</a:t>
            </a:r>
          </a:p>
        </p:txBody>
      </p:sp>
    </p:spTree>
    <p:extLst>
      <p:ext uri="{BB962C8B-B14F-4D97-AF65-F5344CB8AC3E}">
        <p14:creationId xmlns:p14="http://schemas.microsoft.com/office/powerpoint/2010/main" val="1723140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90800" y="1524000"/>
            <a:ext cx="7848600" cy="11430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a:lstStyle>
          <a:p>
            <a:pPr eaLnBrk="1" hangingPunct="1">
              <a:lnSpc>
                <a:spcPct val="80000"/>
              </a:lnSpc>
              <a:defRPr/>
            </a:pPr>
            <a:r>
              <a:rPr lang="es-AR" sz="4000" b="1" spc="-150" dirty="0">
                <a:solidFill>
                  <a:prstClr val="white"/>
                </a:solidFill>
                <a:latin typeface="Arial" panose="020B0604020202020204" pitchFamily="34" charset="0"/>
              </a:rPr>
              <a:t>EDUCACIÓN</a:t>
            </a:r>
          </a:p>
          <a:p>
            <a:pPr eaLnBrk="1" hangingPunct="1">
              <a:lnSpc>
                <a:spcPct val="80000"/>
              </a:lnSpc>
              <a:defRPr/>
            </a:pPr>
            <a:r>
              <a:rPr lang="es-AR" sz="4000" b="1" spc="-150" dirty="0">
                <a:solidFill>
                  <a:srgbClr val="FFC000"/>
                </a:solidFill>
                <a:latin typeface="Arial" panose="020B0604020202020204" pitchFamily="34" charset="0"/>
              </a:rPr>
              <a:t>AMBIENTAL</a:t>
            </a:r>
          </a:p>
        </p:txBody>
      </p:sp>
    </p:spTree>
    <p:extLst>
      <p:ext uri="{BB962C8B-B14F-4D97-AF65-F5344CB8AC3E}">
        <p14:creationId xmlns:p14="http://schemas.microsoft.com/office/powerpoint/2010/main" val="323882678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Niv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i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273</TotalTime>
  <Words>12763</Words>
  <Application>Microsoft Office PowerPoint</Application>
  <PresentationFormat>Panorámica</PresentationFormat>
  <Paragraphs>800</Paragraphs>
  <Slides>178</Slides>
  <Notes>3</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178</vt:i4>
      </vt:variant>
    </vt:vector>
  </HeadingPairs>
  <TitlesOfParts>
    <vt:vector size="188" baseType="lpstr">
      <vt:lpstr>Adobe Heiti Std R</vt:lpstr>
      <vt:lpstr>Arial</vt:lpstr>
      <vt:lpstr>Calibri</vt:lpstr>
      <vt:lpstr>Century Gothic</vt:lpstr>
      <vt:lpstr>Garamond</vt:lpstr>
      <vt:lpstr>Verdana</vt:lpstr>
      <vt:lpstr>Wingdings</vt:lpstr>
      <vt:lpstr>Wingdings 3</vt:lpstr>
      <vt:lpstr>Espiral</vt:lpstr>
      <vt:lpstr>Nivel</vt:lpstr>
      <vt:lpstr>Presentación de PowerPoint</vt:lpstr>
      <vt:lpstr>EL PROCESO DE LA SANCIÓN DE LA LEY 10208  DE POLÍTICA AMBIENTAL PROVINCIAL</vt:lpstr>
      <vt:lpstr>EL PROCESO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CONSULTA POPULAR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CONTENIDO DEL INFORME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MUCHAS GRACIAS!!!!!!  dramartajulia@gmail.com  santiagoreyna@gmail.com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implementación de la  ley 10.208</dc:title>
  <dc:creator>Marta</dc:creator>
  <cp:lastModifiedBy>santiagoreyna</cp:lastModifiedBy>
  <cp:revision>28</cp:revision>
  <dcterms:created xsi:type="dcterms:W3CDTF">2017-03-21T19:20:38Z</dcterms:created>
  <dcterms:modified xsi:type="dcterms:W3CDTF">2019-05-28T16:10:20Z</dcterms:modified>
</cp:coreProperties>
</file>