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410" r:id="rId2"/>
    <p:sldId id="371" r:id="rId3"/>
    <p:sldId id="372" r:id="rId4"/>
    <p:sldId id="373" r:id="rId5"/>
    <p:sldId id="374" r:id="rId6"/>
    <p:sldId id="412" r:id="rId7"/>
    <p:sldId id="413" r:id="rId8"/>
    <p:sldId id="411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1" r:id="rId29"/>
    <p:sldId id="392" r:id="rId30"/>
    <p:sldId id="408" r:id="rId31"/>
    <p:sldId id="302" r:id="rId3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CC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89" autoAdjust="0"/>
    <p:restoredTop sz="94949" autoAdjust="0"/>
  </p:normalViewPr>
  <p:slideViewPr>
    <p:cSldViewPr>
      <p:cViewPr varScale="1">
        <p:scale>
          <a:sx n="76" d="100"/>
          <a:sy n="76" d="100"/>
        </p:scale>
        <p:origin x="1728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89"/>
    </p:cViewPr>
  </p:sorterViewPr>
  <p:notesViewPr>
    <p:cSldViewPr>
      <p:cViewPr varScale="1">
        <p:scale>
          <a:sx n="52" d="100"/>
          <a:sy n="52" d="100"/>
        </p:scale>
        <p:origin x="2602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3D220-5E97-47B5-9068-0CC68061FC71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2285E-B927-41E5-95E7-DBD9F3AE026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157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2285E-B927-41E5-95E7-DBD9F3AE026D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768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0F3F7-B1FC-40F1-BA6C-2C11A0626E5E}" type="datetimeFigureOut">
              <a:rPr lang="es-AR" smtClean="0"/>
              <a:pPr/>
              <a:t>29/10/2019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AAC6A-28D2-4274-B91F-ACF37E5389E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-35495" y="0"/>
            <a:ext cx="9179494" cy="6858000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s-AR" sz="35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s-AR" sz="3500" b="1" dirty="0" smtClean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30" y="-4060"/>
            <a:ext cx="9195059" cy="68620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27584" y="318426"/>
            <a:ext cx="7632848" cy="62170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2"/>
              </a:gs>
              <a:gs pos="35000">
                <a:schemeClr val="accent1">
                  <a:lumMod val="45000"/>
                  <a:lumOff val="55000"/>
                </a:schemeClr>
              </a:gs>
              <a:gs pos="0">
                <a:schemeClr val="bg2">
                  <a:lumMod val="57000"/>
                  <a:lumOff val="43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AR" sz="3500" b="1" dirty="0" smtClean="0">
                <a:solidFill>
                  <a:srgbClr val="0000FF"/>
                </a:solidFill>
              </a:rPr>
              <a:t>Gobierno de la Provincia de Córdoba</a:t>
            </a:r>
          </a:p>
          <a:p>
            <a:pPr algn="ctr">
              <a:buNone/>
            </a:pPr>
            <a:r>
              <a:rPr lang="es-AR" sz="3500" b="1" dirty="0" smtClean="0">
                <a:solidFill>
                  <a:srgbClr val="0000FF"/>
                </a:solidFill>
              </a:rPr>
              <a:t>Fiscalía de Estado </a:t>
            </a:r>
          </a:p>
          <a:p>
            <a:pPr algn="ctr">
              <a:buNone/>
            </a:pPr>
            <a:r>
              <a:rPr lang="es-AR" sz="3500" b="1" dirty="0" smtClean="0">
                <a:solidFill>
                  <a:srgbClr val="0000FF"/>
                </a:solidFill>
              </a:rPr>
              <a:t>Escuela de Abogados del Estado</a:t>
            </a:r>
          </a:p>
          <a:p>
            <a:pPr algn="ctr">
              <a:buNone/>
            </a:pPr>
            <a:endParaRPr lang="es-AR" sz="38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es-AR" sz="40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es-AR" sz="40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s-AR" sz="3500" b="1" dirty="0" smtClean="0">
                <a:solidFill>
                  <a:srgbClr val="0000FF"/>
                </a:solidFill>
              </a:rPr>
              <a:t>“Proceso civil por audiencias.</a:t>
            </a:r>
          </a:p>
          <a:p>
            <a:pPr algn="ctr">
              <a:buNone/>
            </a:pPr>
            <a:r>
              <a:rPr lang="es-AR" sz="3500" b="1" dirty="0" smtClean="0">
                <a:solidFill>
                  <a:srgbClr val="0000FF"/>
                </a:solidFill>
              </a:rPr>
              <a:t>Desafíos y prospectivas del nuevo diseño”</a:t>
            </a:r>
            <a:endParaRPr lang="es-AR" sz="3500" b="1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s-AR" sz="3500" b="1" dirty="0" smtClean="0">
                <a:solidFill>
                  <a:srgbClr val="0000FF"/>
                </a:solidFill>
              </a:rPr>
              <a:t>Dr. </a:t>
            </a:r>
            <a:r>
              <a:rPr lang="es-AR" sz="3500" b="1" dirty="0">
                <a:solidFill>
                  <a:srgbClr val="0000FF"/>
                </a:solidFill>
              </a:rPr>
              <a:t>Leonardo González </a:t>
            </a:r>
            <a:r>
              <a:rPr lang="es-AR" sz="3500" b="1" dirty="0" err="1" smtClean="0">
                <a:solidFill>
                  <a:srgbClr val="0000FF"/>
                </a:solidFill>
              </a:rPr>
              <a:t>Zamar</a:t>
            </a:r>
            <a:endParaRPr lang="es-AR" sz="3500" b="1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s-AR" sz="3500" b="1" dirty="0" smtClean="0">
                <a:solidFill>
                  <a:srgbClr val="0000FF"/>
                </a:solidFill>
              </a:rPr>
              <a:t>Córdoba, 29 de octubre de 2019</a:t>
            </a:r>
            <a:endParaRPr lang="es-AR" sz="3500" b="1" dirty="0">
              <a:solidFill>
                <a:srgbClr val="0000FF"/>
              </a:solidFill>
            </a:endParaRPr>
          </a:p>
        </p:txBody>
      </p:sp>
      <p:pic>
        <p:nvPicPr>
          <p:cNvPr id="7" name="5 Imagen" descr="escudo_cordob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60848"/>
            <a:ext cx="1583680" cy="151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12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-36512" y="332656"/>
            <a:ext cx="9137119" cy="6336704"/>
          </a:xfrm>
          <a:noFill/>
        </p:spPr>
        <p:txBody>
          <a:bodyPr>
            <a:noAutofit/>
          </a:bodyPr>
          <a:lstStyle/>
          <a:p>
            <a:pPr algn="just">
              <a:buNone/>
            </a:pPr>
            <a:endParaRPr lang="es-ES" sz="2800" u="sng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dirty="0" smtClean="0">
                <a:solidFill>
                  <a:srgbClr val="0000FF"/>
                </a:solidFill>
              </a:rPr>
              <a:t>				ACTIVIDAD “PRE-AUDIENCIA”</a:t>
            </a:r>
          </a:p>
          <a:p>
            <a:pPr algn="just">
              <a:buNone/>
            </a:pPr>
            <a:endParaRPr lang="es-ES" sz="2800" b="1" dirty="0">
              <a:solidFill>
                <a:srgbClr val="0000FF"/>
              </a:solidFill>
            </a:endParaRPr>
          </a:p>
          <a:p>
            <a:pPr algn="just">
              <a:buNone/>
            </a:pPr>
            <a:r>
              <a:rPr lang="es-ES" sz="2800" b="1" dirty="0" smtClean="0">
                <a:solidFill>
                  <a:srgbClr val="FF0000"/>
                </a:solidFill>
              </a:rPr>
              <a:t>-   </a:t>
            </a:r>
            <a:r>
              <a:rPr lang="es-AR" sz="2700" dirty="0" smtClean="0">
                <a:solidFill>
                  <a:srgbClr val="FF0000"/>
                </a:solidFill>
              </a:rPr>
              <a:t>Preparación </a:t>
            </a:r>
            <a:r>
              <a:rPr lang="es-AR" sz="2700" dirty="0">
                <a:solidFill>
                  <a:srgbClr val="FF0000"/>
                </a:solidFill>
              </a:rPr>
              <a:t>de la A</a:t>
            </a:r>
            <a:r>
              <a:rPr lang="es-AR" sz="2700" dirty="0" smtClean="0">
                <a:solidFill>
                  <a:srgbClr val="FF0000"/>
                </a:solidFill>
              </a:rPr>
              <a:t>udiencia Preliminar:</a:t>
            </a:r>
          </a:p>
          <a:p>
            <a:pPr marL="342900" lvl="1" indent="0" algn="just">
              <a:buNone/>
            </a:pPr>
            <a:endParaRPr lang="es-AR" sz="2700" dirty="0">
              <a:solidFill>
                <a:srgbClr val="FF0000"/>
              </a:solidFill>
            </a:endParaRPr>
          </a:p>
          <a:p>
            <a:pPr marL="358775" lvl="3"/>
            <a:r>
              <a:rPr lang="es-MX" sz="2700" b="1" i="1" dirty="0">
                <a:solidFill>
                  <a:srgbClr val="FF0000"/>
                </a:solidFill>
              </a:rPr>
              <a:t>“Deber no escrito” para el juez</a:t>
            </a:r>
            <a:r>
              <a:rPr lang="es-MX" sz="2700" i="1" dirty="0">
                <a:solidFill>
                  <a:srgbClr val="FF0000"/>
                </a:solidFill>
              </a:rPr>
              <a:t>:</a:t>
            </a:r>
          </a:p>
          <a:p>
            <a:pPr marL="358775" lvl="3"/>
            <a:r>
              <a:rPr lang="es-MX" sz="2700" i="1" u="sng" dirty="0">
                <a:solidFill>
                  <a:srgbClr val="FF0000"/>
                </a:solidFill>
              </a:rPr>
              <a:t>Estudio exhaustivo del </a:t>
            </a:r>
            <a:r>
              <a:rPr lang="es-MX" sz="2700" i="1" u="sng" dirty="0" smtClean="0">
                <a:solidFill>
                  <a:srgbClr val="FF0000"/>
                </a:solidFill>
              </a:rPr>
              <a:t>expediente</a:t>
            </a:r>
            <a:r>
              <a:rPr lang="es-MX" sz="2700" i="1" dirty="0" smtClean="0">
                <a:solidFill>
                  <a:srgbClr val="FF0000"/>
                </a:solidFill>
              </a:rPr>
              <a:t>:</a:t>
            </a:r>
          </a:p>
          <a:p>
            <a:pPr marL="701675" lvl="4"/>
            <a:r>
              <a:rPr lang="es-MX" sz="2700" i="1" dirty="0" smtClean="0">
                <a:solidFill>
                  <a:srgbClr val="0000FF"/>
                </a:solidFill>
              </a:rPr>
              <a:t>Análisis de los hechos invocados en la demanda y cuáles se encuentran acreditados con la prueba agregada</a:t>
            </a:r>
          </a:p>
          <a:p>
            <a:pPr marL="701675" lvl="4"/>
            <a:r>
              <a:rPr lang="es-MX" sz="2700" i="1" dirty="0" smtClean="0">
                <a:solidFill>
                  <a:srgbClr val="0000FF"/>
                </a:solidFill>
              </a:rPr>
              <a:t>Estudio de las pretensiones, capítulos y montos</a:t>
            </a:r>
            <a:endParaRPr lang="es-MX" sz="2700" i="1" dirty="0">
              <a:solidFill>
                <a:srgbClr val="0000FF"/>
              </a:solidFill>
            </a:endParaRPr>
          </a:p>
          <a:p>
            <a:pPr marL="701675" lvl="4"/>
            <a:r>
              <a:rPr lang="es-MX" sz="2700" i="1" dirty="0" smtClean="0">
                <a:solidFill>
                  <a:srgbClr val="0000FF"/>
                </a:solidFill>
                <a:cs typeface="Arial" pitchFamily="34" charset="0"/>
              </a:rPr>
              <a:t>Hechos alegados por el demandado. Defensas y excepciones. Prueba agregada</a:t>
            </a:r>
          </a:p>
          <a:p>
            <a:pPr marL="701675" lvl="4"/>
            <a:r>
              <a:rPr lang="es-MX" sz="2700" i="1" dirty="0" smtClean="0">
                <a:solidFill>
                  <a:srgbClr val="0000FF"/>
                </a:solidFill>
                <a:cs typeface="Arial" pitchFamily="34" charset="0"/>
              </a:rPr>
              <a:t>Preparación de “fórmulas conciliatorias</a:t>
            </a:r>
            <a:r>
              <a:rPr lang="es-MX" sz="27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s-E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AR" sz="2800" dirty="0">
              <a:solidFill>
                <a:srgbClr val="0000FF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123728" y="517691"/>
            <a:ext cx="5976664" cy="82307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4" y="-734842"/>
            <a:ext cx="9144000" cy="113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4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44016" y="458858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endParaRPr lang="es-AR" sz="2700" i="1" dirty="0" smtClean="0"/>
          </a:p>
          <a:p>
            <a:endParaRPr lang="es-AR" sz="2700" i="1" dirty="0"/>
          </a:p>
        </p:txBody>
      </p:sp>
      <p:sp>
        <p:nvSpPr>
          <p:cNvPr id="8" name="Rectángulo 7"/>
          <p:cNvSpPr/>
          <p:nvPr/>
        </p:nvSpPr>
        <p:spPr>
          <a:xfrm>
            <a:off x="2769619" y="771563"/>
            <a:ext cx="3888432" cy="8093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700" b="1" dirty="0">
                <a:solidFill>
                  <a:srgbClr val="FF0000"/>
                </a:solidFill>
              </a:rPr>
              <a:t>AUDIENCIA PRELIMINAR</a:t>
            </a:r>
            <a:endParaRPr lang="es-AR" sz="2700" dirty="0"/>
          </a:p>
        </p:txBody>
      </p:sp>
      <p:sp>
        <p:nvSpPr>
          <p:cNvPr id="4" name="AutoShape 2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" name="AutoShape 4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9" name="AutoShape 6" descr="FracasÃ³ la audiencia de conciliaciÃ³n por el estado del ESRN 4 y 80 - DeViedma - Diario Rio Negro - rionegro.com.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" name="Rectángulo 9"/>
          <p:cNvSpPr/>
          <p:nvPr/>
        </p:nvSpPr>
        <p:spPr>
          <a:xfrm>
            <a:off x="251520" y="1355177"/>
            <a:ext cx="8362283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endParaRPr lang="es-AR" sz="260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endParaRPr lang="es-AR" sz="260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es-AR" sz="2700" dirty="0" smtClean="0">
                <a:solidFill>
                  <a:srgbClr val="FF0000"/>
                </a:solidFill>
              </a:rPr>
              <a:t>¿</a:t>
            </a:r>
            <a:r>
              <a:rPr lang="es-AR" sz="2700" dirty="0">
                <a:solidFill>
                  <a:srgbClr val="FF0000"/>
                </a:solidFill>
              </a:rPr>
              <a:t>Qué pasa en caso de </a:t>
            </a:r>
            <a:r>
              <a:rPr lang="es-AR" sz="2700" b="1" u="sng" dirty="0">
                <a:solidFill>
                  <a:srgbClr val="FF0000"/>
                </a:solidFill>
              </a:rPr>
              <a:t>incomparecencia injustificada</a:t>
            </a:r>
            <a:r>
              <a:rPr lang="es-AR" sz="2700" dirty="0">
                <a:solidFill>
                  <a:srgbClr val="FF0000"/>
                </a:solidFill>
              </a:rPr>
              <a:t> de alguna de las partes?</a:t>
            </a:r>
          </a:p>
          <a:p>
            <a:pPr marL="914400" lvl="1" indent="-457200">
              <a:buFontTx/>
              <a:buChar char="-"/>
            </a:pPr>
            <a:r>
              <a:rPr lang="es-AR" sz="2700" dirty="0">
                <a:solidFill>
                  <a:srgbClr val="FF33CC"/>
                </a:solidFill>
              </a:rPr>
              <a:t>Otros sistemas: </a:t>
            </a:r>
            <a:r>
              <a:rPr lang="es-AR" sz="2700" dirty="0" smtClean="0">
                <a:solidFill>
                  <a:srgbClr val="FF33CC"/>
                </a:solidFill>
              </a:rPr>
              <a:t>  </a:t>
            </a:r>
          </a:p>
          <a:p>
            <a:pPr marL="914400" lvl="1" indent="-457200">
              <a:buFontTx/>
              <a:buChar char="-"/>
            </a:pPr>
            <a:r>
              <a:rPr lang="es-AR" sz="2700" dirty="0" err="1" smtClean="0">
                <a:solidFill>
                  <a:srgbClr val="0000FF"/>
                </a:solidFill>
              </a:rPr>
              <a:t>CGPUruguay</a:t>
            </a:r>
            <a:endParaRPr lang="es-AR" sz="2700" dirty="0">
              <a:solidFill>
                <a:srgbClr val="0000FF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“Anteproyecto” CPCCN</a:t>
            </a:r>
            <a:endParaRPr lang="es-AR" sz="2700" dirty="0">
              <a:solidFill>
                <a:srgbClr val="0000FF"/>
              </a:solidFill>
            </a:endParaRPr>
          </a:p>
          <a:p>
            <a:pPr lvl="1"/>
            <a:r>
              <a:rPr lang="es-AR" sz="2700" dirty="0">
                <a:solidFill>
                  <a:srgbClr val="FF0000"/>
                </a:solidFill>
              </a:rPr>
              <a:t>¿Y  en el supuesto de </a:t>
            </a:r>
            <a:r>
              <a:rPr lang="es-AR" sz="2700" b="1" u="sng" dirty="0">
                <a:solidFill>
                  <a:srgbClr val="FF0000"/>
                </a:solidFill>
              </a:rPr>
              <a:t>incomparecencia injustificada de ambas partes</a:t>
            </a:r>
            <a:r>
              <a:rPr lang="es-AR" sz="2700" dirty="0">
                <a:solidFill>
                  <a:srgbClr val="FF0000"/>
                </a:solidFill>
              </a:rPr>
              <a:t>? </a:t>
            </a:r>
            <a:endParaRPr lang="es-AR" sz="2700" dirty="0" smtClean="0">
              <a:solidFill>
                <a:srgbClr val="FF0000"/>
              </a:solidFill>
            </a:endParaRPr>
          </a:p>
          <a:p>
            <a:pPr lvl="1"/>
            <a:r>
              <a:rPr lang="es-MX" sz="2700" dirty="0" smtClean="0">
                <a:solidFill>
                  <a:srgbClr val="FF0000"/>
                </a:solidFill>
              </a:rPr>
              <a:t>	- Consecuencias procesales y/o sustanciales</a:t>
            </a:r>
            <a:endParaRPr lang="es-MX" sz="2700" dirty="0">
              <a:solidFill>
                <a:srgbClr val="FF0000"/>
              </a:solidFill>
            </a:endParaRPr>
          </a:p>
          <a:p>
            <a:pPr lvl="1"/>
            <a:r>
              <a:rPr lang="es-MX" sz="2700" dirty="0" smtClean="0">
                <a:solidFill>
                  <a:srgbClr val="FF0000"/>
                </a:solidFill>
              </a:rPr>
              <a:t>	- ¿Se puede plantear nueva demanda?</a:t>
            </a:r>
            <a:endParaRPr lang="es-AR" sz="2700" dirty="0" smtClean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92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5496" y="458858"/>
            <a:ext cx="918051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endParaRPr lang="es-AR" sz="2700" i="1" dirty="0" smtClean="0"/>
          </a:p>
          <a:p>
            <a:endParaRPr lang="es-MX" sz="2700" i="1" dirty="0" smtClean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Presencia inexcusable e indelegable </a:t>
            </a:r>
          </a:p>
          <a:p>
            <a:pPr marL="457200" indent="-45720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del juez, bajo pena de nulidad</a:t>
            </a:r>
          </a:p>
          <a:p>
            <a:endParaRPr lang="es-MX" sz="2700" i="1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s-MX" sz="2700" i="1" u="sng" dirty="0" smtClean="0">
                <a:solidFill>
                  <a:srgbClr val="FF0000"/>
                </a:solidFill>
              </a:rPr>
              <a:t>Funciones:  </a:t>
            </a:r>
          </a:p>
          <a:p>
            <a:pPr marL="457200" indent="-45720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a) conciliatoria</a:t>
            </a:r>
          </a:p>
          <a:p>
            <a:pPr marL="457200" indent="-45720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b) </a:t>
            </a:r>
            <a:r>
              <a:rPr lang="es-MX" sz="2700" i="1" dirty="0" err="1" smtClean="0">
                <a:solidFill>
                  <a:srgbClr val="0000FF"/>
                </a:solidFill>
              </a:rPr>
              <a:t>saneadora</a:t>
            </a:r>
            <a:endParaRPr lang="es-MX" sz="2700" i="1" dirty="0" smtClean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c) resolución de excepciones de artículo previo</a:t>
            </a:r>
          </a:p>
          <a:p>
            <a:pPr marL="457200" indent="-45720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d) fijación del objeto litigioso y hechos controvertidos</a:t>
            </a:r>
          </a:p>
          <a:p>
            <a:pPr marL="457200" indent="-45720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e) cuestión de puro derecho</a:t>
            </a:r>
          </a:p>
          <a:p>
            <a:pPr marL="457200" indent="-45720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f) prueba - precalificación – distribución- plazos</a:t>
            </a:r>
          </a:p>
          <a:p>
            <a:r>
              <a:rPr lang="es-MX" sz="2700" i="1" dirty="0" smtClean="0">
                <a:solidFill>
                  <a:srgbClr val="0000FF"/>
                </a:solidFill>
              </a:rPr>
              <a:t>-    g) fijación fecha Audiencia complementaria </a:t>
            </a:r>
            <a:endParaRPr lang="es-MX" sz="2700" i="1" dirty="0">
              <a:solidFill>
                <a:srgbClr val="0000FF"/>
              </a:solidFill>
            </a:endParaRPr>
          </a:p>
          <a:p>
            <a:pPr marL="358775" lvl="3" indent="1012825">
              <a:buFontTx/>
              <a:buChar char="-"/>
            </a:pPr>
            <a:endParaRPr lang="es-AR" sz="2700" dirty="0" smtClean="0">
              <a:solidFill>
                <a:srgbClr val="0000FF"/>
              </a:solidFill>
            </a:endParaRPr>
          </a:p>
          <a:p>
            <a:pPr marL="180975" indent="-180975"/>
            <a:endParaRPr lang="es-AR" sz="2800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771800" y="747393"/>
            <a:ext cx="3888432" cy="8093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700" b="1" dirty="0">
                <a:solidFill>
                  <a:srgbClr val="FF0000"/>
                </a:solidFill>
              </a:rPr>
              <a:t>AUDIENCIA PRELIMINAR</a:t>
            </a:r>
            <a:endParaRPr lang="es-AR" sz="2700" dirty="0"/>
          </a:p>
        </p:txBody>
      </p:sp>
      <p:sp>
        <p:nvSpPr>
          <p:cNvPr id="4" name="AutoShape 2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" name="AutoShape 4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9" name="AutoShape 6" descr="FracasÃ³ la audiencia de conciliaciÃ³n por el estado del ESRN 4 y 80 - DeViedma - Diario Rio Negro - rionegro.com.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6230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" y="-85617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72008" y="458858"/>
            <a:ext cx="918051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endParaRPr lang="es-AR" sz="2700" i="1" dirty="0" smtClean="0"/>
          </a:p>
          <a:p>
            <a:pPr marL="457200" indent="-457200">
              <a:buFontTx/>
              <a:buChar char="-"/>
            </a:pPr>
            <a:endParaRPr lang="es-MX" sz="2700" i="1" dirty="0" smtClean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“Escuchar” a las partes </a:t>
            </a:r>
          </a:p>
          <a:p>
            <a:pPr marL="457200" indent="-45720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“Invitación a conciliar, buscando  un avenimiento total o parcial”</a:t>
            </a:r>
          </a:p>
          <a:p>
            <a:pPr marL="539750" indent="-53975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“fórmulas conciliatorias” – </a:t>
            </a:r>
            <a:r>
              <a:rPr lang="es-MX" sz="2700" i="1" dirty="0" smtClean="0">
                <a:solidFill>
                  <a:srgbClr val="FF0000"/>
                </a:solidFill>
              </a:rPr>
              <a:t>no implica prejuzgamiento</a:t>
            </a:r>
          </a:p>
          <a:p>
            <a:endParaRPr lang="es-MX" sz="2700" i="1" dirty="0" smtClean="0">
              <a:solidFill>
                <a:srgbClr val="FF0000"/>
              </a:solidFill>
            </a:endParaRPr>
          </a:p>
          <a:p>
            <a:pPr marL="539750" indent="-539750">
              <a:buFontTx/>
              <a:buChar char="-"/>
            </a:pPr>
            <a:r>
              <a:rPr lang="es-MX" sz="2700" i="1" dirty="0" smtClean="0">
                <a:solidFill>
                  <a:srgbClr val="FF0000"/>
                </a:solidFill>
              </a:rPr>
              <a:t>¿Hay métodos o recetas infalibles y uniformes para lograr la conciliación?</a:t>
            </a:r>
          </a:p>
          <a:p>
            <a:endParaRPr lang="es-MX" sz="2700" i="1" dirty="0">
              <a:solidFill>
                <a:srgbClr val="FF0000"/>
              </a:solidFill>
            </a:endParaRPr>
          </a:p>
          <a:p>
            <a:pPr marL="539750" indent="-539750">
              <a:buFontTx/>
              <a:buChar char="-"/>
            </a:pPr>
            <a:r>
              <a:rPr lang="es-MX" sz="2700" i="1" dirty="0" smtClean="0">
                <a:solidFill>
                  <a:srgbClr val="0000FF"/>
                </a:solidFill>
              </a:rPr>
              <a:t>“</a:t>
            </a:r>
            <a:r>
              <a:rPr lang="es-MX" sz="2700" i="1" dirty="0">
                <a:solidFill>
                  <a:srgbClr val="0000FF"/>
                </a:solidFill>
              </a:rPr>
              <a:t>Método Harvard” para la </a:t>
            </a:r>
            <a:r>
              <a:rPr lang="es-MX" sz="2700" i="1" dirty="0" smtClean="0">
                <a:solidFill>
                  <a:srgbClr val="0000FF"/>
                </a:solidFill>
              </a:rPr>
              <a:t>negociación</a:t>
            </a:r>
            <a:endParaRPr lang="es-MX" sz="2700" i="1" dirty="0">
              <a:solidFill>
                <a:srgbClr val="0000FF"/>
              </a:solidFill>
            </a:endParaRPr>
          </a:p>
          <a:p>
            <a:pPr marL="539750" indent="-539750">
              <a:buFontTx/>
              <a:buChar char="-"/>
            </a:pPr>
            <a:endParaRPr lang="es-MX" sz="2700" i="1" dirty="0">
              <a:solidFill>
                <a:srgbClr val="FF0000"/>
              </a:solidFill>
            </a:endParaRPr>
          </a:p>
          <a:p>
            <a:endParaRPr lang="es-MX" sz="2700" i="1" dirty="0" smtClean="0">
              <a:solidFill>
                <a:srgbClr val="0000FF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771800" y="747393"/>
            <a:ext cx="3888432" cy="8093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700" b="1" dirty="0">
                <a:solidFill>
                  <a:srgbClr val="FF0000"/>
                </a:solidFill>
              </a:rPr>
              <a:t>AUDIENCIA PRELIMINAR</a:t>
            </a:r>
            <a:endParaRPr lang="es-AR" sz="2700" dirty="0"/>
          </a:p>
        </p:txBody>
      </p:sp>
      <p:sp>
        <p:nvSpPr>
          <p:cNvPr id="4" name="AutoShape 2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" name="AutoShape 4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9" name="AutoShape 6" descr="FracasÃ³ la audiencia de conciliaciÃ³n por el estado del ESRN 4 y 80 - DeViedma - Diario Rio Negro - rionegro.com.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5517232"/>
            <a:ext cx="209357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9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" y="-85617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0" y="458858"/>
            <a:ext cx="93245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endParaRPr lang="es-AR" sz="2700" i="1" dirty="0" smtClean="0"/>
          </a:p>
          <a:p>
            <a:pPr marL="457200" indent="-457200">
              <a:buFontTx/>
              <a:buChar char="-"/>
            </a:pPr>
            <a:endParaRPr lang="es-MX" sz="2700" i="1" dirty="0" smtClean="0">
              <a:solidFill>
                <a:srgbClr val="0000FF"/>
              </a:solidFill>
            </a:endParaRPr>
          </a:p>
          <a:p>
            <a:r>
              <a:rPr lang="es-AR" sz="2700" dirty="0" smtClean="0">
                <a:solidFill>
                  <a:srgbClr val="0000FF"/>
                </a:solidFill>
              </a:rPr>
              <a:t>     Si </a:t>
            </a:r>
            <a:r>
              <a:rPr lang="es-AR" sz="2700" dirty="0">
                <a:solidFill>
                  <a:srgbClr val="0000FF"/>
                </a:solidFill>
              </a:rPr>
              <a:t>la conciliación no fuera totalmente exitosa: </a:t>
            </a:r>
            <a:r>
              <a:rPr lang="es-AR" sz="2700" dirty="0" smtClean="0">
                <a:solidFill>
                  <a:srgbClr val="0000FF"/>
                </a:solidFill>
              </a:rPr>
              <a:t>constancia </a:t>
            </a:r>
            <a:r>
              <a:rPr lang="es-AR" sz="2700" dirty="0">
                <a:solidFill>
                  <a:srgbClr val="0000FF"/>
                </a:solidFill>
              </a:rPr>
              <a:t>– </a:t>
            </a:r>
            <a:r>
              <a:rPr lang="es-AR" sz="2700" dirty="0" smtClean="0">
                <a:solidFill>
                  <a:srgbClr val="0000FF"/>
                </a:solidFill>
              </a:rPr>
              <a:t>   prohibición </a:t>
            </a:r>
            <a:r>
              <a:rPr lang="es-AR" sz="2700" dirty="0">
                <a:solidFill>
                  <a:srgbClr val="0000FF"/>
                </a:solidFill>
              </a:rPr>
              <a:t>de interrogar </a:t>
            </a:r>
            <a:r>
              <a:rPr lang="es-AR" sz="2700" dirty="0" smtClean="0">
                <a:solidFill>
                  <a:srgbClr val="0000FF"/>
                </a:solidFill>
              </a:rPr>
              <a:t>a los intervinientes sobre </a:t>
            </a:r>
            <a:r>
              <a:rPr lang="es-AR" sz="2700" dirty="0">
                <a:solidFill>
                  <a:srgbClr val="0000FF"/>
                </a:solidFill>
              </a:rPr>
              <a:t>lo </a:t>
            </a:r>
            <a:r>
              <a:rPr lang="es-AR" sz="2700" dirty="0" smtClean="0">
                <a:solidFill>
                  <a:srgbClr val="0000FF"/>
                </a:solidFill>
              </a:rPr>
              <a:t>ocurrido</a:t>
            </a:r>
          </a:p>
          <a:p>
            <a:pPr marL="180975" indent="-180975"/>
            <a:r>
              <a:rPr lang="es-AR" sz="2700" dirty="0">
                <a:solidFill>
                  <a:srgbClr val="0000FF"/>
                </a:solidFill>
              </a:rPr>
              <a:t>	  - Invitar a rectificar errores </a:t>
            </a:r>
            <a:r>
              <a:rPr lang="es-AR" sz="2700" dirty="0" smtClean="0">
                <a:solidFill>
                  <a:srgbClr val="0000FF"/>
                </a:solidFill>
              </a:rPr>
              <a:t>materiales de escritos iniciales</a:t>
            </a:r>
            <a:endParaRPr lang="es-AR" sz="2700" dirty="0">
              <a:solidFill>
                <a:srgbClr val="0000FF"/>
              </a:solidFill>
            </a:endParaRPr>
          </a:p>
          <a:p>
            <a:pPr marL="361950" lvl="0" indent="-361950"/>
            <a:r>
              <a:rPr lang="es-AR" sz="2700" dirty="0">
                <a:solidFill>
                  <a:srgbClr val="0000FF"/>
                </a:solidFill>
              </a:rPr>
              <a:t>	- Resolver </a:t>
            </a:r>
            <a:r>
              <a:rPr lang="es-AR" sz="2700" dirty="0">
                <a:solidFill>
                  <a:srgbClr val="FF0000"/>
                </a:solidFill>
              </a:rPr>
              <a:t>excepciones de artículo previo </a:t>
            </a:r>
            <a:r>
              <a:rPr lang="es-AR" sz="2700" dirty="0" smtClean="0">
                <a:solidFill>
                  <a:srgbClr val="FF0000"/>
                </a:solidFill>
              </a:rPr>
              <a:t>– </a:t>
            </a:r>
          </a:p>
          <a:p>
            <a:pPr marL="361950" indent="-361950"/>
            <a:r>
              <a:rPr lang="es-AR" altLang="es-ES" sz="2800" i="1" dirty="0">
                <a:solidFill>
                  <a:srgbClr val="FF33CC"/>
                </a:solidFill>
                <a:cs typeface="Arial" panose="020B0604020202020204" pitchFamily="34" charset="0"/>
              </a:rPr>
              <a:t>¿Sólo es posible resolver excepciones dilatorias en la audiencia preliminar?</a:t>
            </a:r>
          </a:p>
          <a:p>
            <a:r>
              <a:rPr lang="es-AR" altLang="es-ES" sz="2600" dirty="0" smtClean="0">
                <a:solidFill>
                  <a:srgbClr val="0000FF"/>
                </a:solidFill>
                <a:cs typeface="Arial" panose="020B0604020202020204" pitchFamily="34" charset="0"/>
              </a:rPr>
              <a:t>a</a:t>
            </a:r>
            <a:r>
              <a:rPr lang="es-AR" altLang="es-ES" sz="2600" dirty="0">
                <a:solidFill>
                  <a:srgbClr val="0000FF"/>
                </a:solidFill>
                <a:cs typeface="Arial" panose="020B0604020202020204" pitchFamily="34" charset="0"/>
              </a:rPr>
              <a:t>) r</a:t>
            </a:r>
            <a:r>
              <a:rPr lang="es-AR" altLang="es-ES" sz="2600" dirty="0" smtClean="0">
                <a:solidFill>
                  <a:srgbClr val="0000FF"/>
                </a:solidFill>
                <a:cs typeface="Arial" panose="020B0604020202020204" pitchFamily="34" charset="0"/>
              </a:rPr>
              <a:t>echazo in </a:t>
            </a:r>
            <a:r>
              <a:rPr lang="es-AR" altLang="es-ES" sz="2600" dirty="0" err="1" smtClean="0">
                <a:solidFill>
                  <a:srgbClr val="0000FF"/>
                </a:solidFill>
                <a:cs typeface="Arial" panose="020B0604020202020204" pitchFamily="34" charset="0"/>
              </a:rPr>
              <a:t>limine</a:t>
            </a:r>
            <a:endParaRPr lang="es-AR" altLang="es-ES" sz="2600" dirty="0" smtClean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es-AR" altLang="es-ES" sz="2600" dirty="0" smtClean="0">
                <a:solidFill>
                  <a:srgbClr val="0000FF"/>
                </a:solidFill>
                <a:cs typeface="Arial" panose="020B0604020202020204" pitchFamily="34" charset="0"/>
              </a:rPr>
              <a:t>b) rechazo </a:t>
            </a:r>
            <a:r>
              <a:rPr lang="es-AR" altLang="es-ES" sz="2600" dirty="0">
                <a:solidFill>
                  <a:srgbClr val="0000FF"/>
                </a:solidFill>
                <a:cs typeface="Arial" panose="020B0604020202020204" pitchFamily="34" charset="0"/>
              </a:rPr>
              <a:t>de la excepción en la audiencia, una vez tramitada.</a:t>
            </a:r>
          </a:p>
          <a:p>
            <a:r>
              <a:rPr lang="es-AR" altLang="es-ES" sz="2600" dirty="0">
                <a:solidFill>
                  <a:srgbClr val="0000FF"/>
                </a:solidFill>
                <a:cs typeface="Arial" panose="020B0604020202020204" pitchFamily="34" charset="0"/>
              </a:rPr>
              <a:t>b) excepción que debe abrirse a prueba</a:t>
            </a:r>
          </a:p>
          <a:p>
            <a:r>
              <a:rPr lang="es-AR" altLang="es-ES" sz="2600" dirty="0">
                <a:solidFill>
                  <a:srgbClr val="0000FF"/>
                </a:solidFill>
                <a:cs typeface="Arial" panose="020B0604020202020204" pitchFamily="34" charset="0"/>
              </a:rPr>
              <a:t>c) acogimiento de la </a:t>
            </a:r>
            <a:r>
              <a:rPr lang="es-AR" altLang="es-ES" sz="2600" dirty="0" smtClean="0">
                <a:solidFill>
                  <a:srgbClr val="0000FF"/>
                </a:solidFill>
                <a:cs typeface="Arial" panose="020B0604020202020204" pitchFamily="34" charset="0"/>
              </a:rPr>
              <a:t>excepción</a:t>
            </a:r>
          </a:p>
          <a:p>
            <a:r>
              <a:rPr lang="es-AR" sz="2600" dirty="0" smtClean="0">
                <a:solidFill>
                  <a:srgbClr val="0000FF"/>
                </a:solidFill>
                <a:cs typeface="Arial" panose="020B0604020202020204" pitchFamily="34" charset="0"/>
              </a:rPr>
              <a:t>	</a:t>
            </a:r>
            <a:r>
              <a:rPr lang="es-MX" sz="2700" dirty="0" smtClean="0">
                <a:solidFill>
                  <a:srgbClr val="7030A0"/>
                </a:solidFill>
              </a:rPr>
              <a:t>Anteproyecto CPCCN: art. 415</a:t>
            </a:r>
            <a:endParaRPr lang="es-AR" sz="2700" dirty="0" smtClean="0">
              <a:solidFill>
                <a:srgbClr val="7030A0"/>
              </a:solidFill>
            </a:endParaRPr>
          </a:p>
          <a:p>
            <a:pPr marL="361950" lvl="0" indent="-361950"/>
            <a:r>
              <a:rPr lang="es-MX" sz="2700" dirty="0" smtClean="0">
                <a:solidFill>
                  <a:srgbClr val="FF33CC"/>
                </a:solidFill>
              </a:rPr>
              <a:t>    - </a:t>
            </a:r>
            <a:r>
              <a:rPr lang="es-MX" sz="2500" dirty="0" smtClean="0">
                <a:solidFill>
                  <a:srgbClr val="FF33CC"/>
                </a:solidFill>
              </a:rPr>
              <a:t>¿es apelable la resolución? ¿costas? ¿honorarios</a:t>
            </a:r>
            <a:r>
              <a:rPr lang="es-MX" sz="2700" dirty="0" smtClean="0">
                <a:solidFill>
                  <a:srgbClr val="FF33CC"/>
                </a:solidFill>
              </a:rPr>
              <a:t>?</a:t>
            </a:r>
            <a:r>
              <a:rPr lang="es-AR" sz="2700" dirty="0">
                <a:solidFill>
                  <a:srgbClr val="0000FF"/>
                </a:solidFill>
              </a:rPr>
              <a:t>	</a:t>
            </a:r>
            <a:endParaRPr lang="es-AR" sz="2600" dirty="0">
              <a:solidFill>
                <a:srgbClr val="FF0000"/>
              </a:solidFill>
            </a:endParaRPr>
          </a:p>
          <a:p>
            <a:pPr marL="361950" lvl="0" indent="-361950"/>
            <a:r>
              <a:rPr lang="es-AR" sz="2700" dirty="0">
                <a:solidFill>
                  <a:srgbClr val="FF0000"/>
                </a:solidFill>
              </a:rPr>
              <a:t>	</a:t>
            </a:r>
            <a:endParaRPr lang="es-MX" sz="2700" i="1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endParaRPr lang="es-MX" sz="2700" i="1" dirty="0" smtClean="0">
              <a:solidFill>
                <a:srgbClr val="0000FF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771800" y="747393"/>
            <a:ext cx="3888432" cy="8093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700" b="1" dirty="0">
                <a:solidFill>
                  <a:srgbClr val="FF0000"/>
                </a:solidFill>
              </a:rPr>
              <a:t>AUDIENCIA PRELIMINAR</a:t>
            </a:r>
            <a:endParaRPr lang="es-AR" sz="2700" dirty="0"/>
          </a:p>
        </p:txBody>
      </p:sp>
      <p:sp>
        <p:nvSpPr>
          <p:cNvPr id="4" name="AutoShape 2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" name="AutoShape 4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9" name="AutoShape 6" descr="FracasÃ³ la audiencia de conciliaciÃ³n por el estado del ESRN 4 y 80 - DeViedma - Diario Rio Negro - rionegro.com.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2129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" y="-85617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-36512" y="1428191"/>
            <a:ext cx="103544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endParaRPr lang="es-AR" sz="2700" i="1" dirty="0" smtClean="0"/>
          </a:p>
          <a:p>
            <a:r>
              <a:rPr lang="es-AR" sz="2700" dirty="0" smtClean="0">
                <a:solidFill>
                  <a:srgbClr val="0000FF"/>
                </a:solidFill>
              </a:rPr>
              <a:t>- ¿ Cuándo se debe resolver la excepción de falta de legitimación 	manifiesta para obrar?</a:t>
            </a:r>
            <a:r>
              <a:rPr lang="es-AR" sz="2700" dirty="0" smtClean="0">
                <a:solidFill>
                  <a:srgbClr val="FF0000"/>
                </a:solidFill>
              </a:rPr>
              <a:t> </a:t>
            </a:r>
          </a:p>
          <a:p>
            <a:endParaRPr lang="es-MX" sz="2700" i="1" dirty="0">
              <a:solidFill>
                <a:srgbClr val="FF0000"/>
              </a:solidFill>
            </a:endParaRPr>
          </a:p>
          <a:p>
            <a:endParaRPr lang="es-MX" sz="2700" i="1" dirty="0" smtClean="0">
              <a:solidFill>
                <a:srgbClr val="FF0000"/>
              </a:solidFill>
            </a:endParaRPr>
          </a:p>
          <a:p>
            <a:endParaRPr lang="es-MX" sz="2700" i="1" dirty="0">
              <a:solidFill>
                <a:srgbClr val="FF0000"/>
              </a:solidFill>
            </a:endParaRPr>
          </a:p>
          <a:p>
            <a:r>
              <a:rPr lang="es-MX" sz="2700" i="1" dirty="0" smtClean="0">
                <a:solidFill>
                  <a:srgbClr val="FF0000"/>
                </a:solidFill>
              </a:rPr>
              <a:t> -  ¿Podrían ser resueltas en la Audiencia</a:t>
            </a:r>
          </a:p>
          <a:p>
            <a:r>
              <a:rPr lang="es-MX" sz="2700" i="1" dirty="0" smtClean="0">
                <a:solidFill>
                  <a:srgbClr val="FF0000"/>
                </a:solidFill>
              </a:rPr>
              <a:t>          Preliminar? </a:t>
            </a:r>
          </a:p>
          <a:p>
            <a:r>
              <a:rPr lang="es-MX" sz="2700" i="1" dirty="0">
                <a:solidFill>
                  <a:srgbClr val="FF0000"/>
                </a:solidFill>
              </a:rPr>
              <a:t>	</a:t>
            </a:r>
            <a:r>
              <a:rPr lang="es-MX" sz="2700" i="1" dirty="0" smtClean="0">
                <a:solidFill>
                  <a:srgbClr val="FF0000"/>
                </a:solidFill>
              </a:rPr>
              <a:t>¿En su caso sería impugnable la resolución?</a:t>
            </a:r>
          </a:p>
          <a:p>
            <a:r>
              <a:rPr lang="es-MX" sz="2700" i="1" dirty="0">
                <a:solidFill>
                  <a:srgbClr val="FF0000"/>
                </a:solidFill>
              </a:rPr>
              <a:t>	</a:t>
            </a:r>
            <a:r>
              <a:rPr lang="es-MX" sz="2700" i="1" dirty="0" smtClean="0">
                <a:solidFill>
                  <a:srgbClr val="7030A0"/>
                </a:solidFill>
              </a:rPr>
              <a:t>Anteproyecto CPCCN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771800" y="747393"/>
            <a:ext cx="3888432" cy="8093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700" b="1" dirty="0">
                <a:solidFill>
                  <a:srgbClr val="FF0000"/>
                </a:solidFill>
              </a:rPr>
              <a:t>AUDIENCIA PRELIMINAR</a:t>
            </a:r>
            <a:endParaRPr lang="es-AR" sz="2700" dirty="0"/>
          </a:p>
        </p:txBody>
      </p:sp>
      <p:sp>
        <p:nvSpPr>
          <p:cNvPr id="4" name="AutoShape 2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" name="AutoShape 4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9" name="AutoShape 6" descr="FracasÃ³ la audiencia de conciliaciÃ³n por el estado del ESRN 4 y 80 - DeViedma - Diario Rio Negro - rionegro.com.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" name="AutoShape 2" descr="Resultado de imagen para signo de pregunt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28" name="Picture 4" descr="signo de pregun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68960"/>
            <a:ext cx="21602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308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" y="-85617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44016" y="458858"/>
            <a:ext cx="9180512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endParaRPr lang="es-AR" sz="2700" i="1" dirty="0" smtClean="0"/>
          </a:p>
          <a:p>
            <a:endParaRPr lang="es-AR" sz="2700" i="1" dirty="0" smtClean="0"/>
          </a:p>
          <a:p>
            <a:pPr marL="457200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Fijar </a:t>
            </a:r>
            <a:r>
              <a:rPr lang="es-AR" sz="2700" dirty="0">
                <a:solidFill>
                  <a:srgbClr val="0000FF"/>
                </a:solidFill>
              </a:rPr>
              <a:t>el </a:t>
            </a:r>
            <a:r>
              <a:rPr lang="es-AR" sz="2700" dirty="0">
                <a:solidFill>
                  <a:srgbClr val="FF0000"/>
                </a:solidFill>
              </a:rPr>
              <a:t>objeto litigioso y los hechos </a:t>
            </a:r>
            <a:r>
              <a:rPr lang="es-AR" sz="2700" dirty="0" smtClean="0">
                <a:solidFill>
                  <a:srgbClr val="FF0000"/>
                </a:solidFill>
              </a:rPr>
              <a:t>controvertidos</a:t>
            </a:r>
          </a:p>
          <a:p>
            <a:pPr marL="457200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Cuestión de </a:t>
            </a:r>
            <a:r>
              <a:rPr lang="es-AR" sz="2700" dirty="0" smtClean="0">
                <a:solidFill>
                  <a:srgbClr val="FF0000"/>
                </a:solidFill>
              </a:rPr>
              <a:t>“puro derecho” – alegatos - sentencia</a:t>
            </a:r>
            <a:endParaRPr lang="es-AR" sz="2700" dirty="0">
              <a:solidFill>
                <a:srgbClr val="FF0000"/>
              </a:solidFill>
            </a:endParaRPr>
          </a:p>
          <a:p>
            <a:pPr marL="361950" indent="-361950"/>
            <a:endParaRPr lang="es-AR" sz="2800" dirty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es-AR" sz="2600" dirty="0" smtClean="0">
                <a:solidFill>
                  <a:srgbClr val="0000FF"/>
                </a:solidFill>
              </a:rPr>
              <a:t>Admitir </a:t>
            </a:r>
            <a:r>
              <a:rPr lang="es-AR" sz="2600" dirty="0">
                <a:solidFill>
                  <a:srgbClr val="0000FF"/>
                </a:solidFill>
              </a:rPr>
              <a:t>la </a:t>
            </a:r>
            <a:r>
              <a:rPr lang="es-AR" sz="2600" dirty="0">
                <a:solidFill>
                  <a:srgbClr val="FF0000"/>
                </a:solidFill>
              </a:rPr>
              <a:t>prueba </a:t>
            </a:r>
            <a:r>
              <a:rPr lang="es-AR" sz="2600" dirty="0" smtClean="0">
                <a:solidFill>
                  <a:srgbClr val="FF0000"/>
                </a:solidFill>
              </a:rPr>
              <a:t>“pertinente, conducente y útil” </a:t>
            </a:r>
          </a:p>
          <a:p>
            <a:pPr marL="3200400" lvl="6" indent="-457200">
              <a:buFontTx/>
              <a:buChar char="-"/>
            </a:pPr>
            <a:r>
              <a:rPr lang="es-AR" sz="2600" dirty="0" smtClean="0">
                <a:solidFill>
                  <a:srgbClr val="FF0000"/>
                </a:solidFill>
              </a:rPr>
              <a:t>y “no dilatoria</a:t>
            </a:r>
          </a:p>
          <a:p>
            <a:pPr lvl="2"/>
            <a:r>
              <a:rPr lang="es-AR" sz="2600" dirty="0" smtClean="0">
                <a:solidFill>
                  <a:srgbClr val="FF0000"/>
                </a:solidFill>
              </a:rPr>
              <a:t>		   PRECALIFICACIÓN</a:t>
            </a:r>
          </a:p>
          <a:p>
            <a:pPr marL="457200" indent="-457200">
              <a:buFontTx/>
              <a:buChar char="-"/>
            </a:pPr>
            <a:endParaRPr lang="es-AR" sz="2600" dirty="0" smtClean="0">
              <a:solidFill>
                <a:srgbClr val="FF0000"/>
              </a:solidFill>
            </a:endParaRPr>
          </a:p>
          <a:p>
            <a:endParaRPr lang="es-MX" sz="2600" dirty="0" smtClean="0">
              <a:solidFill>
                <a:srgbClr val="FF0000"/>
              </a:solidFill>
            </a:endParaRPr>
          </a:p>
          <a:p>
            <a:pPr lvl="5"/>
            <a:r>
              <a:rPr lang="es-MX" sz="2600" dirty="0" smtClean="0">
                <a:solidFill>
                  <a:srgbClr val="0000FF"/>
                </a:solidFill>
              </a:rPr>
              <a:t>       “giro copernicano” </a:t>
            </a:r>
          </a:p>
          <a:p>
            <a:pPr marL="457200" indent="-457200">
              <a:buFontTx/>
              <a:buChar char="-"/>
            </a:pPr>
            <a:r>
              <a:rPr lang="es-MX" sz="2600" dirty="0" smtClean="0">
                <a:solidFill>
                  <a:srgbClr val="FF0000"/>
                </a:solidFill>
              </a:rPr>
              <a:t>Puede </a:t>
            </a:r>
            <a:r>
              <a:rPr lang="es-MX" sz="2600" dirty="0">
                <a:solidFill>
                  <a:srgbClr val="FF0000"/>
                </a:solidFill>
              </a:rPr>
              <a:t>requerir explicaciones </a:t>
            </a:r>
            <a:r>
              <a:rPr lang="es-MX" sz="2600" dirty="0" smtClean="0">
                <a:solidFill>
                  <a:srgbClr val="FF0000"/>
                </a:solidFill>
              </a:rPr>
              <a:t> acerca </a:t>
            </a:r>
            <a:r>
              <a:rPr lang="es-MX" sz="2600" dirty="0">
                <a:solidFill>
                  <a:srgbClr val="FF0000"/>
                </a:solidFill>
              </a:rPr>
              <a:t>de los hechos que pretendan </a:t>
            </a:r>
            <a:r>
              <a:rPr lang="es-MX" sz="2600" dirty="0" smtClean="0">
                <a:solidFill>
                  <a:srgbClr val="FF0000"/>
                </a:solidFill>
              </a:rPr>
              <a:t> probar </a:t>
            </a:r>
            <a:r>
              <a:rPr lang="es-MX" sz="2600" dirty="0">
                <a:solidFill>
                  <a:srgbClr val="FF0000"/>
                </a:solidFill>
              </a:rPr>
              <a:t>con las pruebas ofrecidas	</a:t>
            </a:r>
            <a:endParaRPr lang="es-MX" sz="260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es-MX" sz="2600" dirty="0" smtClean="0">
                <a:solidFill>
                  <a:srgbClr val="FF0000"/>
                </a:solidFill>
              </a:rPr>
              <a:t>Testimonial: - puede limitar la cantidad de testigos</a:t>
            </a:r>
          </a:p>
          <a:p>
            <a:pPr lvl="3"/>
            <a:r>
              <a:rPr lang="es-MX" sz="2600" dirty="0" smtClean="0">
                <a:solidFill>
                  <a:srgbClr val="FF0000"/>
                </a:solidFill>
              </a:rPr>
              <a:t>	    -  ¿más de cinco?</a:t>
            </a:r>
          </a:p>
          <a:p>
            <a:pPr lvl="3"/>
            <a:r>
              <a:rPr lang="es-MX" sz="2600" b="1" i="1" dirty="0">
                <a:solidFill>
                  <a:srgbClr val="3366FF"/>
                </a:solidFill>
              </a:rPr>
              <a:t> </a:t>
            </a:r>
            <a:r>
              <a:rPr lang="es-MX" sz="2600" b="1" i="1" dirty="0" smtClean="0">
                <a:solidFill>
                  <a:srgbClr val="3366FF"/>
                </a:solidFill>
              </a:rPr>
              <a:t>	  </a:t>
            </a:r>
          </a:p>
          <a:p>
            <a:pPr lvl="3"/>
            <a:r>
              <a:rPr lang="es-MX" sz="2600" b="1" i="1" dirty="0">
                <a:solidFill>
                  <a:srgbClr val="3366FF"/>
                </a:solidFill>
              </a:rPr>
              <a:t>	</a:t>
            </a:r>
            <a:r>
              <a:rPr lang="es-AR" sz="2700" dirty="0">
                <a:solidFill>
                  <a:srgbClr val="FF0000"/>
                </a:solidFill>
              </a:rPr>
              <a:t>	</a:t>
            </a:r>
            <a:endParaRPr lang="es-MX" sz="2700" i="1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endParaRPr lang="es-MX" sz="2700" i="1" dirty="0" smtClean="0">
              <a:solidFill>
                <a:srgbClr val="0000FF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771800" y="747393"/>
            <a:ext cx="3888432" cy="8093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700" b="1" dirty="0">
                <a:solidFill>
                  <a:srgbClr val="FF0000"/>
                </a:solidFill>
              </a:rPr>
              <a:t>AUDIENCIA PRELIMINAR</a:t>
            </a:r>
            <a:endParaRPr lang="es-AR" sz="2700" dirty="0"/>
          </a:p>
        </p:txBody>
      </p:sp>
      <p:sp>
        <p:nvSpPr>
          <p:cNvPr id="4" name="AutoShape 2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" name="AutoShape 4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9" name="AutoShape 6" descr="FracasÃ³ la audiencia de conciliaciÃ³n por el estado del ESRN 4 y 80 - DeViedma - Diario Rio Negro - rionegro.com.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5517232"/>
            <a:ext cx="1805546" cy="1368152"/>
          </a:xfrm>
          <a:prstGeom prst="rect">
            <a:avLst/>
          </a:prstGeom>
        </p:spPr>
      </p:pic>
      <p:sp>
        <p:nvSpPr>
          <p:cNvPr id="12" name="Flecha abajo 11"/>
          <p:cNvSpPr/>
          <p:nvPr/>
        </p:nvSpPr>
        <p:spPr>
          <a:xfrm>
            <a:off x="3995936" y="4306065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4342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5496" y="458858"/>
            <a:ext cx="903649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endParaRPr lang="es-AR" sz="2700" i="1" dirty="0" smtClean="0"/>
          </a:p>
          <a:p>
            <a:endParaRPr lang="es-AR" sz="2700" i="1" dirty="0"/>
          </a:p>
          <a:p>
            <a:endParaRPr lang="es-AR" sz="2700" i="1" dirty="0" smtClean="0"/>
          </a:p>
          <a:p>
            <a:pPr marL="457200" lvl="0" indent="-457200">
              <a:buFontTx/>
              <a:buChar char="-"/>
            </a:pPr>
            <a:r>
              <a:rPr lang="es-AR" sz="2800" dirty="0" smtClean="0">
                <a:solidFill>
                  <a:srgbClr val="0000FF"/>
                </a:solidFill>
              </a:rPr>
              <a:t>Planteos vinculados a la idoneidad de </a:t>
            </a:r>
            <a:r>
              <a:rPr lang="es-AR" sz="2800" smtClean="0">
                <a:solidFill>
                  <a:srgbClr val="0000FF"/>
                </a:solidFill>
              </a:rPr>
              <a:t>testigos Sustanciación </a:t>
            </a:r>
            <a:r>
              <a:rPr lang="es-AR" sz="2800" dirty="0" smtClean="0">
                <a:solidFill>
                  <a:srgbClr val="0000FF"/>
                </a:solidFill>
              </a:rPr>
              <a:t>y resolución. Si se requiere producción de prueba, ordenarla con el mismo plan de trabajo</a:t>
            </a:r>
          </a:p>
          <a:p>
            <a:pPr marL="914400" lvl="1" indent="-457200">
              <a:buFontTx/>
              <a:buChar char="-"/>
            </a:pPr>
            <a:r>
              <a:rPr lang="es-AR" sz="2800" dirty="0" smtClean="0">
                <a:solidFill>
                  <a:srgbClr val="0000FF"/>
                </a:solidFill>
              </a:rPr>
              <a:t>Planteos sobre idoneidad de testigo posteriores a la audiencia preliminar: </a:t>
            </a:r>
          </a:p>
          <a:p>
            <a:pPr marL="914400" lvl="1" indent="-457200">
              <a:buFontTx/>
              <a:buChar char="-"/>
            </a:pPr>
            <a:r>
              <a:rPr lang="es-AR" sz="2800" dirty="0" smtClean="0">
                <a:solidFill>
                  <a:srgbClr val="0000FF"/>
                </a:solidFill>
              </a:rPr>
              <a:t>sólo se admitirán los fundados en causales sobrevinientes a la audiencia</a:t>
            </a:r>
            <a:endParaRPr lang="es-AR" sz="2800" dirty="0">
              <a:solidFill>
                <a:srgbClr val="0000FF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843808" y="958921"/>
            <a:ext cx="3888432" cy="8093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700" b="1" dirty="0">
                <a:solidFill>
                  <a:srgbClr val="FF0000"/>
                </a:solidFill>
              </a:rPr>
              <a:t>AUDIENCIA PRELIMINAR</a:t>
            </a:r>
            <a:endParaRPr lang="es-AR" sz="2700" dirty="0"/>
          </a:p>
        </p:txBody>
      </p:sp>
      <p:sp>
        <p:nvSpPr>
          <p:cNvPr id="4" name="AutoShape 2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" name="AutoShape 4" descr="Resultado de imagen para audiencia de conciliaciÃ³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9" name="AutoShape 6" descr="FracasÃ³ la audiencia de conciliaciÃ³n por el estado del ESRN 4 y 80 - DeViedma - Diario Rio Negro - rionegro.com.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9420" y="5044903"/>
            <a:ext cx="2234580" cy="181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02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5496" y="548680"/>
            <a:ext cx="9126252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endParaRPr lang="es-AR" sz="2700" i="1" dirty="0" smtClean="0"/>
          </a:p>
          <a:p>
            <a:endParaRPr lang="es-AR" sz="2700" i="1" dirty="0"/>
          </a:p>
          <a:p>
            <a:pPr marL="457200" lvl="0" indent="-457200" algn="just">
              <a:buFontTx/>
              <a:buChar char="-"/>
            </a:pPr>
            <a:r>
              <a:rPr lang="es-AR" sz="2700" u="sng" dirty="0" smtClean="0">
                <a:solidFill>
                  <a:srgbClr val="FF0000"/>
                </a:solidFill>
              </a:rPr>
              <a:t>Pericial:</a:t>
            </a:r>
          </a:p>
          <a:p>
            <a:pPr marL="457200" lvl="0" indent="-457200" algn="just">
              <a:buFontTx/>
              <a:buChar char="-"/>
            </a:pPr>
            <a:r>
              <a:rPr lang="es-AR" sz="2700" dirty="0">
                <a:solidFill>
                  <a:srgbClr val="0000FF"/>
                </a:solidFill>
              </a:rPr>
              <a:t>Podrá </a:t>
            </a:r>
            <a:r>
              <a:rPr lang="es-AR" sz="2700" dirty="0">
                <a:solidFill>
                  <a:srgbClr val="FF0000"/>
                </a:solidFill>
              </a:rPr>
              <a:t>evaluar la necesidad de dicha prueba o si puede sustituirse por otro medio </a:t>
            </a:r>
            <a:r>
              <a:rPr lang="es-AR" sz="2700" dirty="0" smtClean="0">
                <a:solidFill>
                  <a:srgbClr val="FF0000"/>
                </a:solidFill>
              </a:rPr>
              <a:t>probatorio.</a:t>
            </a:r>
            <a:endParaRPr lang="es-AR" sz="2700" u="sng" dirty="0" smtClean="0">
              <a:solidFill>
                <a:srgbClr val="FF0000"/>
              </a:solidFill>
            </a:endParaRPr>
          </a:p>
          <a:p>
            <a:pPr marL="457200" lvl="0" indent="-457200" algn="just">
              <a:buFontTx/>
              <a:buChar char="-"/>
            </a:pPr>
            <a:r>
              <a:rPr lang="es-AR" sz="2700" dirty="0" smtClean="0">
                <a:solidFill>
                  <a:srgbClr val="FF0000"/>
                </a:solidFill>
              </a:rPr>
              <a:t>Sortear el perito</a:t>
            </a:r>
            <a:r>
              <a:rPr lang="es-AR" sz="2700" dirty="0" smtClean="0">
                <a:solidFill>
                  <a:srgbClr val="0000FF"/>
                </a:solidFill>
              </a:rPr>
              <a:t> </a:t>
            </a:r>
            <a:r>
              <a:rPr lang="es-AR" sz="2700" dirty="0" smtClean="0">
                <a:solidFill>
                  <a:srgbClr val="FF0000"/>
                </a:solidFill>
              </a:rPr>
              <a:t>procurando su notificación inmediata por correo electrónico</a:t>
            </a:r>
            <a:r>
              <a:rPr lang="es-AR" sz="2700" dirty="0" smtClean="0">
                <a:solidFill>
                  <a:srgbClr val="0000FF"/>
                </a:solidFill>
              </a:rPr>
              <a:t>.</a:t>
            </a:r>
          </a:p>
          <a:p>
            <a:pPr marL="914400" lvl="1" indent="-457200" algn="just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Determinar </a:t>
            </a:r>
            <a:r>
              <a:rPr lang="es-AR" sz="2700" dirty="0">
                <a:solidFill>
                  <a:srgbClr val="0000FF"/>
                </a:solidFill>
              </a:rPr>
              <a:t>adelanto de gastos e indicar a quién le corresponde</a:t>
            </a:r>
          </a:p>
          <a:p>
            <a:pPr marL="914400" lvl="1" indent="-457200" algn="just">
              <a:buFontTx/>
              <a:buChar char="-"/>
            </a:pPr>
            <a:r>
              <a:rPr lang="es-AR" sz="2700" dirty="0">
                <a:solidFill>
                  <a:srgbClr val="0000FF"/>
                </a:solidFill>
              </a:rPr>
              <a:t>Establecer fecha para presentación del dictamen (como máximo 30 días corridos antes de la fecha de la audiencia)</a:t>
            </a:r>
          </a:p>
          <a:p>
            <a:pPr marL="914400" lvl="1" indent="-457200" algn="just">
              <a:buFontTx/>
              <a:buChar char="-"/>
            </a:pPr>
            <a:r>
              <a:rPr lang="es-AR" sz="2700" dirty="0">
                <a:solidFill>
                  <a:srgbClr val="0000FF"/>
                </a:solidFill>
              </a:rPr>
              <a:t>Resolver cualquier cuestión vinculada a la designación del perito</a:t>
            </a:r>
          </a:p>
          <a:p>
            <a:pPr marL="457200" lvl="0" indent="-457200" algn="just">
              <a:buFontTx/>
              <a:buChar char="-"/>
            </a:pPr>
            <a:endParaRPr lang="es-AR" sz="2700" dirty="0" smtClean="0">
              <a:solidFill>
                <a:srgbClr val="0000FF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672662" y="834516"/>
            <a:ext cx="3888432" cy="7490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700" b="1" dirty="0">
                <a:solidFill>
                  <a:srgbClr val="FF0000"/>
                </a:solidFill>
              </a:rPr>
              <a:t>AUDIENCIA PRELIMINAR</a:t>
            </a:r>
            <a:endParaRPr lang="es-AR" sz="2700" dirty="0"/>
          </a:p>
        </p:txBody>
      </p:sp>
    </p:spTree>
    <p:extLst>
      <p:ext uri="{BB962C8B-B14F-4D97-AF65-F5344CB8AC3E}">
        <p14:creationId xmlns:p14="http://schemas.microsoft.com/office/powerpoint/2010/main" val="3605423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-108520" y="548680"/>
            <a:ext cx="9289032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endParaRPr lang="es-AR" sz="2700" i="1" dirty="0" smtClean="0"/>
          </a:p>
          <a:p>
            <a:endParaRPr lang="es-AR" sz="2700" i="1" dirty="0"/>
          </a:p>
          <a:p>
            <a:pPr marL="457200" lvl="0" indent="-457200" algn="just">
              <a:buFontTx/>
              <a:buChar char="-"/>
            </a:pPr>
            <a:r>
              <a:rPr lang="es-AR" sz="2700" dirty="0" smtClean="0">
                <a:solidFill>
                  <a:srgbClr val="FF0000"/>
                </a:solidFill>
              </a:rPr>
              <a:t>Distribuir </a:t>
            </a:r>
            <a:r>
              <a:rPr lang="es-AR" sz="2700" dirty="0">
                <a:solidFill>
                  <a:srgbClr val="FF0000"/>
                </a:solidFill>
              </a:rPr>
              <a:t>la carga de la prueba  </a:t>
            </a:r>
            <a:r>
              <a:rPr lang="es-MX" sz="2800" b="1" i="1" dirty="0">
                <a:solidFill>
                  <a:srgbClr val="3366FF"/>
                </a:solidFill>
              </a:rPr>
              <a:t>       “</a:t>
            </a:r>
            <a:r>
              <a:rPr lang="es-MX" sz="2800" b="1" i="1" dirty="0" err="1">
                <a:solidFill>
                  <a:srgbClr val="3366FF"/>
                </a:solidFill>
              </a:rPr>
              <a:t>fair</a:t>
            </a:r>
            <a:r>
              <a:rPr lang="es-MX" sz="2800" b="1" i="1" dirty="0">
                <a:solidFill>
                  <a:srgbClr val="3366FF"/>
                </a:solidFill>
              </a:rPr>
              <a:t> </a:t>
            </a:r>
            <a:r>
              <a:rPr lang="es-MX" sz="2800" b="1" i="1" dirty="0" err="1">
                <a:solidFill>
                  <a:srgbClr val="3366FF"/>
                </a:solidFill>
              </a:rPr>
              <a:t>play</a:t>
            </a:r>
            <a:r>
              <a:rPr lang="es-MX" sz="2800" b="1" i="1" dirty="0">
                <a:solidFill>
                  <a:srgbClr val="3366FF"/>
                </a:solidFill>
              </a:rPr>
              <a:t> procesal</a:t>
            </a:r>
            <a:r>
              <a:rPr lang="es-MX" sz="2800" b="1" i="1" dirty="0" smtClean="0">
                <a:solidFill>
                  <a:srgbClr val="3366FF"/>
                </a:solidFill>
              </a:rPr>
              <a:t>”</a:t>
            </a:r>
          </a:p>
          <a:p>
            <a:pPr lvl="0" algn="just"/>
            <a:r>
              <a:rPr lang="es-AR" sz="2700" dirty="0" smtClean="0">
                <a:solidFill>
                  <a:srgbClr val="FF0000"/>
                </a:solidFill>
              </a:rPr>
              <a:t>      → </a:t>
            </a:r>
            <a:r>
              <a:rPr lang="es-AR" sz="2700" dirty="0">
                <a:solidFill>
                  <a:srgbClr val="FF0000"/>
                </a:solidFill>
              </a:rPr>
              <a:t>Cargas probatorias dinámicas - CCCN </a:t>
            </a:r>
          </a:p>
          <a:p>
            <a:pPr marL="457200" lvl="0" indent="-457200" algn="just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 Fijar </a:t>
            </a:r>
            <a:r>
              <a:rPr lang="es-AR" sz="2700" dirty="0">
                <a:solidFill>
                  <a:srgbClr val="0000FF"/>
                </a:solidFill>
              </a:rPr>
              <a:t>el </a:t>
            </a:r>
            <a:r>
              <a:rPr lang="es-AR" sz="2700" dirty="0">
                <a:solidFill>
                  <a:srgbClr val="FF0000"/>
                </a:solidFill>
              </a:rPr>
              <a:t>plazo dentro del cual deberá producirse la prueba </a:t>
            </a:r>
            <a:r>
              <a:rPr lang="es-AR" sz="2700" dirty="0" smtClean="0">
                <a:solidFill>
                  <a:srgbClr val="FF0000"/>
                </a:solidFill>
              </a:rPr>
              <a:t> informativa</a:t>
            </a:r>
            <a:r>
              <a:rPr lang="es-AR" sz="2700" dirty="0">
                <a:solidFill>
                  <a:srgbClr val="0000FF"/>
                </a:solidFill>
              </a:rPr>
              <a:t>; el que podrá ampliarse a pedido de parte y por </a:t>
            </a:r>
            <a:r>
              <a:rPr lang="es-AR" sz="2700" dirty="0" smtClean="0">
                <a:solidFill>
                  <a:srgbClr val="0000FF"/>
                </a:solidFill>
              </a:rPr>
              <a:t>   una vez</a:t>
            </a:r>
          </a:p>
          <a:p>
            <a:pPr marL="536575" indent="-536575" algn="just">
              <a:buFontTx/>
              <a:buChar char="-"/>
            </a:pPr>
            <a:r>
              <a:rPr lang="es-AR" sz="2700" dirty="0" smtClean="0">
                <a:solidFill>
                  <a:srgbClr val="FF0000"/>
                </a:solidFill>
              </a:rPr>
              <a:t>Fijar </a:t>
            </a:r>
            <a:r>
              <a:rPr lang="es-AR" sz="2700" dirty="0">
                <a:solidFill>
                  <a:srgbClr val="FF0000"/>
                </a:solidFill>
              </a:rPr>
              <a:t>la fecha de audiencia complementaria en  un plazo máximo de </a:t>
            </a:r>
            <a:r>
              <a:rPr lang="es-AR" sz="2700" b="1" u="sng" dirty="0">
                <a:solidFill>
                  <a:srgbClr val="FF0000"/>
                </a:solidFill>
              </a:rPr>
              <a:t>30 días </a:t>
            </a:r>
            <a:r>
              <a:rPr lang="es-AR" sz="2700" dirty="0">
                <a:solidFill>
                  <a:srgbClr val="FF0000"/>
                </a:solidFill>
              </a:rPr>
              <a:t>de producida la prueba pericial e informativa,</a:t>
            </a:r>
            <a:r>
              <a:rPr lang="es-AR" sz="2700" b="1" dirty="0">
                <a:solidFill>
                  <a:srgbClr val="FF0000"/>
                </a:solidFill>
              </a:rPr>
              <a:t> </a:t>
            </a:r>
            <a:r>
              <a:rPr lang="es-AR" sz="2700" dirty="0">
                <a:solidFill>
                  <a:srgbClr val="FF0000"/>
                </a:solidFill>
              </a:rPr>
              <a:t>pudiendo fijarse la fecha de común acuerdo con las partes. </a:t>
            </a:r>
            <a:r>
              <a:rPr lang="es-AR" sz="2700" dirty="0">
                <a:solidFill>
                  <a:srgbClr val="0000FF"/>
                </a:solidFill>
              </a:rPr>
              <a:t>Plazo máximo 4 meses </a:t>
            </a:r>
            <a:r>
              <a:rPr lang="es-AR" sz="2700" dirty="0" smtClean="0">
                <a:solidFill>
                  <a:srgbClr val="0000FF"/>
                </a:solidFill>
              </a:rPr>
              <a:t>–desde la Audiencia preliminar-  </a:t>
            </a:r>
            <a:r>
              <a:rPr lang="es-AR" sz="2700" dirty="0">
                <a:solidFill>
                  <a:srgbClr val="0000FF"/>
                </a:solidFill>
              </a:rPr>
              <a:t>(Agenda digital </a:t>
            </a:r>
            <a:r>
              <a:rPr lang="es-AR" sz="2700" dirty="0" smtClean="0">
                <a:solidFill>
                  <a:srgbClr val="0000FF"/>
                </a:solidFill>
              </a:rPr>
              <a:t>de audiencias)</a:t>
            </a:r>
            <a:endParaRPr lang="es-AR" sz="2700" dirty="0">
              <a:solidFill>
                <a:srgbClr val="0000FF"/>
              </a:solidFill>
            </a:endParaRPr>
          </a:p>
          <a:p>
            <a:pPr marL="536575" indent="-536575" algn="just">
              <a:buFontTx/>
              <a:buChar char="-"/>
            </a:pPr>
            <a:r>
              <a:rPr lang="es-AR" sz="27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Las partes quedan notificadas de la fecha de la audiencia, en el acto. </a:t>
            </a:r>
            <a:endParaRPr lang="es-ES" sz="27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672662" y="834516"/>
            <a:ext cx="3888432" cy="7490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700" b="1" dirty="0">
                <a:solidFill>
                  <a:srgbClr val="FF0000"/>
                </a:solidFill>
              </a:rPr>
              <a:t>AUDIENCIA PRELIMINAR</a:t>
            </a:r>
            <a:endParaRPr lang="es-AR" sz="2700" dirty="0"/>
          </a:p>
        </p:txBody>
      </p:sp>
      <p:sp>
        <p:nvSpPr>
          <p:cNvPr id="9" name="Flecha derecha 8"/>
          <p:cNvSpPr/>
          <p:nvPr/>
        </p:nvSpPr>
        <p:spPr>
          <a:xfrm>
            <a:off x="4809106" y="1832203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401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8889" y="346536"/>
            <a:ext cx="9173631" cy="6336704"/>
          </a:xfrm>
          <a:noFill/>
        </p:spPr>
        <p:txBody>
          <a:bodyPr>
            <a:noAutofit/>
          </a:bodyPr>
          <a:lstStyle/>
          <a:p>
            <a:pPr algn="just">
              <a:buNone/>
            </a:pPr>
            <a:endParaRPr lang="es-ES" sz="2800" u="sng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dirty="0" smtClean="0">
                <a:solidFill>
                  <a:srgbClr val="0000FF"/>
                </a:solidFill>
              </a:rPr>
              <a:t>				  PROCESO </a:t>
            </a:r>
            <a:r>
              <a:rPr lang="es-ES" sz="2800" b="1" dirty="0">
                <a:solidFill>
                  <a:srgbClr val="0000FF"/>
                </a:solidFill>
              </a:rPr>
              <a:t>POR AUDIENCIAS </a:t>
            </a:r>
          </a:p>
          <a:p>
            <a:pPr algn="just"/>
            <a:r>
              <a:rPr lang="es-AR" sz="2800" u="sng" dirty="0" smtClean="0">
                <a:solidFill>
                  <a:srgbClr val="FF0000"/>
                </a:solidFill>
              </a:rPr>
              <a:t>APLICACIÓN “OBLIGATORIA”: </a:t>
            </a:r>
          </a:p>
          <a:p>
            <a:pPr marL="0" indent="0" algn="just">
              <a:buNone/>
            </a:pPr>
            <a:r>
              <a:rPr lang="es-AR" sz="2800" dirty="0">
                <a:solidFill>
                  <a:srgbClr val="0000FF"/>
                </a:solidFill>
              </a:rPr>
              <a:t> </a:t>
            </a:r>
            <a:r>
              <a:rPr lang="es-AR" sz="2800" dirty="0" smtClean="0">
                <a:solidFill>
                  <a:srgbClr val="0000FF"/>
                </a:solidFill>
              </a:rPr>
              <a:t>1) </a:t>
            </a:r>
            <a:r>
              <a:rPr lang="es-AR" sz="2800" dirty="0" smtClean="0">
                <a:solidFill>
                  <a:srgbClr val="FF0000"/>
                </a:solidFill>
              </a:rPr>
              <a:t>daños y perjuicios – tope (art. 1, ley 10.555)</a:t>
            </a:r>
          </a:p>
          <a:p>
            <a:pPr marL="0" indent="0" algn="just">
              <a:buNone/>
            </a:pPr>
            <a:endParaRPr lang="es-MX" sz="2800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endParaRPr lang="es-MX" sz="2800" dirty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es-MX" sz="2800" dirty="0" smtClean="0">
                <a:solidFill>
                  <a:srgbClr val="0000FF"/>
                </a:solidFill>
              </a:rPr>
              <a:t> 2) </a:t>
            </a:r>
            <a:r>
              <a:rPr lang="es-MX" sz="2800" dirty="0" smtClean="0">
                <a:solidFill>
                  <a:srgbClr val="FF0000"/>
                </a:solidFill>
              </a:rPr>
              <a:t>daños y perjuicios  -tope- </a:t>
            </a:r>
            <a:r>
              <a:rPr lang="es-MX" sz="2800" dirty="0" smtClean="0">
                <a:solidFill>
                  <a:srgbClr val="0000FF"/>
                </a:solidFill>
              </a:rPr>
              <a:t>que se abran a prueba desde 1/2/19, independientemente de su fecha de inicio</a:t>
            </a:r>
          </a:p>
          <a:p>
            <a:pPr marL="0" indent="0" algn="just">
              <a:buNone/>
            </a:pPr>
            <a:endParaRPr lang="es-MX" sz="2800" dirty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endParaRPr lang="es-AR" sz="2800" dirty="0" smtClean="0">
              <a:solidFill>
                <a:srgbClr val="0000FF"/>
              </a:solidFill>
            </a:endParaRPr>
          </a:p>
          <a:p>
            <a:pPr algn="just"/>
            <a:r>
              <a:rPr lang="es-AR" sz="2800" u="sng" dirty="0" smtClean="0">
                <a:solidFill>
                  <a:srgbClr val="FF0000"/>
                </a:solidFill>
              </a:rPr>
              <a:t>APLICACIÓN “FACULTATIVA”: </a:t>
            </a:r>
          </a:p>
          <a:p>
            <a:pPr marL="514350" indent="-514350" algn="just">
              <a:buAutoNum type="arabicParenR"/>
            </a:pPr>
            <a:r>
              <a:rPr lang="es-AR" sz="2800" dirty="0" smtClean="0">
                <a:solidFill>
                  <a:srgbClr val="0000FF"/>
                </a:solidFill>
              </a:rPr>
              <a:t>en los juicios en que por acuerdo de partes o a propuesta del juez lo soliciten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123728" y="517691"/>
            <a:ext cx="5976664" cy="82307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4" y="-734842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8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0" y="1134311"/>
            <a:ext cx="91262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endParaRPr lang="es-AR" sz="2700" i="1" dirty="0" smtClean="0"/>
          </a:p>
          <a:p>
            <a:endParaRPr lang="es-AR" sz="2700" i="1" dirty="0"/>
          </a:p>
          <a:p>
            <a:pPr marL="457200" lvl="0" indent="-457200" algn="just">
              <a:buFontTx/>
              <a:buChar char="-"/>
            </a:pPr>
            <a:r>
              <a:rPr lang="es-ES" sz="27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Disponer que la prueba que no sea “oral” debe encontrarse producida en forma previa a la audiencia complementaria</a:t>
            </a:r>
          </a:p>
          <a:p>
            <a:pPr marL="457200" lvl="0" indent="-457200" algn="just">
              <a:buFontTx/>
              <a:buChar char="-"/>
            </a:pPr>
            <a:endParaRPr lang="es-ES" sz="27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FontTx/>
              <a:buChar char="-"/>
            </a:pPr>
            <a:r>
              <a:rPr lang="es-ES" sz="27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La audiencia complementaria se fijará “indefectiblemente”, aunque no haya testigos</a:t>
            </a:r>
          </a:p>
          <a:p>
            <a:pPr marL="457200" lvl="0" indent="-457200" algn="just">
              <a:buFontTx/>
              <a:buChar char="-"/>
            </a:pPr>
            <a:endParaRPr lang="es-ES" sz="27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FontTx/>
              <a:buChar char="-"/>
            </a:pPr>
            <a:r>
              <a:rPr lang="es-ES" sz="27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“Acta de audiencia”</a:t>
            </a:r>
          </a:p>
          <a:p>
            <a:pPr marL="457200" lvl="0" indent="-457200" algn="just">
              <a:buFontTx/>
              <a:buChar char="-"/>
            </a:pPr>
            <a:endParaRPr lang="es-ES" sz="27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FontTx/>
              <a:buChar char="-"/>
            </a:pPr>
            <a:endParaRPr lang="es-ES" sz="27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672662" y="834516"/>
            <a:ext cx="3888432" cy="7490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700" b="1" dirty="0">
                <a:solidFill>
                  <a:srgbClr val="FF0000"/>
                </a:solidFill>
              </a:rPr>
              <a:t>AUDIENCIA PRELIMINAR</a:t>
            </a:r>
            <a:endParaRPr lang="es-AR" sz="2700" dirty="0"/>
          </a:p>
        </p:txBody>
      </p:sp>
    </p:spTree>
    <p:extLst>
      <p:ext uri="{BB962C8B-B14F-4D97-AF65-F5344CB8AC3E}">
        <p14:creationId xmlns:p14="http://schemas.microsoft.com/office/powerpoint/2010/main" val="3628829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07078" y="1772816"/>
            <a:ext cx="89298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pPr marL="457200" indent="-457200">
              <a:buFontTx/>
              <a:buChar char="-"/>
            </a:pPr>
            <a:endParaRPr lang="es-AR" sz="2700" dirty="0" smtClean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Seguimiento de la prueba </a:t>
            </a:r>
          </a:p>
          <a:p>
            <a:pPr marL="457200" indent="-457200">
              <a:buFontTx/>
              <a:buChar char="-"/>
            </a:pPr>
            <a:r>
              <a:rPr lang="es-AR" sz="2700" u="sng" dirty="0" smtClean="0">
                <a:solidFill>
                  <a:srgbClr val="FF0000"/>
                </a:solidFill>
              </a:rPr>
              <a:t>Prueba pericial</a:t>
            </a:r>
            <a:r>
              <a:rPr lang="es-AR" sz="2700" dirty="0" smtClean="0">
                <a:solidFill>
                  <a:srgbClr val="0000FF"/>
                </a:solidFill>
              </a:rPr>
              <a:t>: </a:t>
            </a:r>
          </a:p>
          <a:p>
            <a:pPr marL="457200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Comunicación del tribunal con los peritos (telefónicamente o por mail): entrega del dictamen formato “digital y escrito”</a:t>
            </a:r>
          </a:p>
          <a:p>
            <a:pPr lvl="1"/>
            <a:r>
              <a:rPr lang="es-AR" sz="2700" dirty="0">
                <a:solidFill>
                  <a:srgbClr val="0000FF"/>
                </a:solidFill>
              </a:rPr>
              <a:t> </a:t>
            </a:r>
            <a:r>
              <a:rPr lang="es-AR" sz="2700" dirty="0" smtClean="0">
                <a:solidFill>
                  <a:srgbClr val="0000FF"/>
                </a:solidFill>
              </a:rPr>
              <a:t>  - Incumplimiento de plazo</a:t>
            </a:r>
          </a:p>
          <a:p>
            <a:pPr lvl="1"/>
            <a:r>
              <a:rPr lang="es-AR" sz="2700" dirty="0">
                <a:solidFill>
                  <a:srgbClr val="0000FF"/>
                </a:solidFill>
              </a:rPr>
              <a:t> </a:t>
            </a:r>
            <a:r>
              <a:rPr lang="es-AR" sz="2700" dirty="0" smtClean="0">
                <a:solidFill>
                  <a:srgbClr val="0000FF"/>
                </a:solidFill>
              </a:rPr>
              <a:t>  - Aceptado el cargo, se le entregará un “instructivo”:</a:t>
            </a:r>
          </a:p>
          <a:p>
            <a:pPr lvl="1"/>
            <a:r>
              <a:rPr lang="es-AR" sz="2700" dirty="0">
                <a:solidFill>
                  <a:srgbClr val="0000FF"/>
                </a:solidFill>
              </a:rPr>
              <a:t> </a:t>
            </a:r>
            <a:r>
              <a:rPr lang="es-AR" sz="2700" dirty="0" smtClean="0">
                <a:solidFill>
                  <a:srgbClr val="0000FF"/>
                </a:solidFill>
              </a:rPr>
              <a:t>     Objeto</a:t>
            </a:r>
            <a:r>
              <a:rPr lang="es-AR" sz="2700" dirty="0">
                <a:solidFill>
                  <a:srgbClr val="0000FF"/>
                </a:solidFill>
              </a:rPr>
              <a:t>	</a:t>
            </a:r>
            <a:endParaRPr lang="es-ES" sz="27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39752" y="834516"/>
            <a:ext cx="4464496" cy="12562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700" b="1" dirty="0" smtClean="0">
                <a:solidFill>
                  <a:srgbClr val="FF0000"/>
                </a:solidFill>
              </a:rPr>
              <a:t>ETAPA PREPARATORIA DE AUDIENCIA COMPLEMENTARIA</a:t>
            </a:r>
            <a:endParaRPr lang="es-AR" sz="2700" dirty="0"/>
          </a:p>
        </p:txBody>
      </p:sp>
    </p:spTree>
    <p:extLst>
      <p:ext uri="{BB962C8B-B14F-4D97-AF65-F5344CB8AC3E}">
        <p14:creationId xmlns:p14="http://schemas.microsoft.com/office/powerpoint/2010/main" val="1523666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8946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0" y="1134311"/>
            <a:ext cx="91262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pPr lvl="1"/>
            <a:r>
              <a:rPr lang="es-AR" sz="2700" dirty="0" smtClean="0">
                <a:solidFill>
                  <a:srgbClr val="0000FF"/>
                </a:solidFill>
              </a:rPr>
              <a:t>-     Recomendaciones al perito.</a:t>
            </a:r>
            <a:endParaRPr lang="es-AR" sz="2700" dirty="0">
              <a:solidFill>
                <a:srgbClr val="0000FF"/>
              </a:solidFill>
            </a:endParaRPr>
          </a:p>
          <a:p>
            <a:pPr lvl="1"/>
            <a:endParaRPr lang="es-AR" sz="2700" dirty="0">
              <a:solidFill>
                <a:srgbClr val="0000FF"/>
              </a:solidFill>
            </a:endParaRPr>
          </a:p>
          <a:p>
            <a:pPr lvl="1"/>
            <a:r>
              <a:rPr lang="es-AR" sz="2700" dirty="0" smtClean="0">
                <a:solidFill>
                  <a:srgbClr val="0000FF"/>
                </a:solidFill>
              </a:rPr>
              <a:t>-     Entrega de los </a:t>
            </a:r>
            <a:r>
              <a:rPr lang="es-AR" sz="2700" dirty="0">
                <a:solidFill>
                  <a:srgbClr val="0000FF"/>
                </a:solidFill>
              </a:rPr>
              <a:t>elementos necesarios que se </a:t>
            </a:r>
            <a:r>
              <a:rPr lang="es-AR" sz="2700" dirty="0" smtClean="0">
                <a:solidFill>
                  <a:srgbClr val="0000FF"/>
                </a:solidFill>
              </a:rPr>
              <a:t>	encuentran 	en el </a:t>
            </a:r>
            <a:r>
              <a:rPr lang="es-AR" sz="2700" dirty="0">
                <a:solidFill>
                  <a:srgbClr val="0000FF"/>
                </a:solidFill>
              </a:rPr>
              <a:t>tribunal para hacer la pericia</a:t>
            </a:r>
          </a:p>
          <a:p>
            <a:pPr marL="914400" lvl="1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Hacerle </a:t>
            </a:r>
            <a:r>
              <a:rPr lang="es-AR" sz="2700" dirty="0">
                <a:solidFill>
                  <a:srgbClr val="0000FF"/>
                </a:solidFill>
              </a:rPr>
              <a:t>saber que deberá concurrir a la audiencia complementaria para dar explicaciones o </a:t>
            </a:r>
            <a:r>
              <a:rPr lang="es-AR" sz="2700" dirty="0" smtClean="0">
                <a:solidFill>
                  <a:srgbClr val="0000FF"/>
                </a:solidFill>
              </a:rPr>
              <a:t>ampliaciones</a:t>
            </a:r>
          </a:p>
          <a:p>
            <a:pPr lvl="1"/>
            <a:endParaRPr lang="es-AR" sz="2700" dirty="0">
              <a:solidFill>
                <a:srgbClr val="0000FF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Si requiere elementos complementarios (estudios médicos, etc.), debe solicitarlo al Tribunal al aceptar el cargo</a:t>
            </a:r>
          </a:p>
          <a:p>
            <a:pPr marL="914400" lvl="1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El perito debe fijar día, hora y lugar de inicio de tareas periciales, lo que se comunicará a las partes</a:t>
            </a:r>
            <a:endParaRPr lang="es-ES" sz="27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538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8946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5496" y="1134311"/>
            <a:ext cx="91262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</a:t>
            </a:r>
            <a:r>
              <a:rPr lang="es-AR" dirty="0">
                <a:solidFill>
                  <a:srgbClr val="FF0000"/>
                </a:solidFill>
              </a:rPr>
              <a:t>			</a:t>
            </a:r>
            <a:endParaRPr lang="es-AR" sz="2800" b="1" dirty="0"/>
          </a:p>
          <a:p>
            <a:pPr marL="914400" lvl="1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La </a:t>
            </a:r>
            <a:r>
              <a:rPr lang="es-AR" sz="2700" dirty="0">
                <a:solidFill>
                  <a:srgbClr val="0000FF"/>
                </a:solidFill>
              </a:rPr>
              <a:t>pericia se debe presentar en el plazo y el dictamen debe ser claro, preciso y sobre los puntos establecidos. De la pericia se correrá vista a las partes.  </a:t>
            </a:r>
            <a:endParaRPr lang="es-AR" sz="2700" dirty="0" smtClean="0">
              <a:solidFill>
                <a:srgbClr val="0000FF"/>
              </a:solidFill>
            </a:endParaRPr>
          </a:p>
          <a:p>
            <a:pPr lvl="1"/>
            <a:endParaRPr lang="es-AR" sz="2700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s-AR" sz="2700" u="sng" dirty="0">
                <a:solidFill>
                  <a:srgbClr val="FF0000"/>
                </a:solidFill>
              </a:rPr>
              <a:t>Prueba informativa</a:t>
            </a:r>
            <a:r>
              <a:rPr lang="es-AR" sz="2700" dirty="0">
                <a:solidFill>
                  <a:srgbClr val="FF0000"/>
                </a:solidFill>
              </a:rPr>
              <a:t>: </a:t>
            </a:r>
          </a:p>
          <a:p>
            <a:pPr marL="914400" lvl="1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Se procurará que los oficios se incorporen con al menos 20 días de antelación a la audiencia complementaria</a:t>
            </a:r>
          </a:p>
          <a:p>
            <a:endParaRPr lang="es-AR" sz="2700" dirty="0" smtClean="0">
              <a:solidFill>
                <a:srgbClr val="0000FF"/>
              </a:solidFill>
            </a:endParaRPr>
          </a:p>
          <a:p>
            <a:r>
              <a:rPr lang="es-AR" sz="2700" dirty="0" smtClean="0">
                <a:solidFill>
                  <a:srgbClr val="FF0000"/>
                </a:solidFill>
              </a:rPr>
              <a:t>-    </a:t>
            </a:r>
            <a:r>
              <a:rPr lang="es-AR" sz="2700" u="sng" dirty="0" smtClean="0">
                <a:solidFill>
                  <a:srgbClr val="FF0000"/>
                </a:solidFill>
              </a:rPr>
              <a:t>Prueba testimonial:</a:t>
            </a:r>
          </a:p>
          <a:p>
            <a:r>
              <a:rPr lang="es-AR" sz="2700" dirty="0" smtClean="0">
                <a:solidFill>
                  <a:srgbClr val="0000FF"/>
                </a:solidFill>
              </a:rPr>
              <a:t>	Las partes deben notificar a los testigos y acreditar 10 	días antes de la realización de la audiencia haber cursado 	las notificaciones</a:t>
            </a:r>
            <a:endParaRPr lang="es-AR" sz="27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649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55575" y="836713"/>
            <a:ext cx="8161265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2800" dirty="0" smtClean="0">
                <a:solidFill>
                  <a:srgbClr val="FF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es-AR" sz="2800" b="1" dirty="0" smtClean="0">
                <a:solidFill>
                  <a:srgbClr val="FF0000"/>
                </a:solidFill>
              </a:rPr>
              <a:t> AUDIENCIA COMPLEMENTARIA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504" y="692696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339752" y="1052736"/>
            <a:ext cx="4968552" cy="8902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Rectángulo 1"/>
          <p:cNvSpPr/>
          <p:nvPr/>
        </p:nvSpPr>
        <p:spPr>
          <a:xfrm>
            <a:off x="179512" y="1942957"/>
            <a:ext cx="9001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Citación a concurrir a la audiencia:</a:t>
            </a:r>
          </a:p>
          <a:p>
            <a:pPr marL="457200" lvl="0" indent="-457200">
              <a:buFontTx/>
              <a:buChar char="-"/>
            </a:pPr>
            <a:endParaRPr lang="es-MX" sz="2700" dirty="0" smtClean="0">
              <a:solidFill>
                <a:srgbClr val="0000FF"/>
              </a:solidFill>
            </a:endParaRPr>
          </a:p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FF0000"/>
                </a:solidFill>
              </a:rPr>
              <a:t>¿Quiénes deben ser citados a esta audiencia?    apercibimiento </a:t>
            </a:r>
          </a:p>
          <a:p>
            <a:pPr marL="457200" lvl="0" indent="-457200">
              <a:buFontTx/>
              <a:buChar char="-"/>
            </a:pPr>
            <a:endParaRPr lang="es-MX" sz="2700" dirty="0">
              <a:solidFill>
                <a:srgbClr val="FF0000"/>
              </a:solidFill>
            </a:endParaRPr>
          </a:p>
          <a:p>
            <a:pPr marL="449263" lvl="0" indent="-449263"/>
            <a:r>
              <a:rPr lang="es-MX" sz="2700" dirty="0" smtClean="0">
                <a:solidFill>
                  <a:srgbClr val="0000FF"/>
                </a:solidFill>
              </a:rPr>
              <a:t>     Carga de las partes de notificar a los testigos y peritos de </a:t>
            </a:r>
            <a:r>
              <a:rPr lang="es-MX" sz="2700" dirty="0">
                <a:solidFill>
                  <a:srgbClr val="0000FF"/>
                </a:solidFill>
              </a:rPr>
              <a:t> </a:t>
            </a:r>
            <a:r>
              <a:rPr lang="es-MX" sz="2700" dirty="0" smtClean="0">
                <a:solidFill>
                  <a:srgbClr val="0000FF"/>
                </a:solidFill>
              </a:rPr>
              <a:t>  que pretendan valerse</a:t>
            </a:r>
          </a:p>
          <a:p>
            <a:pPr marL="449263" lvl="0" indent="-449263"/>
            <a:endParaRPr lang="es-MX" sz="2700" dirty="0">
              <a:solidFill>
                <a:srgbClr val="0000FF"/>
              </a:solidFill>
            </a:endParaRPr>
          </a:p>
          <a:p>
            <a:pPr marL="449263" lvl="0" indent="-449263"/>
            <a:r>
              <a:rPr lang="es-MX" sz="2700" dirty="0" smtClean="0">
                <a:solidFill>
                  <a:srgbClr val="0000FF"/>
                </a:solidFill>
              </a:rPr>
              <a:t>	- “Desistimiento” de la prueba si el citado no comparece</a:t>
            </a:r>
          </a:p>
          <a:p>
            <a:pPr marL="449263" lvl="0" indent="-449263"/>
            <a:r>
              <a:rPr lang="es-MX" sz="2700" dirty="0">
                <a:solidFill>
                  <a:srgbClr val="0000FF"/>
                </a:solidFill>
              </a:rPr>
              <a:t>	</a:t>
            </a:r>
            <a:endParaRPr lang="es-MX" sz="27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64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55575" y="836713"/>
            <a:ext cx="8161265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2800" dirty="0" smtClean="0">
                <a:solidFill>
                  <a:srgbClr val="FF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es-AR" sz="2800" b="1" dirty="0" smtClean="0">
                <a:solidFill>
                  <a:srgbClr val="FF0000"/>
                </a:solidFill>
              </a:rPr>
              <a:t> AUDIENCIA COMPLEMENTARIA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504" y="692696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339752" y="1052736"/>
            <a:ext cx="4968552" cy="8902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Rectángulo 1"/>
          <p:cNvSpPr/>
          <p:nvPr/>
        </p:nvSpPr>
        <p:spPr>
          <a:xfrm>
            <a:off x="395536" y="2132857"/>
            <a:ext cx="83559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Pública, oral y continua, debiendo procurarse la concurrencia personal de todas las partes</a:t>
            </a:r>
          </a:p>
          <a:p>
            <a:pPr marL="457200" lvl="0" indent="-457200" algn="just">
              <a:buFontTx/>
              <a:buChar char="-"/>
            </a:pPr>
            <a:r>
              <a:rPr lang="es-MX" sz="2700" dirty="0" smtClean="0">
                <a:solidFill>
                  <a:srgbClr val="FF0000"/>
                </a:solidFill>
              </a:rPr>
              <a:t>Previo al registro audiovisual, procurar nuevamente la conciliación</a:t>
            </a:r>
          </a:p>
          <a:p>
            <a:pPr marL="457200" lvl="0" indent="-457200" algn="just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Si fuere exitosa se ordenará la registración audiovisual explicitando términos y alcances del acuerdo</a:t>
            </a:r>
          </a:p>
          <a:p>
            <a:pPr marL="457200" lvl="0" indent="-457200" algn="just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Si no fuere totalmente satisfactoria, el juez ordenará el inicio de la registración que dará comienzo con el nombramiento de todos los intervinientes y se procederá de acuerdo a la agenda prefijada respecto a la recepción de la prueba.</a:t>
            </a:r>
            <a:endParaRPr lang="es-AR" sz="2700" dirty="0" smtClean="0">
              <a:solidFill>
                <a:srgbClr val="0000FF"/>
              </a:solidFill>
            </a:endParaRPr>
          </a:p>
          <a:p>
            <a:pPr lvl="0"/>
            <a:endParaRPr lang="es-AR" sz="27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137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55575" y="836713"/>
            <a:ext cx="8161265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2800" dirty="0" smtClean="0">
                <a:solidFill>
                  <a:srgbClr val="FF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es-AR" sz="2800" b="1" dirty="0" smtClean="0">
                <a:solidFill>
                  <a:srgbClr val="FF0000"/>
                </a:solidFill>
              </a:rPr>
              <a:t> AUDIENCIA COMPLEMENTARIA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504" y="692696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339752" y="1052736"/>
            <a:ext cx="4968552" cy="8902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Rectángulo 1"/>
          <p:cNvSpPr/>
          <p:nvPr/>
        </p:nvSpPr>
        <p:spPr>
          <a:xfrm>
            <a:off x="395536" y="2322373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Tx/>
              <a:buChar char="-"/>
            </a:pPr>
            <a:r>
              <a:rPr lang="es-AR" sz="2700" u="sng" dirty="0" smtClean="0">
                <a:solidFill>
                  <a:srgbClr val="FF33CC"/>
                </a:solidFill>
              </a:rPr>
              <a:t>Poderes y deberes </a:t>
            </a:r>
            <a:r>
              <a:rPr lang="es-AR" sz="2700" u="sng" dirty="0">
                <a:solidFill>
                  <a:srgbClr val="FF33CC"/>
                </a:solidFill>
              </a:rPr>
              <a:t>del </a:t>
            </a:r>
            <a:r>
              <a:rPr lang="es-AR" sz="2700" u="sng" dirty="0" smtClean="0">
                <a:solidFill>
                  <a:srgbClr val="FF33CC"/>
                </a:solidFill>
              </a:rPr>
              <a:t>Tribunal en la audiencia</a:t>
            </a:r>
            <a:r>
              <a:rPr lang="es-AR" sz="2700" dirty="0" smtClean="0">
                <a:solidFill>
                  <a:srgbClr val="0000FF"/>
                </a:solidFill>
              </a:rPr>
              <a:t>:</a:t>
            </a:r>
          </a:p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Preside y dirige la audiencia. Presencia inexcusable e indelegable. </a:t>
            </a:r>
          </a:p>
          <a:p>
            <a:pPr marL="914400" lvl="1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Juez “presente”</a:t>
            </a:r>
          </a:p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Puede instar ampliaciones, aclaraciones, ordenar lecturas, usar apoyos gráficos (pizarra), moderar discusiones, formular advertencias, imponer sanciones procesales e impartir directivas generales para el buen desarrollo del acto. </a:t>
            </a:r>
          </a:p>
          <a:p>
            <a:pPr marL="457200" lvl="0" indent="-457200">
              <a:buFontTx/>
              <a:buChar char="-"/>
            </a:pPr>
            <a:endParaRPr lang="es-AR" sz="2700" u="sng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832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55575" y="836713"/>
            <a:ext cx="8161265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2800" dirty="0" smtClean="0">
                <a:solidFill>
                  <a:srgbClr val="FF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es-AR" sz="2800" b="1" dirty="0" smtClean="0">
                <a:solidFill>
                  <a:srgbClr val="FF0000"/>
                </a:solidFill>
              </a:rPr>
              <a:t> AUDIENCIA COMPLEMENTARIA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504" y="692696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339752" y="1052736"/>
            <a:ext cx="4968552" cy="8902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Rectángulo 1"/>
          <p:cNvSpPr/>
          <p:nvPr/>
        </p:nvSpPr>
        <p:spPr>
          <a:xfrm>
            <a:off x="539552" y="2322373"/>
            <a:ext cx="871296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A) Documental – hechos nuevos- </a:t>
            </a:r>
          </a:p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B) Informativa</a:t>
            </a:r>
          </a:p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C) Interrogatorio al Perito</a:t>
            </a:r>
          </a:p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D) Prueba testimonial</a:t>
            </a:r>
          </a:p>
          <a:p>
            <a:pPr marL="914400" lvl="1" indent="-457200">
              <a:buFontTx/>
              <a:buChar char="-"/>
            </a:pPr>
            <a:r>
              <a:rPr lang="es-MX" sz="2700" b="1" dirty="0">
                <a:solidFill>
                  <a:srgbClr val="FF33CC"/>
                </a:solidFill>
              </a:rPr>
              <a:t>¿Puede el juez desechar la declaración de testigos presentes en la audiencia, con el argumento que no son necesarios, a mérito de la restante prueba rendida</a:t>
            </a:r>
            <a:r>
              <a:rPr lang="es-MX" sz="2700" b="1" dirty="0" smtClean="0">
                <a:solidFill>
                  <a:srgbClr val="FF33CC"/>
                </a:solidFill>
              </a:rPr>
              <a:t>?</a:t>
            </a:r>
          </a:p>
          <a:p>
            <a:pPr lvl="1"/>
            <a:r>
              <a:rPr lang="es-AR" sz="2700" dirty="0">
                <a:solidFill>
                  <a:srgbClr val="0000FF"/>
                </a:solidFill>
              </a:rPr>
              <a:t>	– estrategias de los abogados – “Teoría del caso” </a:t>
            </a:r>
          </a:p>
          <a:p>
            <a:pPr lvl="1"/>
            <a:r>
              <a:rPr lang="es-AR" sz="2700" dirty="0">
                <a:solidFill>
                  <a:srgbClr val="0000FF"/>
                </a:solidFill>
              </a:rPr>
              <a:t>	</a:t>
            </a:r>
            <a:r>
              <a:rPr lang="es-MX" sz="2700" dirty="0">
                <a:solidFill>
                  <a:srgbClr val="0000FF"/>
                </a:solidFill>
              </a:rPr>
              <a:t>-  técnica de la “</a:t>
            </a:r>
            <a:r>
              <a:rPr lang="es-MX" sz="2700" dirty="0" err="1">
                <a:solidFill>
                  <a:srgbClr val="0000FF"/>
                </a:solidFill>
              </a:rPr>
              <a:t>cross</a:t>
            </a:r>
            <a:r>
              <a:rPr lang="es-MX" sz="2700" dirty="0">
                <a:solidFill>
                  <a:srgbClr val="0000FF"/>
                </a:solidFill>
              </a:rPr>
              <a:t> </a:t>
            </a:r>
            <a:r>
              <a:rPr lang="es-MX" sz="2700" dirty="0" err="1">
                <a:solidFill>
                  <a:srgbClr val="0000FF"/>
                </a:solidFill>
              </a:rPr>
              <a:t>examination</a:t>
            </a:r>
            <a:r>
              <a:rPr lang="es-MX" sz="2700" dirty="0" smtClean="0">
                <a:solidFill>
                  <a:srgbClr val="0000FF"/>
                </a:solidFill>
              </a:rPr>
              <a:t>”</a:t>
            </a:r>
            <a:endParaRPr lang="es-MX" sz="2700" dirty="0">
              <a:solidFill>
                <a:srgbClr val="0000FF"/>
              </a:solidFill>
            </a:endParaRPr>
          </a:p>
          <a:p>
            <a:pPr lvl="1"/>
            <a:r>
              <a:rPr lang="es-MX" sz="2700" dirty="0">
                <a:solidFill>
                  <a:srgbClr val="0000FF"/>
                </a:solidFill>
              </a:rPr>
              <a:t>	- </a:t>
            </a:r>
            <a:r>
              <a:rPr lang="es-AR" sz="2700" dirty="0">
                <a:solidFill>
                  <a:srgbClr val="0000FF"/>
                </a:solidFill>
              </a:rPr>
              <a:t>¿hasta donde seguir preguntando? </a:t>
            </a:r>
          </a:p>
          <a:p>
            <a:pPr lvl="1"/>
            <a:endParaRPr lang="es-MX" sz="2700" dirty="0">
              <a:solidFill>
                <a:srgbClr val="0000FF"/>
              </a:solidFill>
            </a:endParaRPr>
          </a:p>
          <a:p>
            <a:pPr marL="914400" lvl="1" indent="-457200">
              <a:buFontTx/>
              <a:buChar char="-"/>
            </a:pPr>
            <a:endParaRPr lang="es-AR" sz="27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98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55575" y="836713"/>
            <a:ext cx="8161265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2800" dirty="0" smtClean="0">
                <a:solidFill>
                  <a:srgbClr val="FF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es-AR" sz="2800" b="1" dirty="0" smtClean="0">
                <a:solidFill>
                  <a:srgbClr val="FF0000"/>
                </a:solidFill>
              </a:rPr>
              <a:t> AUDIENCIA COMPLEMENTARIA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504" y="692696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339752" y="1052736"/>
            <a:ext cx="4968552" cy="8902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Rectángulo 1"/>
          <p:cNvSpPr/>
          <p:nvPr/>
        </p:nvSpPr>
        <p:spPr>
          <a:xfrm>
            <a:off x="107504" y="1942957"/>
            <a:ext cx="9001000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Tx/>
              <a:buChar char="-"/>
            </a:pPr>
            <a:r>
              <a:rPr lang="es-MX" sz="2700" u="sng" dirty="0" smtClean="0">
                <a:solidFill>
                  <a:srgbClr val="FF0000"/>
                </a:solidFill>
              </a:rPr>
              <a:t>Prueba pendiente de producir:</a:t>
            </a:r>
          </a:p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“esencial o necesaria” </a:t>
            </a:r>
          </a:p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“cuando las partes demuestren un real impedimento para su producción”,</a:t>
            </a:r>
          </a:p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El juez determinará el tiempo para producirla, fijando una </a:t>
            </a:r>
            <a:r>
              <a:rPr lang="es-MX" sz="2700" dirty="0" smtClean="0">
                <a:solidFill>
                  <a:srgbClr val="FF0000"/>
                </a:solidFill>
              </a:rPr>
              <a:t>nueva </a:t>
            </a:r>
            <a:r>
              <a:rPr lang="es-MX" sz="2700" dirty="0">
                <a:solidFill>
                  <a:srgbClr val="FF0000"/>
                </a:solidFill>
              </a:rPr>
              <a:t>audiencia</a:t>
            </a:r>
            <a:r>
              <a:rPr lang="es-MX" sz="2700" dirty="0">
                <a:solidFill>
                  <a:srgbClr val="0000FF"/>
                </a:solidFill>
              </a:rPr>
              <a:t>: plazo no mayor a 15 días corridos </a:t>
            </a:r>
          </a:p>
          <a:p>
            <a:pPr marL="457200" lvl="0" indent="-457200">
              <a:buFontTx/>
              <a:buChar char="-"/>
            </a:pPr>
            <a:r>
              <a:rPr lang="es-MX" sz="2700" dirty="0">
                <a:solidFill>
                  <a:srgbClr val="0000FF"/>
                </a:solidFill>
              </a:rPr>
              <a:t>Alegatos </a:t>
            </a:r>
            <a:r>
              <a:rPr lang="es-MX" sz="2700" dirty="0" smtClean="0">
                <a:solidFill>
                  <a:srgbClr val="0000FF"/>
                </a:solidFill>
              </a:rPr>
              <a:t>orales por su orden y al Ministerio Público Fiscal –si intervino- no </a:t>
            </a:r>
            <a:r>
              <a:rPr lang="es-MX" sz="2700" dirty="0">
                <a:solidFill>
                  <a:srgbClr val="0000FF"/>
                </a:solidFill>
              </a:rPr>
              <a:t>más de 10 minutos como regla</a:t>
            </a:r>
            <a:r>
              <a:rPr lang="es-MX" sz="2700" dirty="0" smtClean="0">
                <a:solidFill>
                  <a:srgbClr val="0000FF"/>
                </a:solidFill>
              </a:rPr>
              <a:t>. Eventualmente </a:t>
            </a:r>
            <a:r>
              <a:rPr lang="es-MX" sz="2700" dirty="0">
                <a:solidFill>
                  <a:srgbClr val="0000FF"/>
                </a:solidFill>
              </a:rPr>
              <a:t>contrarréplica: no mayor a 5 minutos </a:t>
            </a:r>
          </a:p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Decreto </a:t>
            </a:r>
            <a:r>
              <a:rPr lang="es-MX" sz="2700" dirty="0">
                <a:solidFill>
                  <a:srgbClr val="0000FF"/>
                </a:solidFill>
              </a:rPr>
              <a:t>de autos. Condición frente al </a:t>
            </a:r>
            <a:r>
              <a:rPr lang="es-MX" sz="2700" dirty="0" smtClean="0">
                <a:solidFill>
                  <a:srgbClr val="0000FF"/>
                </a:solidFill>
              </a:rPr>
              <a:t>IVA</a:t>
            </a:r>
          </a:p>
          <a:p>
            <a:pPr marL="457200" lvl="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Reemplazo </a:t>
            </a:r>
            <a:r>
              <a:rPr lang="es-MX" sz="2700" dirty="0">
                <a:solidFill>
                  <a:srgbClr val="0000FF"/>
                </a:solidFill>
              </a:rPr>
              <a:t>del acta de la audiencia complementaria por registro audiovisual soporte digital </a:t>
            </a:r>
          </a:p>
          <a:p>
            <a:pPr marL="457200" lvl="0" indent="-457200">
              <a:buFontTx/>
              <a:buChar char="-"/>
            </a:pPr>
            <a:endParaRPr lang="es-MX" sz="2700" dirty="0" smtClean="0">
              <a:solidFill>
                <a:srgbClr val="0000FF"/>
              </a:solidFill>
            </a:endParaRPr>
          </a:p>
          <a:p>
            <a:endParaRPr lang="es-MX" sz="2700" dirty="0" smtClean="0">
              <a:solidFill>
                <a:srgbClr val="0000FF"/>
              </a:solidFill>
            </a:endParaRPr>
          </a:p>
          <a:p>
            <a:pPr marL="457200" lvl="0" indent="-457200">
              <a:buFontTx/>
              <a:buChar char="-"/>
            </a:pPr>
            <a:endParaRPr lang="es-AR" sz="2700" dirty="0">
              <a:solidFill>
                <a:srgbClr val="0000FF"/>
              </a:solidFill>
            </a:endParaRPr>
          </a:p>
          <a:p>
            <a:pPr lvl="0"/>
            <a:endParaRPr lang="es-AR" sz="2700" u="sng" dirty="0">
              <a:solidFill>
                <a:srgbClr val="0000FF"/>
              </a:solidFill>
            </a:endParaRPr>
          </a:p>
          <a:p>
            <a:pPr marL="457200" lvl="0" indent="-457200">
              <a:buFontTx/>
              <a:buChar char="-"/>
            </a:pPr>
            <a:endParaRPr lang="es-AR" sz="27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9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55575" y="836713"/>
            <a:ext cx="8161265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2800" dirty="0" smtClean="0">
                <a:solidFill>
                  <a:srgbClr val="FF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es-AR" sz="2800" b="1" dirty="0" smtClean="0">
                <a:solidFill>
                  <a:srgbClr val="FF0000"/>
                </a:solidFill>
              </a:rPr>
              <a:t> AUDIENCIA COMPLEMENTARIA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endParaRPr lang="es-ES" sz="2500" dirty="0" smtClean="0">
              <a:solidFill>
                <a:srgbClr val="0000FF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504" y="692696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04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339752" y="1052736"/>
            <a:ext cx="4968552" cy="8902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Rectángulo 1"/>
          <p:cNvSpPr/>
          <p:nvPr/>
        </p:nvSpPr>
        <p:spPr>
          <a:xfrm>
            <a:off x="107504" y="1942957"/>
            <a:ext cx="9001000" cy="798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s-AR" sz="2700" u="sng" dirty="0" smtClean="0">
                <a:solidFill>
                  <a:srgbClr val="FF0000"/>
                </a:solidFill>
              </a:rPr>
              <a:t>Sentencia:</a:t>
            </a:r>
          </a:p>
          <a:p>
            <a:pPr marL="457200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Fundamentación: fines.</a:t>
            </a:r>
          </a:p>
          <a:p>
            <a:pPr marL="457200" indent="-457200">
              <a:buFontTx/>
              <a:buChar char="-"/>
            </a:pPr>
            <a:endParaRPr lang="es-MX" sz="2700" dirty="0" smtClean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s-MX" sz="2700" dirty="0" smtClean="0">
                <a:solidFill>
                  <a:srgbClr val="0000FF"/>
                </a:solidFill>
              </a:rPr>
              <a:t>Normativa aplicable</a:t>
            </a:r>
            <a:endParaRPr lang="es-AR" sz="2700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Redacción: </a:t>
            </a:r>
          </a:p>
          <a:p>
            <a:pPr marL="914400" lvl="1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Términos “claros y comprensibles” para el justiciable”</a:t>
            </a:r>
          </a:p>
          <a:p>
            <a:pPr marL="914400" lvl="1" indent="-457200">
              <a:buFontTx/>
              <a:buChar char="-"/>
            </a:pPr>
            <a:r>
              <a:rPr lang="es-AR" sz="2700" dirty="0" smtClean="0">
                <a:solidFill>
                  <a:srgbClr val="0000FF"/>
                </a:solidFill>
              </a:rPr>
              <a:t>Prescindir de formulaciones y citas dogmáticas</a:t>
            </a:r>
          </a:p>
          <a:p>
            <a:pPr lvl="1"/>
            <a:r>
              <a:rPr lang="es-AR" sz="2700" dirty="0" smtClean="0">
                <a:solidFill>
                  <a:srgbClr val="0000FF"/>
                </a:solidFill>
              </a:rPr>
              <a:t>Costas</a:t>
            </a:r>
          </a:p>
          <a:p>
            <a:pPr lvl="1"/>
            <a:r>
              <a:rPr lang="es-AR" sz="2700" dirty="0" smtClean="0">
                <a:solidFill>
                  <a:srgbClr val="0000FF"/>
                </a:solidFill>
              </a:rPr>
              <a:t>Honorarios</a:t>
            </a:r>
          </a:p>
          <a:p>
            <a:pPr lvl="1"/>
            <a:endParaRPr lang="es-AR" sz="2700" dirty="0" smtClean="0">
              <a:solidFill>
                <a:srgbClr val="0000FF"/>
              </a:solidFill>
            </a:endParaRPr>
          </a:p>
          <a:p>
            <a:pPr lvl="1" indent="-457200">
              <a:buFontTx/>
              <a:buChar char="-"/>
            </a:pPr>
            <a:r>
              <a:rPr lang="es-AR" sz="2700" u="sng" dirty="0" smtClean="0">
                <a:solidFill>
                  <a:srgbClr val="FF0000"/>
                </a:solidFill>
              </a:rPr>
              <a:t>Recurso de apelación: </a:t>
            </a:r>
            <a:r>
              <a:rPr lang="es-AR" sz="2700" dirty="0" smtClean="0">
                <a:solidFill>
                  <a:srgbClr val="FF0000"/>
                </a:solidFill>
              </a:rPr>
              <a:t>trámite en la alzada</a:t>
            </a:r>
          </a:p>
          <a:p>
            <a:pPr marL="0" lvl="1"/>
            <a:endParaRPr lang="es-AR" sz="2700" u="sng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endParaRPr lang="es-AR" sz="2700" dirty="0" smtClean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endParaRPr lang="es-AR" sz="2700" dirty="0" smtClean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endParaRPr lang="es-AR" sz="2700" dirty="0" smtClean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endParaRPr lang="es-MX" sz="2700" dirty="0" smtClean="0">
              <a:solidFill>
                <a:srgbClr val="0000FF"/>
              </a:solidFill>
            </a:endParaRPr>
          </a:p>
          <a:p>
            <a:pPr marL="457200" lvl="0" indent="-457200">
              <a:buFontTx/>
              <a:buChar char="-"/>
            </a:pPr>
            <a:endParaRPr lang="es-AR" sz="2700" dirty="0">
              <a:solidFill>
                <a:srgbClr val="0000FF"/>
              </a:solidFill>
            </a:endParaRPr>
          </a:p>
          <a:p>
            <a:pPr lvl="0"/>
            <a:endParaRPr lang="es-AR" sz="2700" u="sng" dirty="0">
              <a:solidFill>
                <a:srgbClr val="0000FF"/>
              </a:solidFill>
            </a:endParaRPr>
          </a:p>
          <a:p>
            <a:pPr marL="457200" lvl="0" indent="-457200">
              <a:buFontTx/>
              <a:buChar char="-"/>
            </a:pPr>
            <a:endParaRPr lang="es-AR" sz="27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05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1156" y="346536"/>
            <a:ext cx="9109356" cy="6394832"/>
          </a:xfrm>
          <a:noFill/>
        </p:spPr>
        <p:txBody>
          <a:bodyPr>
            <a:noAutofit/>
          </a:bodyPr>
          <a:lstStyle/>
          <a:p>
            <a:pPr algn="just">
              <a:buNone/>
            </a:pPr>
            <a:endParaRPr lang="es-ES" sz="2800" u="sng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dirty="0" smtClean="0">
                <a:solidFill>
                  <a:srgbClr val="0000FF"/>
                </a:solidFill>
              </a:rPr>
              <a:t>			</a:t>
            </a:r>
            <a:r>
              <a:rPr lang="es-ES" sz="2800" b="1" dirty="0">
                <a:solidFill>
                  <a:srgbClr val="0000FF"/>
                </a:solidFill>
              </a:rPr>
              <a:t>	</a:t>
            </a:r>
            <a:r>
              <a:rPr lang="es-ES" sz="2800" b="1" dirty="0" smtClean="0">
                <a:solidFill>
                  <a:srgbClr val="0000FF"/>
                </a:solidFill>
              </a:rPr>
              <a:t>PROCESO </a:t>
            </a:r>
            <a:r>
              <a:rPr lang="es-ES" sz="2800" b="1" dirty="0">
                <a:solidFill>
                  <a:srgbClr val="0000FF"/>
                </a:solidFill>
              </a:rPr>
              <a:t>POR AUDIENCIAS </a:t>
            </a:r>
          </a:p>
          <a:p>
            <a:pPr marL="0" indent="0" algn="just">
              <a:buNone/>
            </a:pPr>
            <a:endParaRPr lang="es-MX" sz="2800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es-ES" sz="2800" dirty="0" smtClean="0">
                <a:solidFill>
                  <a:srgbClr val="0000FF"/>
                </a:solidFill>
                <a:cs typeface="Arial" pitchFamily="34" charset="0"/>
              </a:rPr>
              <a:t>2</a:t>
            </a:r>
            <a:r>
              <a:rPr lang="es-ES" sz="2800" dirty="0">
                <a:solidFill>
                  <a:srgbClr val="0000FF"/>
                </a:solidFill>
                <a:cs typeface="Arial" pitchFamily="34" charset="0"/>
              </a:rPr>
              <a:t>) “todo proceso de conocimiento” que se abra a prueba desde el </a:t>
            </a:r>
            <a:r>
              <a:rPr lang="es-ES" sz="2800" dirty="0" smtClean="0">
                <a:solidFill>
                  <a:srgbClr val="0000FF"/>
                </a:solidFill>
                <a:cs typeface="Arial" pitchFamily="34" charset="0"/>
              </a:rPr>
              <a:t>1/2/19, independientemente de su fecha de inicio</a:t>
            </a:r>
          </a:p>
          <a:p>
            <a:pPr marL="0" indent="0" algn="just">
              <a:buNone/>
            </a:pPr>
            <a:endParaRPr lang="es-ES" sz="2800" dirty="0" smtClean="0">
              <a:solidFill>
                <a:srgbClr val="0000FF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es-ES" sz="2800" dirty="0" smtClean="0">
              <a:solidFill>
                <a:srgbClr val="0000FF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800" dirty="0" smtClean="0">
                <a:solidFill>
                  <a:srgbClr val="0000FF"/>
                </a:solidFill>
                <a:cs typeface="Arial" pitchFamily="34" charset="0"/>
              </a:rPr>
              <a:t>3</a:t>
            </a:r>
            <a:r>
              <a:rPr lang="es-ES" sz="2800" dirty="0">
                <a:solidFill>
                  <a:srgbClr val="0000FF"/>
                </a:solidFill>
                <a:cs typeface="Arial" pitchFamily="34" charset="0"/>
              </a:rPr>
              <a:t>) “todo proceso de consumo” que incluya reclamo de daños –se podrá invitar a aplicar este </a:t>
            </a:r>
            <a:r>
              <a:rPr lang="es-ES" sz="2800" dirty="0" smtClean="0">
                <a:solidFill>
                  <a:srgbClr val="0000FF"/>
                </a:solidFill>
                <a:cs typeface="Arial" pitchFamily="34" charset="0"/>
              </a:rPr>
              <a:t>proceso-</a:t>
            </a:r>
          </a:p>
          <a:p>
            <a:pPr marL="0" indent="0" algn="just">
              <a:buNone/>
            </a:pPr>
            <a:endParaRPr lang="es-E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rgbClr val="3366FF"/>
              </a:buClr>
              <a:buNone/>
            </a:pPr>
            <a:endParaRPr lang="es-AR" sz="28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123728" y="692696"/>
            <a:ext cx="5976664" cy="82307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4" y="-734842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1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605159" y="1000125"/>
            <a:ext cx="8215313" cy="492918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s-AR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“</a:t>
            </a:r>
            <a:r>
              <a:rPr lang="es-AR" sz="28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El Derecho no es un fin, sino un medio.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s-AR" sz="28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En la escala de valores no aparece el Derecho.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s-AR" sz="28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Aparece, en cambio, la justicia,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s-AR" sz="28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que es un fin en sí y respecto de la cual el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s-AR" sz="28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Derecho es tan sólo un medio de acceso. 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s-AR" sz="28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La lucha debe ser, pues, la lucha por la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s-AR" sz="28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justicia</a:t>
            </a:r>
            <a:r>
              <a:rPr lang="es-AR" sz="28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AR" sz="28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AR" sz="28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Eduardo J. </a:t>
            </a:r>
            <a:r>
              <a:rPr lang="es-AR" sz="28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Couture</a:t>
            </a:r>
            <a:endParaRPr lang="es-AR" sz="28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851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es-ES" sz="4500" dirty="0" smtClean="0">
              <a:solidFill>
                <a:srgbClr val="0070C0"/>
              </a:solidFill>
            </a:endParaRPr>
          </a:p>
          <a:p>
            <a:pPr algn="ctr">
              <a:buNone/>
              <a:defRPr/>
            </a:pPr>
            <a:endParaRPr lang="es-ES" sz="4500" dirty="0" smtClean="0">
              <a:solidFill>
                <a:srgbClr val="0070C0"/>
              </a:solidFill>
            </a:endParaRPr>
          </a:p>
          <a:p>
            <a:pPr algn="ctr">
              <a:buNone/>
              <a:defRPr/>
            </a:pPr>
            <a:r>
              <a:rPr lang="es-ES" sz="4700" dirty="0" smtClean="0">
                <a:solidFill>
                  <a:srgbClr val="0070C0"/>
                </a:solidFill>
              </a:rPr>
              <a:t>¡¡¡¡¡¡MUCHAS GRACIAS!!!!!!</a:t>
            </a:r>
          </a:p>
          <a:p>
            <a:pPr algn="ctr">
              <a:buNone/>
              <a:defRPr/>
            </a:pPr>
            <a:endParaRPr lang="es-ES" sz="4700" dirty="0" smtClean="0">
              <a:solidFill>
                <a:srgbClr val="0070C0"/>
              </a:solidFill>
            </a:endParaRPr>
          </a:p>
          <a:p>
            <a:pPr algn="ctr">
              <a:buNone/>
              <a:defRPr/>
            </a:pPr>
            <a:r>
              <a:rPr lang="es-ES" sz="2400" dirty="0" smtClean="0">
                <a:solidFill>
                  <a:srgbClr val="0070C0"/>
                </a:solidFill>
              </a:rPr>
              <a:t>lgonzalezzamar@yahoo.com.ar</a:t>
            </a:r>
          </a:p>
          <a:p>
            <a:pPr algn="ctr">
              <a:buNone/>
              <a:defRPr/>
            </a:pPr>
            <a:endParaRPr lang="es-ES" sz="4700" dirty="0" smtClean="0">
              <a:solidFill>
                <a:srgbClr val="0070C0"/>
              </a:solidFill>
            </a:endParaRPr>
          </a:p>
          <a:p>
            <a:pPr algn="ctr">
              <a:buNone/>
              <a:defRPr/>
            </a:pPr>
            <a:endParaRPr lang="es-ES" sz="4700" dirty="0" smtClean="0">
              <a:solidFill>
                <a:srgbClr val="0070C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42844" y="214290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22905" y="346536"/>
            <a:ext cx="9173631" cy="6754872"/>
          </a:xfrm>
          <a:noFill/>
        </p:spPr>
        <p:txBody>
          <a:bodyPr>
            <a:noAutofit/>
          </a:bodyPr>
          <a:lstStyle/>
          <a:p>
            <a:pPr algn="just">
              <a:buNone/>
            </a:pPr>
            <a:endParaRPr lang="es-ES" sz="2800" u="sng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dirty="0" smtClean="0">
                <a:solidFill>
                  <a:srgbClr val="0000FF"/>
                </a:solidFill>
              </a:rPr>
              <a:t>			</a:t>
            </a:r>
            <a:r>
              <a:rPr lang="es-ES" sz="2800" b="1" dirty="0">
                <a:solidFill>
                  <a:srgbClr val="0000FF"/>
                </a:solidFill>
              </a:rPr>
              <a:t>	</a:t>
            </a:r>
            <a:r>
              <a:rPr lang="es-ES" sz="2800" b="1" dirty="0" smtClean="0">
                <a:solidFill>
                  <a:srgbClr val="0000FF"/>
                </a:solidFill>
              </a:rPr>
              <a:t>PROCESO </a:t>
            </a:r>
            <a:r>
              <a:rPr lang="es-ES" sz="2800" b="1" dirty="0">
                <a:solidFill>
                  <a:srgbClr val="0000FF"/>
                </a:solidFill>
              </a:rPr>
              <a:t>POR AUDIENCIAS </a:t>
            </a:r>
          </a:p>
          <a:p>
            <a:pPr marL="0" indent="0" algn="just">
              <a:buNone/>
            </a:pPr>
            <a:endParaRPr lang="es-MX" sz="2800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es-ES" sz="2800" u="sng" dirty="0" smtClean="0">
                <a:solidFill>
                  <a:srgbClr val="FF0000"/>
                </a:solidFill>
                <a:cs typeface="Arial" pitchFamily="34" charset="0"/>
              </a:rPr>
              <a:t>Normativa aplicable</a:t>
            </a:r>
            <a:r>
              <a:rPr lang="es-ES" sz="2800" dirty="0" smtClean="0">
                <a:solidFill>
                  <a:srgbClr val="FF0000"/>
                </a:solidFill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endParaRPr lang="es-ES" sz="2800" dirty="0" smtClean="0">
              <a:solidFill>
                <a:srgbClr val="0000FF"/>
              </a:solidFill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s-ES" sz="2800" dirty="0" smtClean="0">
                <a:solidFill>
                  <a:srgbClr val="0000FF"/>
                </a:solidFill>
                <a:cs typeface="Arial" pitchFamily="34" charset="0"/>
              </a:rPr>
              <a:t>Ley N° 10.555</a:t>
            </a:r>
          </a:p>
          <a:p>
            <a:pPr marL="0" indent="0" algn="just">
              <a:buNone/>
            </a:pPr>
            <a:r>
              <a:rPr lang="es-ES" sz="2800" dirty="0">
                <a:solidFill>
                  <a:srgbClr val="0000FF"/>
                </a:solidFill>
                <a:cs typeface="Arial" pitchFamily="34" charset="0"/>
              </a:rPr>
              <a:t>	</a:t>
            </a:r>
            <a:endParaRPr lang="es-ES" sz="2800" dirty="0" smtClean="0">
              <a:solidFill>
                <a:srgbClr val="0000FF"/>
              </a:solidFill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s-ES" sz="2800" dirty="0" err="1" smtClean="0">
                <a:solidFill>
                  <a:srgbClr val="0000FF"/>
                </a:solidFill>
                <a:cs typeface="Arial" pitchFamily="34" charset="0"/>
              </a:rPr>
              <a:t>Ac.Reg</a:t>
            </a:r>
            <a:r>
              <a:rPr lang="es-ES" sz="2800" dirty="0" smtClean="0">
                <a:solidFill>
                  <a:srgbClr val="0000FF"/>
                </a:solidFill>
                <a:cs typeface="Arial" pitchFamily="34" charset="0"/>
              </a:rPr>
              <a:t>. N° 1550 </a:t>
            </a:r>
            <a:r>
              <a:rPr lang="es-ES" sz="2800" dirty="0">
                <a:solidFill>
                  <a:srgbClr val="0000FF"/>
                </a:solidFill>
                <a:cs typeface="Arial" pitchFamily="34" charset="0"/>
              </a:rPr>
              <a:t>Serie “A</a:t>
            </a:r>
            <a:r>
              <a:rPr lang="es-ES" sz="2800" dirty="0" smtClean="0">
                <a:solidFill>
                  <a:srgbClr val="0000FF"/>
                </a:solidFill>
                <a:cs typeface="Arial" pitchFamily="34" charset="0"/>
              </a:rPr>
              <a:t>”, TSJ</a:t>
            </a:r>
            <a:r>
              <a:rPr lang="es-ES" sz="2800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s-ES" sz="2800" dirty="0" smtClean="0">
                <a:solidFill>
                  <a:srgbClr val="0000FF"/>
                </a:solidFill>
                <a:cs typeface="Arial" pitchFamily="34" charset="0"/>
              </a:rPr>
              <a:t>del 19/2/19</a:t>
            </a:r>
          </a:p>
          <a:p>
            <a:pPr algn="just">
              <a:buFontTx/>
              <a:buChar char="-"/>
            </a:pPr>
            <a:endParaRPr lang="es-ES" sz="2800" dirty="0">
              <a:solidFill>
                <a:srgbClr val="0000FF"/>
              </a:solidFill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s-ES" sz="2800" dirty="0" smtClean="0">
                <a:solidFill>
                  <a:srgbClr val="0000FF"/>
                </a:solidFill>
                <a:cs typeface="Arial" pitchFamily="34" charset="0"/>
              </a:rPr>
              <a:t>Juicio abreviado </a:t>
            </a:r>
          </a:p>
          <a:p>
            <a:pPr algn="just">
              <a:buFontTx/>
              <a:buChar char="-"/>
            </a:pPr>
            <a:r>
              <a:rPr lang="es-ES" sz="2800" dirty="0" smtClean="0">
                <a:solidFill>
                  <a:srgbClr val="0000FF"/>
                </a:solidFill>
                <a:cs typeface="Arial" pitchFamily="34" charset="0"/>
              </a:rPr>
              <a:t>CPCC</a:t>
            </a:r>
          </a:p>
          <a:p>
            <a:pPr algn="just">
              <a:buFontTx/>
              <a:buChar char="-"/>
            </a:pPr>
            <a:r>
              <a:rPr lang="es-ES" sz="2700" i="1" dirty="0" smtClean="0">
                <a:solidFill>
                  <a:srgbClr val="0000FF"/>
                </a:solidFill>
                <a:cs typeface="Arial" pitchFamily="34" charset="0"/>
              </a:rPr>
              <a:t>Improcedencia de la recusación sin causa</a:t>
            </a:r>
            <a:endParaRPr lang="es-ES" sz="2700" i="1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123728" y="623058"/>
            <a:ext cx="5976664" cy="82307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4" y="-734842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7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35496" y="404664"/>
            <a:ext cx="9209127" cy="6336704"/>
          </a:xfrm>
          <a:noFill/>
        </p:spPr>
        <p:txBody>
          <a:bodyPr>
            <a:noAutofit/>
          </a:bodyPr>
          <a:lstStyle/>
          <a:p>
            <a:pPr algn="just">
              <a:buNone/>
            </a:pPr>
            <a:endParaRPr lang="es-ES" sz="2800" u="sng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dirty="0" smtClean="0">
                <a:solidFill>
                  <a:srgbClr val="0000FF"/>
                </a:solidFill>
              </a:rPr>
              <a:t>				PROCESO </a:t>
            </a:r>
            <a:r>
              <a:rPr lang="es-ES" sz="2800" b="1" dirty="0">
                <a:solidFill>
                  <a:srgbClr val="0000FF"/>
                </a:solidFill>
              </a:rPr>
              <a:t>POR AUDIENCIAS </a:t>
            </a:r>
          </a:p>
          <a:p>
            <a:pPr algn="just"/>
            <a:endParaRPr lang="es-MX" sz="2800" dirty="0" smtClean="0">
              <a:solidFill>
                <a:srgbClr val="0000FF"/>
              </a:solidFill>
            </a:endParaRPr>
          </a:p>
          <a:p>
            <a:pPr algn="just"/>
            <a:r>
              <a:rPr lang="es-AR" sz="2800" dirty="0" smtClean="0">
                <a:solidFill>
                  <a:srgbClr val="0000FF"/>
                </a:solidFill>
              </a:rPr>
              <a:t>Demanda. Ofrecimiento de prueba. </a:t>
            </a:r>
          </a:p>
          <a:p>
            <a:pPr marL="0" indent="0" algn="just">
              <a:buNone/>
            </a:pPr>
            <a:endParaRPr lang="es-AR" sz="2800" dirty="0" smtClean="0">
              <a:solidFill>
                <a:srgbClr val="0000FF"/>
              </a:solidFill>
            </a:endParaRPr>
          </a:p>
          <a:p>
            <a:pPr algn="just"/>
            <a:r>
              <a:rPr lang="es-AR" sz="2800" dirty="0" smtClean="0">
                <a:solidFill>
                  <a:srgbClr val="0000FF"/>
                </a:solidFill>
              </a:rPr>
              <a:t>Control de admisibilidad: ¿</a:t>
            </a:r>
            <a:r>
              <a:rPr lang="es-AR" sz="2800" dirty="0" err="1" smtClean="0">
                <a:solidFill>
                  <a:srgbClr val="0000FF"/>
                </a:solidFill>
              </a:rPr>
              <a:t>improponibilidad</a:t>
            </a:r>
            <a:r>
              <a:rPr lang="es-AR" sz="2800" dirty="0" smtClean="0">
                <a:solidFill>
                  <a:srgbClr val="0000FF"/>
                </a:solidFill>
              </a:rPr>
              <a:t>?</a:t>
            </a:r>
          </a:p>
          <a:p>
            <a:pPr algn="just"/>
            <a:endParaRPr lang="es-AR" sz="2800" dirty="0">
              <a:solidFill>
                <a:srgbClr val="0000FF"/>
              </a:solidFill>
            </a:endParaRPr>
          </a:p>
          <a:p>
            <a:pPr lvl="1" algn="just"/>
            <a:r>
              <a:rPr lang="es-AR" sz="2600" i="1" dirty="0" smtClean="0">
                <a:solidFill>
                  <a:srgbClr val="0000FF"/>
                </a:solidFill>
              </a:rPr>
              <a:t>Notificación primer decreto </a:t>
            </a:r>
          </a:p>
          <a:p>
            <a:pPr marL="457200" lvl="1" indent="0" algn="just">
              <a:buNone/>
            </a:pPr>
            <a:endParaRPr lang="es-AR" sz="2600" i="1" dirty="0" smtClean="0">
              <a:solidFill>
                <a:srgbClr val="0000FF"/>
              </a:solidFill>
            </a:endParaRPr>
          </a:p>
          <a:p>
            <a:pPr lvl="2" algn="just"/>
            <a:r>
              <a:rPr lang="es-AR" sz="2600" b="1" dirty="0" smtClean="0">
                <a:solidFill>
                  <a:srgbClr val="FF33CC"/>
                </a:solidFill>
                <a:cs typeface="Arial" pitchFamily="34" charset="0"/>
              </a:rPr>
              <a:t>¿Tutela anticipada de urgencia?</a:t>
            </a:r>
          </a:p>
          <a:p>
            <a:pPr lvl="3" algn="just"/>
            <a:r>
              <a:rPr lang="es-AR" sz="2600" b="1" dirty="0" smtClean="0">
                <a:solidFill>
                  <a:srgbClr val="FF33CC"/>
                </a:solidFill>
                <a:cs typeface="Arial" pitchFamily="34" charset="0"/>
              </a:rPr>
              <a:t>Viabilidad, oportunidad, trámite, recursos, efectos</a:t>
            </a:r>
          </a:p>
          <a:p>
            <a:pPr lvl="3" algn="just"/>
            <a:r>
              <a:rPr lang="es-AR" sz="2600" b="1" dirty="0" smtClean="0">
                <a:solidFill>
                  <a:srgbClr val="FF33CC"/>
                </a:solidFill>
                <a:cs typeface="Arial" pitchFamily="34" charset="0"/>
              </a:rPr>
              <a:t>Art. 403 Anteproyecto CPCCN</a:t>
            </a:r>
            <a:endParaRPr lang="es-ES" sz="2600" b="1" dirty="0">
              <a:solidFill>
                <a:srgbClr val="FF33CC"/>
              </a:solidFill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123728" y="623058"/>
            <a:ext cx="5976664" cy="82307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" y="116633"/>
            <a:ext cx="9059943" cy="5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4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ángulo 1"/>
          <p:cNvSpPr>
            <a:spLocks noChangeArrowheads="1"/>
          </p:cNvSpPr>
          <p:nvPr/>
        </p:nvSpPr>
        <p:spPr bwMode="auto">
          <a:xfrm>
            <a:off x="179388" y="908050"/>
            <a:ext cx="885666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hlink"/>
                </a:solidFill>
                <a:latin typeface="Times New Roman" pitchFamily="18" charset="0"/>
              </a:defRPr>
            </a:lvl1pPr>
            <a:lvl2pPr marL="742950" indent="-285750">
              <a:defRPr sz="1600" b="1">
                <a:solidFill>
                  <a:schemeClr val="hlink"/>
                </a:solidFill>
                <a:latin typeface="Times New Roman" pitchFamily="18" charset="0"/>
              </a:defRPr>
            </a:lvl2pPr>
            <a:lvl3pPr marL="1143000" indent="-228600">
              <a:defRPr sz="1600" b="1">
                <a:solidFill>
                  <a:schemeClr val="hlink"/>
                </a:solidFill>
                <a:latin typeface="Times New Roman" pitchFamily="18" charset="0"/>
              </a:defRPr>
            </a:lvl3pPr>
            <a:lvl4pPr marL="1600200" indent="-228600">
              <a:defRPr sz="1600" b="1">
                <a:solidFill>
                  <a:schemeClr val="hlink"/>
                </a:solidFill>
                <a:latin typeface="Times New Roman" pitchFamily="18" charset="0"/>
              </a:defRPr>
            </a:lvl4pPr>
            <a:lvl5pPr marL="2057400" indent="-228600">
              <a:defRPr sz="1600" b="1">
                <a:solidFill>
                  <a:schemeClr val="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AR" altLang="es-ES" sz="27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INTERVENCIÓN DE TERCEROS</a:t>
            </a:r>
          </a:p>
          <a:p>
            <a:pPr>
              <a:defRPr/>
            </a:pPr>
            <a:endParaRPr lang="es-AR" altLang="es-ES" sz="2700" u="sng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s-AR" altLang="es-ES" sz="2700" dirty="0" smtClean="0">
                <a:solidFill>
                  <a:srgbClr val="0000FF"/>
                </a:solidFill>
                <a:latin typeface="+mj-lt"/>
                <a:cs typeface="Arial" charset="0"/>
              </a:rPr>
              <a:t>¿Resulta viable en el proceso por audiencias?</a:t>
            </a:r>
          </a:p>
          <a:p>
            <a:pPr>
              <a:defRPr/>
            </a:pPr>
            <a:endParaRPr lang="es-AR" altLang="es-ES" sz="2700" dirty="0" smtClean="0">
              <a:solidFill>
                <a:srgbClr val="0070C0"/>
              </a:solidFill>
              <a:latin typeface="+mj-lt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s-AR" altLang="es-ES" sz="2700" u="sng" dirty="0" smtClean="0">
                <a:solidFill>
                  <a:srgbClr val="FF0000"/>
                </a:solidFill>
                <a:latin typeface="+mj-lt"/>
                <a:cs typeface="Arial" charset="0"/>
              </a:rPr>
              <a:t>Trámite:</a:t>
            </a:r>
          </a:p>
          <a:p>
            <a:pPr marL="457200" indent="-457200">
              <a:buFontTx/>
              <a:buChar char="-"/>
              <a:defRPr/>
            </a:pPr>
            <a:endParaRPr lang="es-AR" altLang="es-ES" sz="2700" dirty="0" smtClean="0">
              <a:solidFill>
                <a:srgbClr val="0070C0"/>
              </a:solidFill>
              <a:latin typeface="+mj-lt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s-AR" altLang="es-ES" sz="2700" dirty="0" smtClean="0">
                <a:solidFill>
                  <a:srgbClr val="FF33CC"/>
                </a:solidFill>
                <a:latin typeface="+mj-lt"/>
                <a:cs typeface="Arial" charset="0"/>
              </a:rPr>
              <a:t>Intervención voluntaria</a:t>
            </a:r>
            <a:r>
              <a:rPr lang="es-AR" altLang="es-ES" sz="2700" dirty="0" smtClean="0">
                <a:solidFill>
                  <a:srgbClr val="0070C0"/>
                </a:solidFill>
                <a:latin typeface="+mj-lt"/>
                <a:cs typeface="Arial" charset="0"/>
              </a:rPr>
              <a:t>: </a:t>
            </a:r>
          </a:p>
          <a:p>
            <a:pPr marL="457200" indent="-457200">
              <a:buFontTx/>
              <a:buChar char="-"/>
              <a:defRPr/>
            </a:pPr>
            <a:endParaRPr lang="es-AR" altLang="es-ES" sz="2700" dirty="0" smtClean="0">
              <a:solidFill>
                <a:srgbClr val="0070C0"/>
              </a:solidFill>
              <a:latin typeface="+mj-lt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s-AR" altLang="es-ES" sz="2700" dirty="0" smtClean="0">
                <a:solidFill>
                  <a:srgbClr val="0000FF"/>
                </a:solidFill>
                <a:latin typeface="+mj-lt"/>
                <a:cs typeface="Arial" charset="0"/>
              </a:rPr>
              <a:t>art. 432 CPCC: no suspende - Rechazo in </a:t>
            </a:r>
            <a:r>
              <a:rPr lang="es-AR" altLang="es-ES" sz="2700" dirty="0" err="1" smtClean="0">
                <a:solidFill>
                  <a:srgbClr val="0000FF"/>
                </a:solidFill>
                <a:latin typeface="+mj-lt"/>
                <a:cs typeface="Arial" charset="0"/>
              </a:rPr>
              <a:t>limine</a:t>
            </a:r>
            <a:r>
              <a:rPr lang="es-AR" altLang="es-ES" sz="2700" dirty="0" smtClean="0">
                <a:solidFill>
                  <a:srgbClr val="0000FF"/>
                </a:solidFill>
                <a:latin typeface="+mj-lt"/>
                <a:cs typeface="Arial" charset="0"/>
              </a:rPr>
              <a:t>. trámite.</a:t>
            </a:r>
          </a:p>
          <a:p>
            <a:pPr marL="457200" indent="-457200">
              <a:buFontTx/>
              <a:buChar char="-"/>
              <a:defRPr/>
            </a:pPr>
            <a:endParaRPr lang="es-AR" altLang="es-ES" sz="2700" dirty="0" smtClean="0">
              <a:solidFill>
                <a:srgbClr val="0000FF"/>
              </a:solidFill>
              <a:latin typeface="+mj-lt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s-AR" altLang="es-ES" sz="2700" dirty="0" smtClean="0">
                <a:solidFill>
                  <a:srgbClr val="0000FF"/>
                </a:solidFill>
                <a:latin typeface="+mj-lt"/>
                <a:cs typeface="Arial" charset="0"/>
              </a:rPr>
              <a:t>Resolución  </a:t>
            </a:r>
            <a:endParaRPr lang="es-ES" altLang="es-ES" sz="2700" dirty="0" smtClean="0">
              <a:solidFill>
                <a:srgbClr val="0000FF"/>
              </a:solidFill>
              <a:latin typeface="+mj-lt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endParaRPr lang="es-AR" altLang="es-ES" sz="2700" dirty="0" smtClean="0">
              <a:solidFill>
                <a:srgbClr val="0000FF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70" y="9959"/>
            <a:ext cx="9150074" cy="5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3 Rectángulo"/>
          <p:cNvSpPr/>
          <p:nvPr/>
        </p:nvSpPr>
        <p:spPr>
          <a:xfrm>
            <a:off x="1763688" y="623058"/>
            <a:ext cx="5976664" cy="82307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851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ángulo 1"/>
          <p:cNvSpPr>
            <a:spLocks noChangeArrowheads="1"/>
          </p:cNvSpPr>
          <p:nvPr/>
        </p:nvSpPr>
        <p:spPr bwMode="auto">
          <a:xfrm>
            <a:off x="179512" y="908050"/>
            <a:ext cx="885666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hlink"/>
                </a:solidFill>
                <a:latin typeface="Times New Roman" pitchFamily="18" charset="0"/>
              </a:defRPr>
            </a:lvl1pPr>
            <a:lvl2pPr marL="742950" indent="-285750">
              <a:defRPr sz="1600" b="1">
                <a:solidFill>
                  <a:schemeClr val="hlink"/>
                </a:solidFill>
                <a:latin typeface="Times New Roman" pitchFamily="18" charset="0"/>
              </a:defRPr>
            </a:lvl2pPr>
            <a:lvl3pPr marL="1143000" indent="-228600">
              <a:defRPr sz="1600" b="1">
                <a:solidFill>
                  <a:schemeClr val="hlink"/>
                </a:solidFill>
                <a:latin typeface="Times New Roman" pitchFamily="18" charset="0"/>
              </a:defRPr>
            </a:lvl3pPr>
            <a:lvl4pPr marL="1600200" indent="-228600">
              <a:defRPr sz="1600" b="1">
                <a:solidFill>
                  <a:schemeClr val="hlink"/>
                </a:solidFill>
                <a:latin typeface="Times New Roman" pitchFamily="18" charset="0"/>
              </a:defRPr>
            </a:lvl4pPr>
            <a:lvl5pPr marL="2057400" indent="-228600">
              <a:defRPr sz="1600" b="1">
                <a:solidFill>
                  <a:schemeClr val="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AR" altLang="es-ES" sz="27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INTERVENCIÓN DE TERCEROS</a:t>
            </a:r>
          </a:p>
          <a:p>
            <a:pPr marL="457200" indent="-457200">
              <a:buFontTx/>
              <a:buChar char="-"/>
              <a:defRPr/>
            </a:pPr>
            <a:endParaRPr lang="es-AR" altLang="es-ES" sz="2700" u="sng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s-AR" altLang="es-ES" sz="2700" dirty="0" smtClean="0">
                <a:solidFill>
                  <a:srgbClr val="FF33CC"/>
                </a:solidFill>
                <a:latin typeface="Arial" charset="0"/>
                <a:cs typeface="Arial" charset="0"/>
              </a:rPr>
              <a:t>Intervención “coactiva”</a:t>
            </a:r>
          </a:p>
          <a:p>
            <a:pPr>
              <a:defRPr/>
            </a:pPr>
            <a:endParaRPr lang="es-AR" altLang="es-ES" sz="2700" dirty="0" smtClean="0">
              <a:solidFill>
                <a:srgbClr val="FF33CC"/>
              </a:solidFill>
              <a:latin typeface="Arial" charset="0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s-AR" altLang="es-ES" sz="2700" dirty="0" smtClean="0">
                <a:solidFill>
                  <a:srgbClr val="0000FF"/>
                </a:solidFill>
                <a:latin typeface="+mj-lt"/>
                <a:cs typeface="Arial" charset="0"/>
              </a:rPr>
              <a:t>Rechazo in </a:t>
            </a:r>
            <a:r>
              <a:rPr lang="es-AR" altLang="es-ES" sz="2700" dirty="0" err="1" smtClean="0">
                <a:solidFill>
                  <a:srgbClr val="0000FF"/>
                </a:solidFill>
                <a:latin typeface="+mj-lt"/>
                <a:cs typeface="Arial" charset="0"/>
              </a:rPr>
              <a:t>limine</a:t>
            </a:r>
            <a:endParaRPr lang="es-AR" altLang="es-ES" sz="2700" dirty="0" smtClean="0">
              <a:solidFill>
                <a:srgbClr val="0000FF"/>
              </a:solidFill>
              <a:latin typeface="+mj-lt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endParaRPr lang="es-AR" altLang="es-ES" sz="2700" dirty="0" smtClean="0">
              <a:solidFill>
                <a:srgbClr val="0000FF"/>
              </a:solidFill>
              <a:latin typeface="+mj-lt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s-AR" altLang="es-ES" sz="2700" dirty="0" smtClean="0">
                <a:solidFill>
                  <a:srgbClr val="0000FF"/>
                </a:solidFill>
                <a:latin typeface="+mj-lt"/>
                <a:cs typeface="Arial" charset="0"/>
              </a:rPr>
              <a:t>Suspensión del juicio hasta el comparendo del citado o vencimiento del plazo del comparendo (art. 434 CPCC)</a:t>
            </a:r>
          </a:p>
          <a:p>
            <a:pPr marL="457200" indent="-457200">
              <a:buFontTx/>
              <a:buChar char="-"/>
              <a:defRPr/>
            </a:pPr>
            <a:endParaRPr lang="es-AR" altLang="es-ES" sz="2700" dirty="0" smtClean="0">
              <a:solidFill>
                <a:srgbClr val="0000FF"/>
              </a:solidFill>
              <a:latin typeface="+mj-lt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s-AR" altLang="es-ES" sz="2700" dirty="0" smtClean="0">
                <a:solidFill>
                  <a:srgbClr val="0000FF"/>
                </a:solidFill>
                <a:latin typeface="+mj-lt"/>
                <a:cs typeface="Arial" charset="0"/>
              </a:rPr>
              <a:t>Resolución antes de la audiencia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70" y="9959"/>
            <a:ext cx="9150074" cy="5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97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-108520" y="404664"/>
            <a:ext cx="9317647" cy="6336704"/>
          </a:xfrm>
          <a:noFill/>
        </p:spPr>
        <p:txBody>
          <a:bodyPr>
            <a:noAutofit/>
          </a:bodyPr>
          <a:lstStyle/>
          <a:p>
            <a:pPr algn="just">
              <a:buNone/>
            </a:pPr>
            <a:endParaRPr lang="es-ES" sz="2800" u="sng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dirty="0" smtClean="0">
                <a:solidFill>
                  <a:srgbClr val="0000FF"/>
                </a:solidFill>
              </a:rPr>
              <a:t>				PROCESO </a:t>
            </a:r>
            <a:r>
              <a:rPr lang="es-ES" sz="2800" b="1" dirty="0">
                <a:solidFill>
                  <a:srgbClr val="0000FF"/>
                </a:solidFill>
              </a:rPr>
              <a:t>POR AUDIENCIAS </a:t>
            </a:r>
          </a:p>
          <a:p>
            <a:pPr marL="0" indent="0" algn="just">
              <a:buNone/>
            </a:pPr>
            <a:endParaRPr lang="es-AR" sz="2800" dirty="0">
              <a:solidFill>
                <a:srgbClr val="0000FF"/>
              </a:solidFill>
            </a:endParaRPr>
          </a:p>
          <a:p>
            <a:pPr algn="just"/>
            <a:r>
              <a:rPr lang="es-AR" sz="2800" dirty="0">
                <a:solidFill>
                  <a:srgbClr val="0000FF"/>
                </a:solidFill>
              </a:rPr>
              <a:t>Contestación de demanda, excepciones y reconvención. </a:t>
            </a:r>
          </a:p>
          <a:p>
            <a:pPr algn="just"/>
            <a:r>
              <a:rPr lang="es-AR" sz="2800" dirty="0">
                <a:solidFill>
                  <a:srgbClr val="0000FF"/>
                </a:solidFill>
              </a:rPr>
              <a:t>Ofrecimiento de prueba.</a:t>
            </a:r>
          </a:p>
          <a:p>
            <a:pPr algn="just"/>
            <a:r>
              <a:rPr lang="es-AR" sz="2800" dirty="0" smtClean="0">
                <a:solidFill>
                  <a:srgbClr val="0000FF"/>
                </a:solidFill>
              </a:rPr>
              <a:t>Al </a:t>
            </a:r>
            <a:r>
              <a:rPr lang="es-AR" sz="2800" dirty="0">
                <a:solidFill>
                  <a:srgbClr val="0000FF"/>
                </a:solidFill>
              </a:rPr>
              <a:t>momento de proveer la demanda y/ o contestación, el juez </a:t>
            </a:r>
            <a:r>
              <a:rPr lang="es-AR" sz="2800" u="sng" dirty="0">
                <a:solidFill>
                  <a:srgbClr val="FF0000"/>
                </a:solidFill>
              </a:rPr>
              <a:t>requerirá de oficio</a:t>
            </a:r>
            <a:r>
              <a:rPr lang="es-AR" sz="2800" u="sng" dirty="0">
                <a:solidFill>
                  <a:srgbClr val="0000FF"/>
                </a:solidFill>
              </a:rPr>
              <a:t>, </a:t>
            </a:r>
            <a:r>
              <a:rPr lang="es-AR" sz="2800" dirty="0">
                <a:solidFill>
                  <a:srgbClr val="0000FF"/>
                </a:solidFill>
              </a:rPr>
              <a:t>los elementos trascendentes para el tratamiento de la pretensión, o simplifiquen el análisis de la cuestión litigiosa o faciliten la conciliación (expediente penal, historia clínica, etc.), los que se incorporarán y podrán ser consultados por las partes</a:t>
            </a:r>
            <a:r>
              <a:rPr lang="es-AR" sz="2800" dirty="0" smtClean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es-AR" sz="2800" dirty="0" smtClean="0">
                <a:solidFill>
                  <a:srgbClr val="0000FF"/>
                </a:solidFill>
                <a:cs typeface="Arial" pitchFamily="34" charset="0"/>
              </a:rPr>
              <a:t>La </a:t>
            </a:r>
            <a:r>
              <a:rPr lang="es-AR" sz="2800" dirty="0">
                <a:solidFill>
                  <a:srgbClr val="0000FF"/>
                </a:solidFill>
                <a:cs typeface="Arial" pitchFamily="34" charset="0"/>
              </a:rPr>
              <a:t>demora en la incorporación del material no es causal de suspensión de la audiencia preliminar</a:t>
            </a:r>
            <a:endParaRPr lang="es-ES" sz="2800" dirty="0">
              <a:solidFill>
                <a:srgbClr val="0000FF"/>
              </a:solidFill>
              <a:cs typeface="Arial" pitchFamily="34" charset="0"/>
            </a:endParaRPr>
          </a:p>
          <a:p>
            <a:pPr algn="just"/>
            <a:endParaRPr lang="es-ES" sz="2800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123728" y="623058"/>
            <a:ext cx="5976664" cy="82307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" y="116633"/>
            <a:ext cx="9059943" cy="5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0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3393" y="332656"/>
            <a:ext cx="9137119" cy="6336704"/>
          </a:xfrm>
          <a:noFill/>
        </p:spPr>
        <p:txBody>
          <a:bodyPr>
            <a:noAutofit/>
          </a:bodyPr>
          <a:lstStyle/>
          <a:p>
            <a:pPr algn="just">
              <a:buNone/>
            </a:pPr>
            <a:endParaRPr lang="es-ES" sz="2800" u="sng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dirty="0" smtClean="0">
                <a:solidFill>
                  <a:srgbClr val="0000FF"/>
                </a:solidFill>
              </a:rPr>
              <a:t>				</a:t>
            </a:r>
            <a:r>
              <a:rPr lang="es-ES" sz="2800" b="1" dirty="0">
                <a:solidFill>
                  <a:srgbClr val="0000FF"/>
                </a:solidFill>
              </a:rPr>
              <a:t> </a:t>
            </a:r>
            <a:r>
              <a:rPr lang="es-ES" sz="2800" b="1" dirty="0" smtClean="0">
                <a:solidFill>
                  <a:srgbClr val="0000FF"/>
                </a:solidFill>
              </a:rPr>
              <a:t>   AUDIENCIA PRELIMINAR</a:t>
            </a:r>
          </a:p>
          <a:p>
            <a:pPr algn="just"/>
            <a:r>
              <a:rPr lang="es-AR" sz="2800" u="sng" dirty="0" smtClean="0">
                <a:solidFill>
                  <a:srgbClr val="FF0000"/>
                </a:solidFill>
              </a:rPr>
              <a:t>Convocatoria </a:t>
            </a:r>
            <a:r>
              <a:rPr lang="es-AR" sz="2800" u="sng" dirty="0">
                <a:solidFill>
                  <a:srgbClr val="FF0000"/>
                </a:solidFill>
              </a:rPr>
              <a:t>a Audiencia </a:t>
            </a:r>
            <a:r>
              <a:rPr lang="es-AR" sz="2800" u="sng" dirty="0" smtClean="0">
                <a:solidFill>
                  <a:srgbClr val="FF0000"/>
                </a:solidFill>
              </a:rPr>
              <a:t>preliminar</a:t>
            </a:r>
            <a:r>
              <a:rPr lang="es-AR" sz="2800" dirty="0" smtClean="0">
                <a:solidFill>
                  <a:srgbClr val="0000FF"/>
                </a:solidFill>
              </a:rPr>
              <a:t>:</a:t>
            </a:r>
          </a:p>
          <a:p>
            <a:pPr algn="just"/>
            <a:r>
              <a:rPr lang="es-AR" sz="2800" dirty="0" smtClean="0">
                <a:solidFill>
                  <a:srgbClr val="0000FF"/>
                </a:solidFill>
              </a:rPr>
              <a:t>Plazo</a:t>
            </a:r>
          </a:p>
          <a:p>
            <a:pPr algn="just"/>
            <a:r>
              <a:rPr lang="es-MX" sz="2800" dirty="0">
                <a:solidFill>
                  <a:srgbClr val="0000FF"/>
                </a:solidFill>
              </a:rPr>
              <a:t>N</a:t>
            </a:r>
            <a:r>
              <a:rPr lang="es-MX" sz="2800" dirty="0" smtClean="0">
                <a:solidFill>
                  <a:srgbClr val="0000FF"/>
                </a:solidFill>
              </a:rPr>
              <a:t>otificación de oficio</a:t>
            </a:r>
            <a:endParaRPr lang="es-AR" sz="2800" dirty="0">
              <a:solidFill>
                <a:srgbClr val="0000FF"/>
              </a:solidFill>
            </a:endParaRPr>
          </a:p>
          <a:p>
            <a:pPr algn="just"/>
            <a:r>
              <a:rPr lang="es-MX" sz="2800" dirty="0" smtClean="0">
                <a:solidFill>
                  <a:srgbClr val="0000FF"/>
                </a:solidFill>
              </a:rPr>
              <a:t>Además por mail o telefónicamente </a:t>
            </a:r>
            <a:r>
              <a:rPr lang="es-AR" sz="2800" dirty="0" smtClean="0">
                <a:solidFill>
                  <a:srgbClr val="0000FF"/>
                </a:solidFill>
              </a:rPr>
              <a:t>si </a:t>
            </a:r>
            <a:r>
              <a:rPr lang="es-AR" sz="2800" dirty="0">
                <a:solidFill>
                  <a:srgbClr val="0000FF"/>
                </a:solidFill>
              </a:rPr>
              <a:t>obraren informados tales datos por los litigantes. </a:t>
            </a:r>
          </a:p>
          <a:p>
            <a:pPr marL="896938" indent="0" algn="just"/>
            <a:r>
              <a:rPr lang="es-AR" sz="2800" dirty="0">
                <a:solidFill>
                  <a:srgbClr val="0000FF"/>
                </a:solidFill>
              </a:rPr>
              <a:t> </a:t>
            </a:r>
            <a:r>
              <a:rPr lang="es-AR" sz="2800" dirty="0" smtClean="0">
                <a:solidFill>
                  <a:srgbClr val="0000FF"/>
                </a:solidFill>
              </a:rPr>
              <a:t>La </a:t>
            </a:r>
            <a:r>
              <a:rPr lang="es-AR" sz="2800" dirty="0">
                <a:solidFill>
                  <a:srgbClr val="0000FF"/>
                </a:solidFill>
              </a:rPr>
              <a:t>convocatoria debe hacer expresa mención de que la parte debe concurrir “personalmente</a:t>
            </a:r>
            <a:r>
              <a:rPr lang="es-AR" sz="2800" dirty="0" smtClean="0">
                <a:solidFill>
                  <a:srgbClr val="0000FF"/>
                </a:solidFill>
              </a:rPr>
              <a:t>”.</a:t>
            </a:r>
          </a:p>
          <a:p>
            <a:pPr lvl="2" algn="just"/>
            <a:r>
              <a:rPr lang="es-MX" sz="2600" dirty="0" smtClean="0">
                <a:solidFill>
                  <a:srgbClr val="0000FF"/>
                </a:solidFill>
              </a:rPr>
              <a:t>supuesto de persona </a:t>
            </a:r>
            <a:r>
              <a:rPr lang="es-MX" sz="2600" i="1" dirty="0" smtClean="0">
                <a:solidFill>
                  <a:srgbClr val="0000FF"/>
                </a:solidFill>
              </a:rPr>
              <a:t>jurídica</a:t>
            </a:r>
            <a:r>
              <a:rPr lang="es-MX" sz="2600" dirty="0" smtClean="0">
                <a:solidFill>
                  <a:srgbClr val="0000FF"/>
                </a:solidFill>
              </a:rPr>
              <a:t>:  </a:t>
            </a:r>
          </a:p>
          <a:p>
            <a:pPr marL="914400" lvl="2" indent="0" algn="just">
              <a:buNone/>
            </a:pPr>
            <a:r>
              <a:rPr lang="es-MX" sz="2600" dirty="0" smtClean="0">
                <a:solidFill>
                  <a:srgbClr val="0000FF"/>
                </a:solidFill>
              </a:rPr>
              <a:t>apoderado con facultades suficientes para conciliar, conocimiento del expediente e instrucciones precisas de su mandante – apercibimiento</a:t>
            </a:r>
          </a:p>
          <a:p>
            <a:pPr marL="0" indent="0" algn="just">
              <a:buNone/>
            </a:pPr>
            <a:endParaRPr lang="es-AR" sz="2800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endParaRPr lang="es-AR" sz="2800" dirty="0" smtClean="0">
              <a:solidFill>
                <a:srgbClr val="0000FF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4644" y="461117"/>
            <a:ext cx="8643998" cy="162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ES" sz="2700" b="1" u="sng" dirty="0" smtClean="0"/>
          </a:p>
          <a:p>
            <a:pPr>
              <a:lnSpc>
                <a:spcPct val="90000"/>
              </a:lnSpc>
            </a:pPr>
            <a:endParaRPr lang="es-AR" sz="27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123728" y="517691"/>
            <a:ext cx="5976664" cy="82307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000232" y="285727"/>
            <a:ext cx="56681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>
              <a:solidFill>
                <a:srgbClr val="0000FF"/>
              </a:solidFill>
            </a:endParaRPr>
          </a:p>
          <a:p>
            <a:pPr algn="ctr">
              <a:buNone/>
              <a:defRPr/>
            </a:pPr>
            <a:endParaRPr lang="es-ES" sz="2700" b="1" dirty="0" smtClean="0">
              <a:solidFill>
                <a:srgbClr val="0000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4" y="-734842"/>
            <a:ext cx="9144000" cy="113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8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6525</TotalTime>
  <Words>622</Words>
  <Application>Microsoft Office PowerPoint</Application>
  <PresentationFormat>Presentación en pantalla (4:3)</PresentationFormat>
  <Paragraphs>393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por audiencias</dc:title>
  <dc:creator>GONZALEZ ZAMAR</dc:creator>
  <cp:lastModifiedBy>PA</cp:lastModifiedBy>
  <cp:revision>894</cp:revision>
  <dcterms:created xsi:type="dcterms:W3CDTF">2013-05-13T23:00:40Z</dcterms:created>
  <dcterms:modified xsi:type="dcterms:W3CDTF">2019-10-29T16:40:36Z</dcterms:modified>
</cp:coreProperties>
</file>