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708" r:id="rId2"/>
  </p:sldMasterIdLst>
  <p:notesMasterIdLst>
    <p:notesMasterId r:id="rId56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312" r:id="rId15"/>
    <p:sldId id="313" r:id="rId16"/>
    <p:sldId id="315" r:id="rId17"/>
    <p:sldId id="316" r:id="rId18"/>
    <p:sldId id="272" r:id="rId19"/>
    <p:sldId id="27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14" r:id="rId31"/>
    <p:sldId id="308" r:id="rId32"/>
    <p:sldId id="284" r:id="rId33"/>
    <p:sldId id="309" r:id="rId34"/>
    <p:sldId id="286" r:id="rId35"/>
    <p:sldId id="287" r:id="rId36"/>
    <p:sldId id="288" r:id="rId37"/>
    <p:sldId id="289" r:id="rId38"/>
    <p:sldId id="290" r:id="rId39"/>
    <p:sldId id="291" r:id="rId40"/>
    <p:sldId id="310" r:id="rId41"/>
    <p:sldId id="292" r:id="rId42"/>
    <p:sldId id="293" r:id="rId43"/>
    <p:sldId id="294" r:id="rId44"/>
    <p:sldId id="311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w6e5NLLyp2BOwabf3K4xNzThZE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na Florencia Chiappell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10" autoAdjust="0"/>
  </p:normalViewPr>
  <p:slideViewPr>
    <p:cSldViewPr snapToGrid="0">
      <p:cViewPr varScale="1">
        <p:scale>
          <a:sx n="81" d="100"/>
          <a:sy n="81" d="100"/>
        </p:scale>
        <p:origin x="90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customschemas.google.com/relationships/presentationmetadata" Target="meta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E87D1-C504-4D24-B52F-DAF898348F46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2C5A788C-EA18-4A7D-A9A1-EF6BD9DD6CF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endParaRPr lang="es-AR" sz="2200" dirty="0" smtClean="0"/>
        </a:p>
        <a:p>
          <a:pPr algn="l"/>
          <a:endParaRPr lang="es-AR" sz="2400" dirty="0" smtClean="0"/>
        </a:p>
        <a:p>
          <a:pPr algn="ctr"/>
          <a:r>
            <a:rPr lang="es-AR" sz="2400" dirty="0" smtClean="0">
              <a:latin typeface="Twentieth Century"/>
            </a:rPr>
            <a:t>RESPONSABLES DE AUTORIDAD DE REGISTRO</a:t>
          </a:r>
        </a:p>
        <a:p>
          <a:pPr algn="ctr"/>
          <a:endParaRPr lang="es-AR" sz="2400" dirty="0" smtClean="0">
            <a:latin typeface="Twentieth Century"/>
          </a:endParaRPr>
        </a:p>
        <a:p>
          <a:pPr algn="ctr"/>
          <a:r>
            <a:rPr lang="es-AR" sz="2400" dirty="0" smtClean="0">
              <a:latin typeface="Twentieth Century"/>
            </a:rPr>
            <a:t> (3)</a:t>
          </a:r>
          <a:endParaRPr lang="es-AR" sz="2400" dirty="0">
            <a:latin typeface="Twentieth Century"/>
          </a:endParaRPr>
        </a:p>
      </dgm:t>
    </dgm:pt>
    <dgm:pt modelId="{0FCC1950-B0FA-4BB0-A59D-D1A257848520}" type="parTrans" cxnId="{C4C6EB83-7F66-4FBF-9E10-419E8444507C}">
      <dgm:prSet/>
      <dgm:spPr/>
      <dgm:t>
        <a:bodyPr/>
        <a:lstStyle/>
        <a:p>
          <a:endParaRPr lang="es-AR"/>
        </a:p>
      </dgm:t>
    </dgm:pt>
    <dgm:pt modelId="{BF78B38A-FDF3-452E-A888-9482558C2A44}" type="sibTrans" cxnId="{C4C6EB83-7F66-4FBF-9E10-419E8444507C}">
      <dgm:prSet/>
      <dgm:spPr/>
      <dgm:t>
        <a:bodyPr/>
        <a:lstStyle/>
        <a:p>
          <a:endParaRPr lang="es-AR"/>
        </a:p>
      </dgm:t>
    </dgm:pt>
    <dgm:pt modelId="{01E6EB09-F0DB-4E7A-BFA8-C4619658D6C9}">
      <dgm:prSet phldrT="[Texto]"/>
      <dgm:spPr>
        <a:ln>
          <a:solidFill>
            <a:schemeClr val="tx1"/>
          </a:solidFill>
        </a:ln>
      </dgm:spPr>
      <dgm:t>
        <a:bodyPr/>
        <a:lstStyle/>
        <a:p>
          <a:pPr algn="l"/>
          <a:endParaRPr lang="es-AR" sz="1700" dirty="0"/>
        </a:p>
      </dgm:t>
    </dgm:pt>
    <dgm:pt modelId="{75055C86-A61A-4780-A87A-7AEE2DA32F1E}" type="parTrans" cxnId="{FAFBDD7B-B715-47A7-888F-BF5A8BC95DCB}">
      <dgm:prSet/>
      <dgm:spPr/>
      <dgm:t>
        <a:bodyPr/>
        <a:lstStyle/>
        <a:p>
          <a:endParaRPr lang="es-AR"/>
        </a:p>
      </dgm:t>
    </dgm:pt>
    <dgm:pt modelId="{395120D8-C0F3-416F-8D59-8D1B9451CA62}" type="sibTrans" cxnId="{FAFBDD7B-B715-47A7-888F-BF5A8BC95DCB}">
      <dgm:prSet/>
      <dgm:spPr/>
      <dgm:t>
        <a:bodyPr/>
        <a:lstStyle/>
        <a:p>
          <a:endParaRPr lang="es-AR"/>
        </a:p>
      </dgm:t>
    </dgm:pt>
    <dgm:pt modelId="{722739E4-B11B-4E06-8621-E5FB78FC60FA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endParaRPr lang="es-AR" sz="2200" dirty="0" smtClean="0"/>
        </a:p>
        <a:p>
          <a:pPr algn="l"/>
          <a:endParaRPr lang="es-AR" sz="2200" dirty="0" smtClean="0"/>
        </a:p>
        <a:p>
          <a:pPr algn="ctr"/>
          <a:r>
            <a:rPr lang="es-AR" sz="2400" dirty="0" smtClean="0">
              <a:latin typeface="Twentieth Century"/>
            </a:rPr>
            <a:t>OFICIALES DE REGISTRO</a:t>
          </a:r>
        </a:p>
        <a:p>
          <a:pPr algn="ctr"/>
          <a:endParaRPr lang="es-AR" sz="2400" dirty="0" smtClean="0">
            <a:latin typeface="Twentieth Century"/>
          </a:endParaRPr>
        </a:p>
        <a:p>
          <a:pPr algn="ctr"/>
          <a:r>
            <a:rPr lang="es-AR" sz="2400" dirty="0" smtClean="0">
              <a:latin typeface="Twentieth Century"/>
            </a:rPr>
            <a:t> (11)</a:t>
          </a:r>
          <a:endParaRPr lang="es-AR" sz="2400" dirty="0">
            <a:latin typeface="Twentieth Century"/>
          </a:endParaRPr>
        </a:p>
      </dgm:t>
    </dgm:pt>
    <dgm:pt modelId="{08805CAC-CDDA-4449-89B6-2EB1450EF5D4}" type="parTrans" cxnId="{9410B79F-488F-4ED1-853A-6094A95458FC}">
      <dgm:prSet/>
      <dgm:spPr/>
      <dgm:t>
        <a:bodyPr/>
        <a:lstStyle/>
        <a:p>
          <a:endParaRPr lang="es-AR"/>
        </a:p>
      </dgm:t>
    </dgm:pt>
    <dgm:pt modelId="{B138604D-8C6E-4197-84D7-FE15593B36FF}" type="sibTrans" cxnId="{9410B79F-488F-4ED1-853A-6094A95458FC}">
      <dgm:prSet/>
      <dgm:spPr/>
      <dgm:t>
        <a:bodyPr/>
        <a:lstStyle/>
        <a:p>
          <a:endParaRPr lang="es-AR"/>
        </a:p>
      </dgm:t>
    </dgm:pt>
    <dgm:pt modelId="{04277BFE-68F4-4E05-9A94-BC98761C4919}">
      <dgm:prSet phldrT="[Texto]"/>
      <dgm:spPr>
        <a:ln>
          <a:solidFill>
            <a:schemeClr val="tx1"/>
          </a:solidFill>
        </a:ln>
      </dgm:spPr>
      <dgm:t>
        <a:bodyPr/>
        <a:lstStyle/>
        <a:p>
          <a:pPr algn="l"/>
          <a:endParaRPr lang="es-AR" sz="1700" dirty="0"/>
        </a:p>
      </dgm:t>
    </dgm:pt>
    <dgm:pt modelId="{B2D93F1B-692D-4230-B5AA-7A76F80B7875}" type="parTrans" cxnId="{4BE3174D-A103-476E-BB49-D9432699D86C}">
      <dgm:prSet/>
      <dgm:spPr/>
      <dgm:t>
        <a:bodyPr/>
        <a:lstStyle/>
        <a:p>
          <a:endParaRPr lang="es-AR"/>
        </a:p>
      </dgm:t>
    </dgm:pt>
    <dgm:pt modelId="{A90657C5-C222-4F2A-87FB-FDAE56AD2677}" type="sibTrans" cxnId="{4BE3174D-A103-476E-BB49-D9432699D86C}">
      <dgm:prSet/>
      <dgm:spPr/>
      <dgm:t>
        <a:bodyPr/>
        <a:lstStyle/>
        <a:p>
          <a:endParaRPr lang="es-AR"/>
        </a:p>
      </dgm:t>
    </dgm:pt>
    <dgm:pt modelId="{EFF3074F-7BB7-49C9-8C45-9D8E65AA3BCA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algn="l"/>
          <a:endParaRPr lang="es-AR" sz="2200" dirty="0" smtClean="0"/>
        </a:p>
        <a:p>
          <a:pPr algn="l"/>
          <a:endParaRPr lang="es-AR" sz="2200" dirty="0" smtClean="0"/>
        </a:p>
        <a:p>
          <a:pPr algn="ctr"/>
          <a:r>
            <a:rPr lang="es-AR" sz="2400" dirty="0" smtClean="0">
              <a:latin typeface="Twentieth Century"/>
            </a:rPr>
            <a:t>REPSONSABLES DE SOPORTE TÉCNICO </a:t>
          </a:r>
        </a:p>
        <a:p>
          <a:pPr algn="ctr"/>
          <a:endParaRPr lang="es-AR" sz="2400" dirty="0" smtClean="0">
            <a:latin typeface="Twentieth Century"/>
          </a:endParaRPr>
        </a:p>
        <a:p>
          <a:pPr algn="ctr"/>
          <a:r>
            <a:rPr lang="es-AR" sz="2400" dirty="0" smtClean="0">
              <a:latin typeface="Twentieth Century"/>
            </a:rPr>
            <a:t>(2)</a:t>
          </a:r>
          <a:endParaRPr lang="es-AR" sz="2400" dirty="0">
            <a:latin typeface="Twentieth Century"/>
          </a:endParaRPr>
        </a:p>
      </dgm:t>
    </dgm:pt>
    <dgm:pt modelId="{414D358D-6C61-476C-AB53-2BE28C8CF578}" type="parTrans" cxnId="{1F1D5752-25FA-4F9F-90C7-53E62A8FD3DD}">
      <dgm:prSet/>
      <dgm:spPr/>
      <dgm:t>
        <a:bodyPr/>
        <a:lstStyle/>
        <a:p>
          <a:endParaRPr lang="es-AR"/>
        </a:p>
      </dgm:t>
    </dgm:pt>
    <dgm:pt modelId="{E769FE78-167B-400E-A1C2-18E6E4AB34DA}" type="sibTrans" cxnId="{1F1D5752-25FA-4F9F-90C7-53E62A8FD3DD}">
      <dgm:prSet/>
      <dgm:spPr/>
      <dgm:t>
        <a:bodyPr/>
        <a:lstStyle/>
        <a:p>
          <a:endParaRPr lang="es-AR"/>
        </a:p>
      </dgm:t>
    </dgm:pt>
    <dgm:pt modelId="{DC54D7F6-5E19-4D86-8BA1-CFA131A43D94}">
      <dgm:prSet phldrT="[Texto]"/>
      <dgm:spPr>
        <a:ln>
          <a:solidFill>
            <a:schemeClr val="tx1"/>
          </a:solidFill>
        </a:ln>
      </dgm:spPr>
      <dgm:t>
        <a:bodyPr/>
        <a:lstStyle/>
        <a:p>
          <a:pPr algn="l"/>
          <a:endParaRPr lang="es-AR" sz="1700" dirty="0"/>
        </a:p>
      </dgm:t>
    </dgm:pt>
    <dgm:pt modelId="{29844897-F4A3-455C-B6CA-D2D4BB7A00F6}" type="parTrans" cxnId="{530B7CC6-4989-4237-A59B-2FD5DB81AF54}">
      <dgm:prSet/>
      <dgm:spPr/>
      <dgm:t>
        <a:bodyPr/>
        <a:lstStyle/>
        <a:p>
          <a:endParaRPr lang="es-AR"/>
        </a:p>
      </dgm:t>
    </dgm:pt>
    <dgm:pt modelId="{6A46983C-4E25-4FDE-881B-FE81E5086A51}" type="sibTrans" cxnId="{530B7CC6-4989-4237-A59B-2FD5DB81AF54}">
      <dgm:prSet/>
      <dgm:spPr/>
      <dgm:t>
        <a:bodyPr/>
        <a:lstStyle/>
        <a:p>
          <a:endParaRPr lang="es-AR"/>
        </a:p>
      </dgm:t>
    </dgm:pt>
    <dgm:pt modelId="{2791D87F-D80A-4AE5-95F6-8BAB68C15DDE}" type="pres">
      <dgm:prSet presAssocID="{332E87D1-C504-4D24-B52F-DAF898348F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A9AF3FF-5768-4F8D-B0F4-1D05CF5C668B}" type="pres">
      <dgm:prSet presAssocID="{2C5A788C-EA18-4A7D-A9A1-EF6BD9DD6CFB}" presName="node" presStyleLbl="node1" presStyleIdx="0" presStyleCnt="3" custScaleX="15949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6EFDB6C-3404-411F-B7A7-FDFCA363D8DE}" type="pres">
      <dgm:prSet presAssocID="{BF78B38A-FDF3-452E-A888-9482558C2A44}" presName="sibTrans" presStyleCnt="0"/>
      <dgm:spPr/>
    </dgm:pt>
    <dgm:pt modelId="{8D29C6BD-A380-4D50-A54D-228F912EBB5D}" type="pres">
      <dgm:prSet presAssocID="{722739E4-B11B-4E06-8621-E5FB78FC60FA}" presName="node" presStyleLbl="node1" presStyleIdx="1" presStyleCnt="3" custScaleX="12182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E553A43-3000-4C75-8B0B-C6C939DF6A8B}" type="pres">
      <dgm:prSet presAssocID="{B138604D-8C6E-4197-84D7-FE15593B36FF}" presName="sibTrans" presStyleCnt="0"/>
      <dgm:spPr/>
    </dgm:pt>
    <dgm:pt modelId="{42F12CB7-636B-4E43-A6E1-9F8146649DDF}" type="pres">
      <dgm:prSet presAssocID="{EFF3074F-7BB7-49C9-8C45-9D8E65AA3BCA}" presName="node" presStyleLbl="node1" presStyleIdx="2" presStyleCnt="3" custScaleX="145471" custLinFactNeighborX="-9843" custLinFactNeighborY="25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4C6EB83-7F66-4FBF-9E10-419E8444507C}" srcId="{332E87D1-C504-4D24-B52F-DAF898348F46}" destId="{2C5A788C-EA18-4A7D-A9A1-EF6BD9DD6CFB}" srcOrd="0" destOrd="0" parTransId="{0FCC1950-B0FA-4BB0-A59D-D1A257848520}" sibTransId="{BF78B38A-FDF3-452E-A888-9482558C2A44}"/>
    <dgm:cxn modelId="{9410B79F-488F-4ED1-853A-6094A95458FC}" srcId="{332E87D1-C504-4D24-B52F-DAF898348F46}" destId="{722739E4-B11B-4E06-8621-E5FB78FC60FA}" srcOrd="1" destOrd="0" parTransId="{08805CAC-CDDA-4449-89B6-2EB1450EF5D4}" sibTransId="{B138604D-8C6E-4197-84D7-FE15593B36FF}"/>
    <dgm:cxn modelId="{DBA385B2-B2D0-4137-9B20-4E8C750526CA}" type="presOf" srcId="{2C5A788C-EA18-4A7D-A9A1-EF6BD9DD6CFB}" destId="{FA9AF3FF-5768-4F8D-B0F4-1D05CF5C668B}" srcOrd="0" destOrd="0" presId="urn:microsoft.com/office/officeart/2005/8/layout/hList6"/>
    <dgm:cxn modelId="{530B7CC6-4989-4237-A59B-2FD5DB81AF54}" srcId="{EFF3074F-7BB7-49C9-8C45-9D8E65AA3BCA}" destId="{DC54D7F6-5E19-4D86-8BA1-CFA131A43D94}" srcOrd="0" destOrd="0" parTransId="{29844897-F4A3-455C-B6CA-D2D4BB7A00F6}" sibTransId="{6A46983C-4E25-4FDE-881B-FE81E5086A51}"/>
    <dgm:cxn modelId="{FAFBDD7B-B715-47A7-888F-BF5A8BC95DCB}" srcId="{2C5A788C-EA18-4A7D-A9A1-EF6BD9DD6CFB}" destId="{01E6EB09-F0DB-4E7A-BFA8-C4619658D6C9}" srcOrd="0" destOrd="0" parTransId="{75055C86-A61A-4780-A87A-7AEE2DA32F1E}" sibTransId="{395120D8-C0F3-416F-8D59-8D1B9451CA62}"/>
    <dgm:cxn modelId="{FC64F033-ACDB-452B-9795-1120FC466B32}" type="presOf" srcId="{DC54D7F6-5E19-4D86-8BA1-CFA131A43D94}" destId="{42F12CB7-636B-4E43-A6E1-9F8146649DDF}" srcOrd="0" destOrd="1" presId="urn:microsoft.com/office/officeart/2005/8/layout/hList6"/>
    <dgm:cxn modelId="{9BD878FC-DCA1-49EE-84E8-A885E241FCD6}" type="presOf" srcId="{332E87D1-C504-4D24-B52F-DAF898348F46}" destId="{2791D87F-D80A-4AE5-95F6-8BAB68C15DDE}" srcOrd="0" destOrd="0" presId="urn:microsoft.com/office/officeart/2005/8/layout/hList6"/>
    <dgm:cxn modelId="{A8BE486D-53A0-4296-A6ED-11C917153BC2}" type="presOf" srcId="{01E6EB09-F0DB-4E7A-BFA8-C4619658D6C9}" destId="{FA9AF3FF-5768-4F8D-B0F4-1D05CF5C668B}" srcOrd="0" destOrd="1" presId="urn:microsoft.com/office/officeart/2005/8/layout/hList6"/>
    <dgm:cxn modelId="{782F113F-F67D-40E3-92C3-E240316C65A5}" type="presOf" srcId="{04277BFE-68F4-4E05-9A94-BC98761C4919}" destId="{8D29C6BD-A380-4D50-A54D-228F912EBB5D}" srcOrd="0" destOrd="1" presId="urn:microsoft.com/office/officeart/2005/8/layout/hList6"/>
    <dgm:cxn modelId="{1F1D5752-25FA-4F9F-90C7-53E62A8FD3DD}" srcId="{332E87D1-C504-4D24-B52F-DAF898348F46}" destId="{EFF3074F-7BB7-49C9-8C45-9D8E65AA3BCA}" srcOrd="2" destOrd="0" parTransId="{414D358D-6C61-476C-AB53-2BE28C8CF578}" sibTransId="{E769FE78-167B-400E-A1C2-18E6E4AB34DA}"/>
    <dgm:cxn modelId="{077C6767-DE62-4EEB-A5F4-682D3916D0C2}" type="presOf" srcId="{722739E4-B11B-4E06-8621-E5FB78FC60FA}" destId="{8D29C6BD-A380-4D50-A54D-228F912EBB5D}" srcOrd="0" destOrd="0" presId="urn:microsoft.com/office/officeart/2005/8/layout/hList6"/>
    <dgm:cxn modelId="{81778122-1BC1-4BAF-AF31-110566CFD05A}" type="presOf" srcId="{EFF3074F-7BB7-49C9-8C45-9D8E65AA3BCA}" destId="{42F12CB7-636B-4E43-A6E1-9F8146649DDF}" srcOrd="0" destOrd="0" presId="urn:microsoft.com/office/officeart/2005/8/layout/hList6"/>
    <dgm:cxn modelId="{4BE3174D-A103-476E-BB49-D9432699D86C}" srcId="{722739E4-B11B-4E06-8621-E5FB78FC60FA}" destId="{04277BFE-68F4-4E05-9A94-BC98761C4919}" srcOrd="0" destOrd="0" parTransId="{B2D93F1B-692D-4230-B5AA-7A76F80B7875}" sibTransId="{A90657C5-C222-4F2A-87FB-FDAE56AD2677}"/>
    <dgm:cxn modelId="{4B45D86F-A400-41BF-B228-52DB4ED6580B}" type="presParOf" srcId="{2791D87F-D80A-4AE5-95F6-8BAB68C15DDE}" destId="{FA9AF3FF-5768-4F8D-B0F4-1D05CF5C668B}" srcOrd="0" destOrd="0" presId="urn:microsoft.com/office/officeart/2005/8/layout/hList6"/>
    <dgm:cxn modelId="{A3C374D3-1227-4EC1-9B86-1645BA4FE8A3}" type="presParOf" srcId="{2791D87F-D80A-4AE5-95F6-8BAB68C15DDE}" destId="{A6EFDB6C-3404-411F-B7A7-FDFCA363D8DE}" srcOrd="1" destOrd="0" presId="urn:microsoft.com/office/officeart/2005/8/layout/hList6"/>
    <dgm:cxn modelId="{8610C9DF-3413-40DC-8553-3BDB7880C3F6}" type="presParOf" srcId="{2791D87F-D80A-4AE5-95F6-8BAB68C15DDE}" destId="{8D29C6BD-A380-4D50-A54D-228F912EBB5D}" srcOrd="2" destOrd="0" presId="urn:microsoft.com/office/officeart/2005/8/layout/hList6"/>
    <dgm:cxn modelId="{1120EACF-EA05-4FFB-8C13-9D1988E76237}" type="presParOf" srcId="{2791D87F-D80A-4AE5-95F6-8BAB68C15DDE}" destId="{6E553A43-3000-4C75-8B0B-C6C939DF6A8B}" srcOrd="3" destOrd="0" presId="urn:microsoft.com/office/officeart/2005/8/layout/hList6"/>
    <dgm:cxn modelId="{5C088804-B804-4BFF-9BA4-A273F86B8D64}" type="presParOf" srcId="{2791D87F-D80A-4AE5-95F6-8BAB68C15DDE}" destId="{42F12CB7-636B-4E43-A6E1-9F8146649DD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4E833-FCA0-4254-B596-7C2275EE588D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70D6421E-3F72-496C-869D-AC84206F1EC1}">
      <dgm:prSet phldrT="[Texto]"/>
      <dgm:spPr/>
      <dgm:t>
        <a:bodyPr/>
        <a:lstStyle/>
        <a:p>
          <a:r>
            <a:rPr lang="es-AR" dirty="0" smtClean="0">
              <a:latin typeface="Twentieth Century"/>
            </a:rPr>
            <a:t>CERTIFICADOS EMITIDOS DE FIRMA DIGITAL REMOTA</a:t>
          </a:r>
          <a:endParaRPr lang="es-AR" dirty="0">
            <a:latin typeface="Twentieth Century"/>
          </a:endParaRPr>
        </a:p>
      </dgm:t>
    </dgm:pt>
    <dgm:pt modelId="{D833701B-7338-4503-A4DC-DD4DBD7511C0}" type="parTrans" cxnId="{D00800B5-9896-4828-B0B3-4A9812311263}">
      <dgm:prSet/>
      <dgm:spPr/>
      <dgm:t>
        <a:bodyPr/>
        <a:lstStyle/>
        <a:p>
          <a:endParaRPr lang="es-AR"/>
        </a:p>
      </dgm:t>
    </dgm:pt>
    <dgm:pt modelId="{3FF0A2B7-7B69-4068-958D-995C7B56589B}" type="sibTrans" cxnId="{D00800B5-9896-4828-B0B3-4A9812311263}">
      <dgm:prSet/>
      <dgm:spPr/>
      <dgm:t>
        <a:bodyPr/>
        <a:lstStyle/>
        <a:p>
          <a:endParaRPr lang="es-AR"/>
        </a:p>
      </dgm:t>
    </dgm:pt>
    <dgm:pt modelId="{F2870099-9CF7-4743-8F95-94907316FC8A}">
      <dgm:prSet phldrT="[Texto]"/>
      <dgm:spPr/>
      <dgm:t>
        <a:bodyPr/>
        <a:lstStyle/>
        <a:p>
          <a:r>
            <a:rPr lang="es-AR" dirty="0" smtClean="0">
              <a:latin typeface="Twentieth Century"/>
            </a:rPr>
            <a:t>CERTIFICADOS EMITIDOS DE FIRMA DIGITAL POR HARDWARE</a:t>
          </a:r>
          <a:endParaRPr lang="es-AR" dirty="0">
            <a:latin typeface="Twentieth Century"/>
          </a:endParaRPr>
        </a:p>
      </dgm:t>
    </dgm:pt>
    <dgm:pt modelId="{903F8AC5-3AA5-45D2-8CAF-42FF056AAD2D}" type="parTrans" cxnId="{335BC4C9-0447-48AB-AA9B-49CBC9B42008}">
      <dgm:prSet/>
      <dgm:spPr/>
      <dgm:t>
        <a:bodyPr/>
        <a:lstStyle/>
        <a:p>
          <a:endParaRPr lang="es-AR"/>
        </a:p>
      </dgm:t>
    </dgm:pt>
    <dgm:pt modelId="{AFBF4339-63B9-4CFB-8605-CCD056D11DB2}" type="sibTrans" cxnId="{335BC4C9-0447-48AB-AA9B-49CBC9B42008}">
      <dgm:prSet/>
      <dgm:spPr/>
      <dgm:t>
        <a:bodyPr/>
        <a:lstStyle/>
        <a:p>
          <a:endParaRPr lang="es-AR"/>
        </a:p>
      </dgm:t>
    </dgm:pt>
    <dgm:pt modelId="{09AAA91B-306A-4C24-8C30-546E72F3A2FA}">
      <dgm:prSet phldrT="[Texto]"/>
      <dgm:spPr/>
      <dgm:t>
        <a:bodyPr/>
        <a:lstStyle/>
        <a:p>
          <a:r>
            <a:rPr lang="es-AR" dirty="0" smtClean="0">
              <a:latin typeface="Twentieth Century"/>
            </a:rPr>
            <a:t>TOTAL DE CERTIFICADOS EMITIDOS</a:t>
          </a:r>
          <a:endParaRPr lang="es-AR" dirty="0">
            <a:latin typeface="Twentieth Century"/>
          </a:endParaRPr>
        </a:p>
      </dgm:t>
    </dgm:pt>
    <dgm:pt modelId="{27D76820-9622-45C3-8E19-FE7ED61F8554}" type="parTrans" cxnId="{50822490-39CB-45E3-B230-1BE5707A81F2}">
      <dgm:prSet/>
      <dgm:spPr/>
      <dgm:t>
        <a:bodyPr/>
        <a:lstStyle/>
        <a:p>
          <a:endParaRPr lang="es-AR"/>
        </a:p>
      </dgm:t>
    </dgm:pt>
    <dgm:pt modelId="{C9BC87AF-D427-4630-9341-8419C5E56216}" type="sibTrans" cxnId="{50822490-39CB-45E3-B230-1BE5707A81F2}">
      <dgm:prSet/>
      <dgm:spPr/>
      <dgm:t>
        <a:bodyPr/>
        <a:lstStyle/>
        <a:p>
          <a:endParaRPr lang="es-AR"/>
        </a:p>
      </dgm:t>
    </dgm:pt>
    <dgm:pt modelId="{19B25BBC-59C3-46B4-9453-33375864EDDB}" type="pres">
      <dgm:prSet presAssocID="{EE74E833-FCA0-4254-B596-7C2275EE588D}" presName="linearFlow" presStyleCnt="0">
        <dgm:presLayoutVars>
          <dgm:dir/>
          <dgm:resizeHandles val="exact"/>
        </dgm:presLayoutVars>
      </dgm:prSet>
      <dgm:spPr/>
    </dgm:pt>
    <dgm:pt modelId="{233F78D5-A90B-482F-AC71-F6BE0395A31A}" type="pres">
      <dgm:prSet presAssocID="{70D6421E-3F72-496C-869D-AC84206F1EC1}" presName="composite" presStyleCnt="0"/>
      <dgm:spPr/>
    </dgm:pt>
    <dgm:pt modelId="{9BBA9632-6697-478C-A07D-FB00442CB992}" type="pres">
      <dgm:prSet presAssocID="{70D6421E-3F72-496C-869D-AC84206F1EC1}" presName="imgShp" presStyleLbl="fgImgPlace1" presStyleIdx="0" presStyleCnt="3"/>
      <dgm:spPr>
        <a:solidFill>
          <a:schemeClr val="bg1"/>
        </a:solidFill>
      </dgm:spPr>
    </dgm:pt>
    <dgm:pt modelId="{ED2C01F6-422D-49A4-91BE-68584DFA15DF}" type="pres">
      <dgm:prSet presAssocID="{70D6421E-3F72-496C-869D-AC84206F1EC1}" presName="txShp" presStyleLbl="node1" presStyleIdx="0" presStyleCnt="3" custLinFactNeighborX="241" custLinFactNeighborY="-15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CC4C8B2-6F58-44B6-8473-A7F4558A05F9}" type="pres">
      <dgm:prSet presAssocID="{3FF0A2B7-7B69-4068-958D-995C7B56589B}" presName="spacing" presStyleCnt="0"/>
      <dgm:spPr/>
    </dgm:pt>
    <dgm:pt modelId="{93C24066-48E8-4F1E-859F-E398FCD75F56}" type="pres">
      <dgm:prSet presAssocID="{F2870099-9CF7-4743-8F95-94907316FC8A}" presName="composite" presStyleCnt="0"/>
      <dgm:spPr/>
    </dgm:pt>
    <dgm:pt modelId="{03CF161B-1784-47D1-8041-ECD2B1B80BFF}" type="pres">
      <dgm:prSet presAssocID="{F2870099-9CF7-4743-8F95-94907316FC8A}" presName="imgShp" presStyleLbl="fgImgPlace1" presStyleIdx="1" presStyleCnt="3"/>
      <dgm:spPr>
        <a:solidFill>
          <a:schemeClr val="bg1"/>
        </a:solidFill>
      </dgm:spPr>
    </dgm:pt>
    <dgm:pt modelId="{2AD41843-3B51-4BDC-9ECA-D501EBC63DD3}" type="pres">
      <dgm:prSet presAssocID="{F2870099-9CF7-4743-8F95-94907316FC8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7EBEBC2-B205-4552-B21C-152380853F54}" type="pres">
      <dgm:prSet presAssocID="{AFBF4339-63B9-4CFB-8605-CCD056D11DB2}" presName="spacing" presStyleCnt="0"/>
      <dgm:spPr/>
    </dgm:pt>
    <dgm:pt modelId="{4014F816-5C9D-48D5-A52F-CA3573464961}" type="pres">
      <dgm:prSet presAssocID="{09AAA91B-306A-4C24-8C30-546E72F3A2FA}" presName="composite" presStyleCnt="0"/>
      <dgm:spPr/>
    </dgm:pt>
    <dgm:pt modelId="{A823D2D3-39EA-410F-A417-538B0437D699}" type="pres">
      <dgm:prSet presAssocID="{09AAA91B-306A-4C24-8C30-546E72F3A2FA}" presName="imgShp" presStyleLbl="fgImgPlace1" presStyleIdx="2" presStyleCnt="3" custLinFactNeighborX="-839" custLinFactNeighborY="2893"/>
      <dgm:spPr>
        <a:solidFill>
          <a:schemeClr val="bg1"/>
        </a:solidFill>
      </dgm:spPr>
    </dgm:pt>
    <dgm:pt modelId="{B20889B5-2089-4744-AFC6-935938AD613D}" type="pres">
      <dgm:prSet presAssocID="{09AAA91B-306A-4C24-8C30-546E72F3A2F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0822490-39CB-45E3-B230-1BE5707A81F2}" srcId="{EE74E833-FCA0-4254-B596-7C2275EE588D}" destId="{09AAA91B-306A-4C24-8C30-546E72F3A2FA}" srcOrd="2" destOrd="0" parTransId="{27D76820-9622-45C3-8E19-FE7ED61F8554}" sibTransId="{C9BC87AF-D427-4630-9341-8419C5E56216}"/>
    <dgm:cxn modelId="{D00800B5-9896-4828-B0B3-4A9812311263}" srcId="{EE74E833-FCA0-4254-B596-7C2275EE588D}" destId="{70D6421E-3F72-496C-869D-AC84206F1EC1}" srcOrd="0" destOrd="0" parTransId="{D833701B-7338-4503-A4DC-DD4DBD7511C0}" sibTransId="{3FF0A2B7-7B69-4068-958D-995C7B56589B}"/>
    <dgm:cxn modelId="{693C3CE4-2DEA-4578-AC68-931FD10336D0}" type="presOf" srcId="{EE74E833-FCA0-4254-B596-7C2275EE588D}" destId="{19B25BBC-59C3-46B4-9453-33375864EDDB}" srcOrd="0" destOrd="0" presId="urn:microsoft.com/office/officeart/2005/8/layout/vList3"/>
    <dgm:cxn modelId="{27C99663-A0A3-494E-8B64-7ED1FF1A96CA}" type="presOf" srcId="{09AAA91B-306A-4C24-8C30-546E72F3A2FA}" destId="{B20889B5-2089-4744-AFC6-935938AD613D}" srcOrd="0" destOrd="0" presId="urn:microsoft.com/office/officeart/2005/8/layout/vList3"/>
    <dgm:cxn modelId="{335BC4C9-0447-48AB-AA9B-49CBC9B42008}" srcId="{EE74E833-FCA0-4254-B596-7C2275EE588D}" destId="{F2870099-9CF7-4743-8F95-94907316FC8A}" srcOrd="1" destOrd="0" parTransId="{903F8AC5-3AA5-45D2-8CAF-42FF056AAD2D}" sibTransId="{AFBF4339-63B9-4CFB-8605-CCD056D11DB2}"/>
    <dgm:cxn modelId="{68689D48-2CBB-4A13-B1F9-C0CD5C58F137}" type="presOf" srcId="{70D6421E-3F72-496C-869D-AC84206F1EC1}" destId="{ED2C01F6-422D-49A4-91BE-68584DFA15DF}" srcOrd="0" destOrd="0" presId="urn:microsoft.com/office/officeart/2005/8/layout/vList3"/>
    <dgm:cxn modelId="{334A1CFE-20C4-4C2F-978F-A34DAE9DBDA4}" type="presOf" srcId="{F2870099-9CF7-4743-8F95-94907316FC8A}" destId="{2AD41843-3B51-4BDC-9ECA-D501EBC63DD3}" srcOrd="0" destOrd="0" presId="urn:microsoft.com/office/officeart/2005/8/layout/vList3"/>
    <dgm:cxn modelId="{A0E00D40-277D-4102-9D10-AF52D40C1614}" type="presParOf" srcId="{19B25BBC-59C3-46B4-9453-33375864EDDB}" destId="{233F78D5-A90B-482F-AC71-F6BE0395A31A}" srcOrd="0" destOrd="0" presId="urn:microsoft.com/office/officeart/2005/8/layout/vList3"/>
    <dgm:cxn modelId="{1C4D558A-A67A-467C-9255-6F9069F820C2}" type="presParOf" srcId="{233F78D5-A90B-482F-AC71-F6BE0395A31A}" destId="{9BBA9632-6697-478C-A07D-FB00442CB992}" srcOrd="0" destOrd="0" presId="urn:microsoft.com/office/officeart/2005/8/layout/vList3"/>
    <dgm:cxn modelId="{58D9FB85-9D77-4F0E-8DF0-40F5E364EA13}" type="presParOf" srcId="{233F78D5-A90B-482F-AC71-F6BE0395A31A}" destId="{ED2C01F6-422D-49A4-91BE-68584DFA15DF}" srcOrd="1" destOrd="0" presId="urn:microsoft.com/office/officeart/2005/8/layout/vList3"/>
    <dgm:cxn modelId="{4B6A1DC8-E3E6-447A-99C8-EAC57D186739}" type="presParOf" srcId="{19B25BBC-59C3-46B4-9453-33375864EDDB}" destId="{4CC4C8B2-6F58-44B6-8473-A7F4558A05F9}" srcOrd="1" destOrd="0" presId="urn:microsoft.com/office/officeart/2005/8/layout/vList3"/>
    <dgm:cxn modelId="{9E1C3BD9-78AE-4B70-8847-74B6D85A7029}" type="presParOf" srcId="{19B25BBC-59C3-46B4-9453-33375864EDDB}" destId="{93C24066-48E8-4F1E-859F-E398FCD75F56}" srcOrd="2" destOrd="0" presId="urn:microsoft.com/office/officeart/2005/8/layout/vList3"/>
    <dgm:cxn modelId="{5ADDA8A0-CC85-4DA1-93EA-78C118DB802A}" type="presParOf" srcId="{93C24066-48E8-4F1E-859F-E398FCD75F56}" destId="{03CF161B-1784-47D1-8041-ECD2B1B80BFF}" srcOrd="0" destOrd="0" presId="urn:microsoft.com/office/officeart/2005/8/layout/vList3"/>
    <dgm:cxn modelId="{323F5BBA-61E2-4358-98AE-D61ADD0FCDC4}" type="presParOf" srcId="{93C24066-48E8-4F1E-859F-E398FCD75F56}" destId="{2AD41843-3B51-4BDC-9ECA-D501EBC63DD3}" srcOrd="1" destOrd="0" presId="urn:microsoft.com/office/officeart/2005/8/layout/vList3"/>
    <dgm:cxn modelId="{892D87BA-C090-4982-8F56-350505E55F55}" type="presParOf" srcId="{19B25BBC-59C3-46B4-9453-33375864EDDB}" destId="{27EBEBC2-B205-4552-B21C-152380853F54}" srcOrd="3" destOrd="0" presId="urn:microsoft.com/office/officeart/2005/8/layout/vList3"/>
    <dgm:cxn modelId="{B88EFE3F-D140-4427-ACCF-7B50977FD5D6}" type="presParOf" srcId="{19B25BBC-59C3-46B4-9453-33375864EDDB}" destId="{4014F816-5C9D-48D5-A52F-CA3573464961}" srcOrd="4" destOrd="0" presId="urn:microsoft.com/office/officeart/2005/8/layout/vList3"/>
    <dgm:cxn modelId="{9812743B-BE94-48D8-96E7-DA081E2AA961}" type="presParOf" srcId="{4014F816-5C9D-48D5-A52F-CA3573464961}" destId="{A823D2D3-39EA-410F-A417-538B0437D699}" srcOrd="0" destOrd="0" presId="urn:microsoft.com/office/officeart/2005/8/layout/vList3"/>
    <dgm:cxn modelId="{C7898D17-94B7-4354-8B6F-8024F0A2E401}" type="presParOf" srcId="{4014F816-5C9D-48D5-A52F-CA3573464961}" destId="{B20889B5-2089-4744-AFC6-935938AD61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74E833-FCA0-4254-B596-7C2275EE588D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70D6421E-3F72-496C-869D-AC84206F1EC1}">
      <dgm:prSet phldrT="[Texto]"/>
      <dgm:spPr/>
      <dgm:t>
        <a:bodyPr/>
        <a:lstStyle/>
        <a:p>
          <a:r>
            <a:rPr lang="es-AR" b="0" i="0" u="none" strike="noStrike" cap="none" dirty="0" smtClean="0">
              <a:latin typeface="Twentieth Century"/>
              <a:ea typeface="Twentieth Century"/>
              <a:cs typeface="Twentieth Century"/>
              <a:sym typeface="Twentieth Century"/>
            </a:rPr>
            <a:t>CERTIFICADOS OTORGADOS A AGENTES  Y FUNCIONARIOS DE LA APP</a:t>
          </a:r>
          <a:endParaRPr lang="es-AR" dirty="0"/>
        </a:p>
      </dgm:t>
    </dgm:pt>
    <dgm:pt modelId="{D833701B-7338-4503-A4DC-DD4DBD7511C0}" type="parTrans" cxnId="{D00800B5-9896-4828-B0B3-4A9812311263}">
      <dgm:prSet/>
      <dgm:spPr/>
      <dgm:t>
        <a:bodyPr/>
        <a:lstStyle/>
        <a:p>
          <a:endParaRPr lang="es-AR"/>
        </a:p>
      </dgm:t>
    </dgm:pt>
    <dgm:pt modelId="{3FF0A2B7-7B69-4068-958D-995C7B56589B}" type="sibTrans" cxnId="{D00800B5-9896-4828-B0B3-4A9812311263}">
      <dgm:prSet/>
      <dgm:spPr/>
      <dgm:t>
        <a:bodyPr/>
        <a:lstStyle/>
        <a:p>
          <a:endParaRPr lang="es-AR"/>
        </a:p>
      </dgm:t>
    </dgm:pt>
    <dgm:pt modelId="{F2870099-9CF7-4743-8F95-94907316FC8A}">
      <dgm:prSet phldrT="[Texto]"/>
      <dgm:spPr/>
      <dgm:t>
        <a:bodyPr/>
        <a:lstStyle/>
        <a:p>
          <a:r>
            <a:rPr lang="es-AR" b="0" i="0" u="none" strike="noStrike" cap="none" dirty="0" smtClean="0">
              <a:latin typeface="Twentieth Century"/>
              <a:ea typeface="Twentieth Century"/>
              <a:cs typeface="Twentieth Century"/>
              <a:sym typeface="Twentieth Century"/>
            </a:rPr>
            <a:t>CERTIFICADOS OTORGADOS A CIUDADANOS EN GENERAL</a:t>
          </a:r>
          <a:endParaRPr lang="es-AR" dirty="0"/>
        </a:p>
      </dgm:t>
    </dgm:pt>
    <dgm:pt modelId="{903F8AC5-3AA5-45D2-8CAF-42FF056AAD2D}" type="parTrans" cxnId="{335BC4C9-0447-48AB-AA9B-49CBC9B42008}">
      <dgm:prSet/>
      <dgm:spPr/>
      <dgm:t>
        <a:bodyPr/>
        <a:lstStyle/>
        <a:p>
          <a:endParaRPr lang="es-AR"/>
        </a:p>
      </dgm:t>
    </dgm:pt>
    <dgm:pt modelId="{AFBF4339-63B9-4CFB-8605-CCD056D11DB2}" type="sibTrans" cxnId="{335BC4C9-0447-48AB-AA9B-49CBC9B42008}">
      <dgm:prSet/>
      <dgm:spPr/>
      <dgm:t>
        <a:bodyPr/>
        <a:lstStyle/>
        <a:p>
          <a:endParaRPr lang="es-AR"/>
        </a:p>
      </dgm:t>
    </dgm:pt>
    <dgm:pt modelId="{19B25BBC-59C3-46B4-9453-33375864EDDB}" type="pres">
      <dgm:prSet presAssocID="{EE74E833-FCA0-4254-B596-7C2275EE588D}" presName="linearFlow" presStyleCnt="0">
        <dgm:presLayoutVars>
          <dgm:dir/>
          <dgm:resizeHandles val="exact"/>
        </dgm:presLayoutVars>
      </dgm:prSet>
      <dgm:spPr/>
    </dgm:pt>
    <dgm:pt modelId="{233F78D5-A90B-482F-AC71-F6BE0395A31A}" type="pres">
      <dgm:prSet presAssocID="{70D6421E-3F72-496C-869D-AC84206F1EC1}" presName="composite" presStyleCnt="0"/>
      <dgm:spPr/>
    </dgm:pt>
    <dgm:pt modelId="{9BBA9632-6697-478C-A07D-FB00442CB992}" type="pres">
      <dgm:prSet presAssocID="{70D6421E-3F72-496C-869D-AC84206F1EC1}" presName="imgShp" presStyleLbl="fgImgPlace1" presStyleIdx="0" presStyleCnt="2"/>
      <dgm:spPr>
        <a:solidFill>
          <a:schemeClr val="bg1"/>
        </a:solidFill>
      </dgm:spPr>
    </dgm:pt>
    <dgm:pt modelId="{ED2C01F6-422D-49A4-91BE-68584DFA15DF}" type="pres">
      <dgm:prSet presAssocID="{70D6421E-3F72-496C-869D-AC84206F1EC1}" presName="txShp" presStyleLbl="node1" presStyleIdx="0" presStyleCnt="2" custLinFactNeighborX="241" custLinFactNeighborY="-15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CC4C8B2-6F58-44B6-8473-A7F4558A05F9}" type="pres">
      <dgm:prSet presAssocID="{3FF0A2B7-7B69-4068-958D-995C7B56589B}" presName="spacing" presStyleCnt="0"/>
      <dgm:spPr/>
    </dgm:pt>
    <dgm:pt modelId="{93C24066-48E8-4F1E-859F-E398FCD75F56}" type="pres">
      <dgm:prSet presAssocID="{F2870099-9CF7-4743-8F95-94907316FC8A}" presName="composite" presStyleCnt="0"/>
      <dgm:spPr/>
    </dgm:pt>
    <dgm:pt modelId="{03CF161B-1784-47D1-8041-ECD2B1B80BFF}" type="pres">
      <dgm:prSet presAssocID="{F2870099-9CF7-4743-8F95-94907316FC8A}" presName="imgShp" presStyleLbl="fgImgPlace1" presStyleIdx="1" presStyleCnt="2"/>
      <dgm:spPr>
        <a:solidFill>
          <a:schemeClr val="bg1"/>
        </a:solidFill>
      </dgm:spPr>
    </dgm:pt>
    <dgm:pt modelId="{2AD41843-3B51-4BDC-9ECA-D501EBC63DD3}" type="pres">
      <dgm:prSet presAssocID="{F2870099-9CF7-4743-8F95-94907316FC8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ED66801-0924-4170-ACC2-E898560F7BEB}" type="presOf" srcId="{F2870099-9CF7-4743-8F95-94907316FC8A}" destId="{2AD41843-3B51-4BDC-9ECA-D501EBC63DD3}" srcOrd="0" destOrd="0" presId="urn:microsoft.com/office/officeart/2005/8/layout/vList3"/>
    <dgm:cxn modelId="{D00800B5-9896-4828-B0B3-4A9812311263}" srcId="{EE74E833-FCA0-4254-B596-7C2275EE588D}" destId="{70D6421E-3F72-496C-869D-AC84206F1EC1}" srcOrd="0" destOrd="0" parTransId="{D833701B-7338-4503-A4DC-DD4DBD7511C0}" sibTransId="{3FF0A2B7-7B69-4068-958D-995C7B56589B}"/>
    <dgm:cxn modelId="{335BC4C9-0447-48AB-AA9B-49CBC9B42008}" srcId="{EE74E833-FCA0-4254-B596-7C2275EE588D}" destId="{F2870099-9CF7-4743-8F95-94907316FC8A}" srcOrd="1" destOrd="0" parTransId="{903F8AC5-3AA5-45D2-8CAF-42FF056AAD2D}" sibTransId="{AFBF4339-63B9-4CFB-8605-CCD056D11DB2}"/>
    <dgm:cxn modelId="{5CB028BD-CBDE-4D19-868A-267CDEA6E030}" type="presOf" srcId="{EE74E833-FCA0-4254-B596-7C2275EE588D}" destId="{19B25BBC-59C3-46B4-9453-33375864EDDB}" srcOrd="0" destOrd="0" presId="urn:microsoft.com/office/officeart/2005/8/layout/vList3"/>
    <dgm:cxn modelId="{2D7F8C2A-63FB-4C48-8A0B-497F9D9642CD}" type="presOf" srcId="{70D6421E-3F72-496C-869D-AC84206F1EC1}" destId="{ED2C01F6-422D-49A4-91BE-68584DFA15DF}" srcOrd="0" destOrd="0" presId="urn:microsoft.com/office/officeart/2005/8/layout/vList3"/>
    <dgm:cxn modelId="{90FDFA85-8452-4965-82C9-59878DA479BA}" type="presParOf" srcId="{19B25BBC-59C3-46B4-9453-33375864EDDB}" destId="{233F78D5-A90B-482F-AC71-F6BE0395A31A}" srcOrd="0" destOrd="0" presId="urn:microsoft.com/office/officeart/2005/8/layout/vList3"/>
    <dgm:cxn modelId="{A83A27FF-5297-48DB-94FF-20A0EEC00CDE}" type="presParOf" srcId="{233F78D5-A90B-482F-AC71-F6BE0395A31A}" destId="{9BBA9632-6697-478C-A07D-FB00442CB992}" srcOrd="0" destOrd="0" presId="urn:microsoft.com/office/officeart/2005/8/layout/vList3"/>
    <dgm:cxn modelId="{9F409980-7B15-4EF6-B02F-FC6FBA0DC72B}" type="presParOf" srcId="{233F78D5-A90B-482F-AC71-F6BE0395A31A}" destId="{ED2C01F6-422D-49A4-91BE-68584DFA15DF}" srcOrd="1" destOrd="0" presId="urn:microsoft.com/office/officeart/2005/8/layout/vList3"/>
    <dgm:cxn modelId="{DD00D7B5-DC9A-4FA8-BCD9-183C3739DA9A}" type="presParOf" srcId="{19B25BBC-59C3-46B4-9453-33375864EDDB}" destId="{4CC4C8B2-6F58-44B6-8473-A7F4558A05F9}" srcOrd="1" destOrd="0" presId="urn:microsoft.com/office/officeart/2005/8/layout/vList3"/>
    <dgm:cxn modelId="{1A1A2D22-FE84-40C2-B7AD-3AE9FE002916}" type="presParOf" srcId="{19B25BBC-59C3-46B4-9453-33375864EDDB}" destId="{93C24066-48E8-4F1E-859F-E398FCD75F56}" srcOrd="2" destOrd="0" presId="urn:microsoft.com/office/officeart/2005/8/layout/vList3"/>
    <dgm:cxn modelId="{E81E810B-C5DD-4EDA-BE6D-CF40BA509F6F}" type="presParOf" srcId="{93C24066-48E8-4F1E-859F-E398FCD75F56}" destId="{03CF161B-1784-47D1-8041-ECD2B1B80BFF}" srcOrd="0" destOrd="0" presId="urn:microsoft.com/office/officeart/2005/8/layout/vList3"/>
    <dgm:cxn modelId="{80E752D0-2759-432A-9281-B3CF71C30FC7}" type="presParOf" srcId="{93C24066-48E8-4F1E-859F-E398FCD75F56}" destId="{2AD41843-3B51-4BDC-9ECA-D501EBC63DD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74E833-FCA0-4254-B596-7C2275EE588D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70D6421E-3F72-496C-869D-AC84206F1EC1}">
      <dgm:prSet phldrT="[Texto]"/>
      <dgm:spPr/>
      <dgm:t>
        <a:bodyPr/>
        <a:lstStyle/>
        <a:p>
          <a:r>
            <a:rPr lang="es-AR" b="0" i="0" u="none" strike="noStrike" cap="none" dirty="0" smtClean="0">
              <a:latin typeface="Twentieth Century"/>
              <a:ea typeface="Twentieth Century"/>
              <a:cs typeface="Twentieth Century"/>
              <a:sym typeface="Twentieth Century"/>
            </a:rPr>
            <a:t>AUTORIDADES DE REGISTRO CON FIRMA DIGITAL REMOTA</a:t>
          </a:r>
          <a:endParaRPr lang="es-AR" dirty="0"/>
        </a:p>
      </dgm:t>
    </dgm:pt>
    <dgm:pt modelId="{D833701B-7338-4503-A4DC-DD4DBD7511C0}" type="parTrans" cxnId="{D00800B5-9896-4828-B0B3-4A9812311263}">
      <dgm:prSet/>
      <dgm:spPr/>
      <dgm:t>
        <a:bodyPr/>
        <a:lstStyle/>
        <a:p>
          <a:endParaRPr lang="es-AR"/>
        </a:p>
      </dgm:t>
    </dgm:pt>
    <dgm:pt modelId="{3FF0A2B7-7B69-4068-958D-995C7B56589B}" type="sibTrans" cxnId="{D00800B5-9896-4828-B0B3-4A9812311263}">
      <dgm:prSet/>
      <dgm:spPr/>
      <dgm:t>
        <a:bodyPr/>
        <a:lstStyle/>
        <a:p>
          <a:endParaRPr lang="es-AR"/>
        </a:p>
      </dgm:t>
    </dgm:pt>
    <dgm:pt modelId="{F2870099-9CF7-4743-8F95-94907316FC8A}">
      <dgm:prSet phldrT="[Texto]"/>
      <dgm:spPr/>
      <dgm:t>
        <a:bodyPr/>
        <a:lstStyle/>
        <a:p>
          <a:r>
            <a:rPr lang="es-AR" b="0" i="0" u="none" strike="noStrike" cap="none" dirty="0" smtClean="0">
              <a:latin typeface="Twentieth Century"/>
              <a:ea typeface="Twentieth Century"/>
              <a:cs typeface="Twentieth Century"/>
              <a:sym typeface="Twentieth Century"/>
            </a:rPr>
            <a:t>AUTORIDADES DE REGISTRO CON FIRMA DIGITAL TOKEN</a:t>
          </a:r>
          <a:endParaRPr lang="es-AR" dirty="0"/>
        </a:p>
      </dgm:t>
    </dgm:pt>
    <dgm:pt modelId="{903F8AC5-3AA5-45D2-8CAF-42FF056AAD2D}" type="parTrans" cxnId="{335BC4C9-0447-48AB-AA9B-49CBC9B42008}">
      <dgm:prSet/>
      <dgm:spPr/>
      <dgm:t>
        <a:bodyPr/>
        <a:lstStyle/>
        <a:p>
          <a:endParaRPr lang="es-AR"/>
        </a:p>
      </dgm:t>
    </dgm:pt>
    <dgm:pt modelId="{AFBF4339-63B9-4CFB-8605-CCD056D11DB2}" type="sibTrans" cxnId="{335BC4C9-0447-48AB-AA9B-49CBC9B42008}">
      <dgm:prSet/>
      <dgm:spPr/>
      <dgm:t>
        <a:bodyPr/>
        <a:lstStyle/>
        <a:p>
          <a:endParaRPr lang="es-AR"/>
        </a:p>
      </dgm:t>
    </dgm:pt>
    <dgm:pt modelId="{09AAA91B-306A-4C24-8C30-546E72F3A2FA}">
      <dgm:prSet phldrT="[Texto]"/>
      <dgm:spPr/>
      <dgm:t>
        <a:bodyPr/>
        <a:lstStyle/>
        <a:p>
          <a:r>
            <a:rPr lang="es-AR" b="0" i="0" u="none" strike="noStrike" cap="none" dirty="0" smtClean="0">
              <a:latin typeface="Twentieth Century"/>
              <a:ea typeface="Twentieth Century"/>
              <a:cs typeface="Twentieth Century"/>
              <a:sym typeface="Twentieth Century"/>
            </a:rPr>
            <a:t>TOTAL ORGANISMOS PÚBLICOS Y PRIVADOS A NIVEL NACIONAL</a:t>
          </a:r>
          <a:endParaRPr lang="es-AR" dirty="0"/>
        </a:p>
      </dgm:t>
    </dgm:pt>
    <dgm:pt modelId="{27D76820-9622-45C3-8E19-FE7ED61F8554}" type="parTrans" cxnId="{50822490-39CB-45E3-B230-1BE5707A81F2}">
      <dgm:prSet/>
      <dgm:spPr/>
      <dgm:t>
        <a:bodyPr/>
        <a:lstStyle/>
        <a:p>
          <a:endParaRPr lang="es-AR"/>
        </a:p>
      </dgm:t>
    </dgm:pt>
    <dgm:pt modelId="{C9BC87AF-D427-4630-9341-8419C5E56216}" type="sibTrans" cxnId="{50822490-39CB-45E3-B230-1BE5707A81F2}">
      <dgm:prSet/>
      <dgm:spPr/>
      <dgm:t>
        <a:bodyPr/>
        <a:lstStyle/>
        <a:p>
          <a:endParaRPr lang="es-AR"/>
        </a:p>
      </dgm:t>
    </dgm:pt>
    <dgm:pt modelId="{19B25BBC-59C3-46B4-9453-33375864EDDB}" type="pres">
      <dgm:prSet presAssocID="{EE74E833-FCA0-4254-B596-7C2275EE588D}" presName="linearFlow" presStyleCnt="0">
        <dgm:presLayoutVars>
          <dgm:dir/>
          <dgm:resizeHandles val="exact"/>
        </dgm:presLayoutVars>
      </dgm:prSet>
      <dgm:spPr/>
    </dgm:pt>
    <dgm:pt modelId="{233F78D5-A90B-482F-AC71-F6BE0395A31A}" type="pres">
      <dgm:prSet presAssocID="{70D6421E-3F72-496C-869D-AC84206F1EC1}" presName="composite" presStyleCnt="0"/>
      <dgm:spPr/>
    </dgm:pt>
    <dgm:pt modelId="{9BBA9632-6697-478C-A07D-FB00442CB992}" type="pres">
      <dgm:prSet presAssocID="{70D6421E-3F72-496C-869D-AC84206F1EC1}" presName="imgShp" presStyleLbl="fgImgPlace1" presStyleIdx="0" presStyleCnt="3"/>
      <dgm:spPr>
        <a:solidFill>
          <a:schemeClr val="bg1"/>
        </a:solidFill>
      </dgm:spPr>
    </dgm:pt>
    <dgm:pt modelId="{ED2C01F6-422D-49A4-91BE-68584DFA15DF}" type="pres">
      <dgm:prSet presAssocID="{70D6421E-3F72-496C-869D-AC84206F1EC1}" presName="txShp" presStyleLbl="node1" presStyleIdx="0" presStyleCnt="3" custLinFactNeighborX="241" custLinFactNeighborY="-15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CC4C8B2-6F58-44B6-8473-A7F4558A05F9}" type="pres">
      <dgm:prSet presAssocID="{3FF0A2B7-7B69-4068-958D-995C7B56589B}" presName="spacing" presStyleCnt="0"/>
      <dgm:spPr/>
    </dgm:pt>
    <dgm:pt modelId="{93C24066-48E8-4F1E-859F-E398FCD75F56}" type="pres">
      <dgm:prSet presAssocID="{F2870099-9CF7-4743-8F95-94907316FC8A}" presName="composite" presStyleCnt="0"/>
      <dgm:spPr/>
    </dgm:pt>
    <dgm:pt modelId="{03CF161B-1784-47D1-8041-ECD2B1B80BFF}" type="pres">
      <dgm:prSet presAssocID="{F2870099-9CF7-4743-8F95-94907316FC8A}" presName="imgShp" presStyleLbl="fgImgPlace1" presStyleIdx="1" presStyleCnt="3"/>
      <dgm:spPr>
        <a:solidFill>
          <a:schemeClr val="bg1"/>
        </a:solidFill>
      </dgm:spPr>
    </dgm:pt>
    <dgm:pt modelId="{2AD41843-3B51-4BDC-9ECA-D501EBC63DD3}" type="pres">
      <dgm:prSet presAssocID="{F2870099-9CF7-4743-8F95-94907316FC8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7EBEBC2-B205-4552-B21C-152380853F54}" type="pres">
      <dgm:prSet presAssocID="{AFBF4339-63B9-4CFB-8605-CCD056D11DB2}" presName="spacing" presStyleCnt="0"/>
      <dgm:spPr/>
    </dgm:pt>
    <dgm:pt modelId="{4014F816-5C9D-48D5-A52F-CA3573464961}" type="pres">
      <dgm:prSet presAssocID="{09AAA91B-306A-4C24-8C30-546E72F3A2FA}" presName="composite" presStyleCnt="0"/>
      <dgm:spPr/>
    </dgm:pt>
    <dgm:pt modelId="{A823D2D3-39EA-410F-A417-538B0437D699}" type="pres">
      <dgm:prSet presAssocID="{09AAA91B-306A-4C24-8C30-546E72F3A2FA}" presName="imgShp" presStyleLbl="fgImgPlace1" presStyleIdx="2" presStyleCnt="3"/>
      <dgm:spPr>
        <a:solidFill>
          <a:schemeClr val="bg1"/>
        </a:solidFill>
      </dgm:spPr>
    </dgm:pt>
    <dgm:pt modelId="{B20889B5-2089-4744-AFC6-935938AD613D}" type="pres">
      <dgm:prSet presAssocID="{09AAA91B-306A-4C24-8C30-546E72F3A2F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00800B5-9896-4828-B0B3-4A9812311263}" srcId="{EE74E833-FCA0-4254-B596-7C2275EE588D}" destId="{70D6421E-3F72-496C-869D-AC84206F1EC1}" srcOrd="0" destOrd="0" parTransId="{D833701B-7338-4503-A4DC-DD4DBD7511C0}" sibTransId="{3FF0A2B7-7B69-4068-958D-995C7B56589B}"/>
    <dgm:cxn modelId="{3C1DBCED-AE87-4114-A506-FC5D04E8337B}" type="presOf" srcId="{EE74E833-FCA0-4254-B596-7C2275EE588D}" destId="{19B25BBC-59C3-46B4-9453-33375864EDDB}" srcOrd="0" destOrd="0" presId="urn:microsoft.com/office/officeart/2005/8/layout/vList3"/>
    <dgm:cxn modelId="{598AB5C1-D888-459C-BAD4-BF9914DA5E90}" type="presOf" srcId="{F2870099-9CF7-4743-8F95-94907316FC8A}" destId="{2AD41843-3B51-4BDC-9ECA-D501EBC63DD3}" srcOrd="0" destOrd="0" presId="urn:microsoft.com/office/officeart/2005/8/layout/vList3"/>
    <dgm:cxn modelId="{335BC4C9-0447-48AB-AA9B-49CBC9B42008}" srcId="{EE74E833-FCA0-4254-B596-7C2275EE588D}" destId="{F2870099-9CF7-4743-8F95-94907316FC8A}" srcOrd="1" destOrd="0" parTransId="{903F8AC5-3AA5-45D2-8CAF-42FF056AAD2D}" sibTransId="{AFBF4339-63B9-4CFB-8605-CCD056D11DB2}"/>
    <dgm:cxn modelId="{7A7AFF53-59BC-4442-9D5F-575ABBFC1530}" type="presOf" srcId="{09AAA91B-306A-4C24-8C30-546E72F3A2FA}" destId="{B20889B5-2089-4744-AFC6-935938AD613D}" srcOrd="0" destOrd="0" presId="urn:microsoft.com/office/officeart/2005/8/layout/vList3"/>
    <dgm:cxn modelId="{4917E880-4D65-4490-B762-7F19E9F6D6C1}" type="presOf" srcId="{70D6421E-3F72-496C-869D-AC84206F1EC1}" destId="{ED2C01F6-422D-49A4-91BE-68584DFA15DF}" srcOrd="0" destOrd="0" presId="urn:microsoft.com/office/officeart/2005/8/layout/vList3"/>
    <dgm:cxn modelId="{50822490-39CB-45E3-B230-1BE5707A81F2}" srcId="{EE74E833-FCA0-4254-B596-7C2275EE588D}" destId="{09AAA91B-306A-4C24-8C30-546E72F3A2FA}" srcOrd="2" destOrd="0" parTransId="{27D76820-9622-45C3-8E19-FE7ED61F8554}" sibTransId="{C9BC87AF-D427-4630-9341-8419C5E56216}"/>
    <dgm:cxn modelId="{540F71E3-C22F-4C81-84CD-BA78EDDCBB09}" type="presParOf" srcId="{19B25BBC-59C3-46B4-9453-33375864EDDB}" destId="{233F78D5-A90B-482F-AC71-F6BE0395A31A}" srcOrd="0" destOrd="0" presId="urn:microsoft.com/office/officeart/2005/8/layout/vList3"/>
    <dgm:cxn modelId="{75C47123-B539-4F5B-887C-82AF47C0E64B}" type="presParOf" srcId="{233F78D5-A90B-482F-AC71-F6BE0395A31A}" destId="{9BBA9632-6697-478C-A07D-FB00442CB992}" srcOrd="0" destOrd="0" presId="urn:microsoft.com/office/officeart/2005/8/layout/vList3"/>
    <dgm:cxn modelId="{C1DE0BC1-D593-4EA5-B8EE-F7A67E3D783E}" type="presParOf" srcId="{233F78D5-A90B-482F-AC71-F6BE0395A31A}" destId="{ED2C01F6-422D-49A4-91BE-68584DFA15DF}" srcOrd="1" destOrd="0" presId="urn:microsoft.com/office/officeart/2005/8/layout/vList3"/>
    <dgm:cxn modelId="{CF3EFBCD-A9E7-4A21-A0B8-FD8D0BCAC42D}" type="presParOf" srcId="{19B25BBC-59C3-46B4-9453-33375864EDDB}" destId="{4CC4C8B2-6F58-44B6-8473-A7F4558A05F9}" srcOrd="1" destOrd="0" presId="urn:microsoft.com/office/officeart/2005/8/layout/vList3"/>
    <dgm:cxn modelId="{71ACB8E9-7F7E-478E-8BDB-7AEABEF02B28}" type="presParOf" srcId="{19B25BBC-59C3-46B4-9453-33375864EDDB}" destId="{93C24066-48E8-4F1E-859F-E398FCD75F56}" srcOrd="2" destOrd="0" presId="urn:microsoft.com/office/officeart/2005/8/layout/vList3"/>
    <dgm:cxn modelId="{0B4599DE-1BEC-4E9F-AED3-DAEDC1DE8863}" type="presParOf" srcId="{93C24066-48E8-4F1E-859F-E398FCD75F56}" destId="{03CF161B-1784-47D1-8041-ECD2B1B80BFF}" srcOrd="0" destOrd="0" presId="urn:microsoft.com/office/officeart/2005/8/layout/vList3"/>
    <dgm:cxn modelId="{8534D649-F206-4ADE-BF1E-F6A7DFC034C2}" type="presParOf" srcId="{93C24066-48E8-4F1E-859F-E398FCD75F56}" destId="{2AD41843-3B51-4BDC-9ECA-D501EBC63DD3}" srcOrd="1" destOrd="0" presId="urn:microsoft.com/office/officeart/2005/8/layout/vList3"/>
    <dgm:cxn modelId="{31F12F3C-52D3-471E-9EA1-9B4088A01852}" type="presParOf" srcId="{19B25BBC-59C3-46B4-9453-33375864EDDB}" destId="{27EBEBC2-B205-4552-B21C-152380853F54}" srcOrd="3" destOrd="0" presId="urn:microsoft.com/office/officeart/2005/8/layout/vList3"/>
    <dgm:cxn modelId="{9B945324-D814-4E8F-9EC7-2B50ED744594}" type="presParOf" srcId="{19B25BBC-59C3-46B4-9453-33375864EDDB}" destId="{4014F816-5C9D-48D5-A52F-CA3573464961}" srcOrd="4" destOrd="0" presId="urn:microsoft.com/office/officeart/2005/8/layout/vList3"/>
    <dgm:cxn modelId="{3F24A5BF-8D5A-42CD-BE09-4349B32206C6}" type="presParOf" srcId="{4014F816-5C9D-48D5-A52F-CA3573464961}" destId="{A823D2D3-39EA-410F-A417-538B0437D699}" srcOrd="0" destOrd="0" presId="urn:microsoft.com/office/officeart/2005/8/layout/vList3"/>
    <dgm:cxn modelId="{000B87BF-FEBB-4645-A105-6B725AF3FB92}" type="presParOf" srcId="{4014F816-5C9D-48D5-A52F-CA3573464961}" destId="{B20889B5-2089-4744-AFC6-935938AD61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AF3FF-5768-4F8D-B0F4-1D05CF5C668B}">
      <dsp:nvSpPr>
        <dsp:cNvPr id="0" name=""/>
        <dsp:cNvSpPr/>
      </dsp:nvSpPr>
      <dsp:spPr>
        <a:xfrm rot="16200000">
          <a:off x="-1184777" y="1185396"/>
          <a:ext cx="5435473" cy="3064681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4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latin typeface="Twentieth Century"/>
            </a:rPr>
            <a:t>RESPONSABLES DE AUTORIDAD DE REGISTRO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400" kern="1200" dirty="0" smtClean="0">
            <a:latin typeface="Twentieth Century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latin typeface="Twentieth Century"/>
            </a:rPr>
            <a:t> (3)</a:t>
          </a:r>
          <a:endParaRPr lang="es-AR" sz="2400" kern="1200" dirty="0">
            <a:latin typeface="Twentieth Century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700" kern="1200" dirty="0"/>
        </a:p>
      </dsp:txBody>
      <dsp:txXfrm rot="5400000">
        <a:off x="619" y="1087095"/>
        <a:ext cx="3064681" cy="3261283"/>
      </dsp:txXfrm>
    </dsp:sp>
    <dsp:sp modelId="{8D29C6BD-A380-4D50-A54D-228F912EBB5D}">
      <dsp:nvSpPr>
        <dsp:cNvPr id="0" name=""/>
        <dsp:cNvSpPr/>
      </dsp:nvSpPr>
      <dsp:spPr>
        <a:xfrm rot="16200000">
          <a:off x="1662174" y="1547241"/>
          <a:ext cx="5435473" cy="2340991"/>
        </a:xfrm>
        <a:prstGeom prst="flowChartManualOperation">
          <a:avLst/>
        </a:prstGeom>
        <a:solidFill>
          <a:schemeClr val="accent1">
            <a:shade val="50000"/>
            <a:hueOff val="330983"/>
            <a:satOff val="4721"/>
            <a:lumOff val="28863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latin typeface="Twentieth Century"/>
            </a:rPr>
            <a:t>OFICIALES DE REGISTRO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400" kern="1200" dirty="0" smtClean="0">
            <a:latin typeface="Twentieth Century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latin typeface="Twentieth Century"/>
            </a:rPr>
            <a:t> (11)</a:t>
          </a:r>
          <a:endParaRPr lang="es-AR" sz="2400" kern="1200" dirty="0">
            <a:latin typeface="Twentieth Century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700" kern="1200" dirty="0"/>
        </a:p>
      </dsp:txBody>
      <dsp:txXfrm rot="5400000">
        <a:off x="3209415" y="1087095"/>
        <a:ext cx="2340991" cy="3261283"/>
      </dsp:txXfrm>
    </dsp:sp>
    <dsp:sp modelId="{42F12CB7-636B-4E43-A6E1-9F8146649DDF}">
      <dsp:nvSpPr>
        <dsp:cNvPr id="0" name=""/>
        <dsp:cNvSpPr/>
      </dsp:nvSpPr>
      <dsp:spPr>
        <a:xfrm rot="16200000">
          <a:off x="4360241" y="1320096"/>
          <a:ext cx="5435473" cy="2795281"/>
        </a:xfrm>
        <a:prstGeom prst="flowChartManualOperation">
          <a:avLst/>
        </a:prstGeom>
        <a:solidFill>
          <a:schemeClr val="accent1">
            <a:shade val="50000"/>
            <a:hueOff val="330983"/>
            <a:satOff val="4721"/>
            <a:lumOff val="28863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latin typeface="Twentieth Century"/>
            </a:rPr>
            <a:t>REPSONSABLES DE SOPORTE TÉCNICO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400" kern="1200" dirty="0" smtClean="0">
            <a:latin typeface="Twentieth Century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latin typeface="Twentieth Century"/>
            </a:rPr>
            <a:t>(2)</a:t>
          </a:r>
          <a:endParaRPr lang="es-AR" sz="2400" kern="1200" dirty="0">
            <a:latin typeface="Twentieth Century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700" kern="1200" dirty="0"/>
        </a:p>
      </dsp:txBody>
      <dsp:txXfrm rot="5400000">
        <a:off x="5680337" y="1087095"/>
        <a:ext cx="2795281" cy="3261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C01F6-422D-49A4-91BE-68584DFA15DF}">
      <dsp:nvSpPr>
        <dsp:cNvPr id="0" name=""/>
        <dsp:cNvSpPr/>
      </dsp:nvSpPr>
      <dsp:spPr>
        <a:xfrm rot="10800000">
          <a:off x="1814339" y="0"/>
          <a:ext cx="5655207" cy="1505112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71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>
              <a:latin typeface="Twentieth Century"/>
            </a:rPr>
            <a:t>CERTIFICADOS EMITIDOS DE FIRMA DIGITAL REMOTA</a:t>
          </a:r>
          <a:endParaRPr lang="es-AR" sz="2800" kern="1200" dirty="0">
            <a:latin typeface="Twentieth Century"/>
          </a:endParaRPr>
        </a:p>
      </dsp:txBody>
      <dsp:txXfrm rot="10800000">
        <a:off x="2190617" y="0"/>
        <a:ext cx="5278929" cy="1505112"/>
      </dsp:txXfrm>
    </dsp:sp>
    <dsp:sp modelId="{9BBA9632-6697-478C-A07D-FB00442CB992}">
      <dsp:nvSpPr>
        <dsp:cNvPr id="0" name=""/>
        <dsp:cNvSpPr/>
      </dsp:nvSpPr>
      <dsp:spPr>
        <a:xfrm>
          <a:off x="1048153" y="2376"/>
          <a:ext cx="1505112" cy="1505112"/>
        </a:xfrm>
        <a:prstGeom prst="ellipse">
          <a:avLst/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41843-3B51-4BDC-9ECA-D501EBC63DD3}">
      <dsp:nvSpPr>
        <dsp:cNvPr id="0" name=""/>
        <dsp:cNvSpPr/>
      </dsp:nvSpPr>
      <dsp:spPr>
        <a:xfrm rot="10800000">
          <a:off x="1800710" y="1956777"/>
          <a:ext cx="5655207" cy="1505112"/>
        </a:xfrm>
        <a:prstGeom prst="homePlate">
          <a:avLst/>
        </a:prstGeom>
        <a:solidFill>
          <a:schemeClr val="accent1">
            <a:shade val="50000"/>
            <a:hueOff val="330983"/>
            <a:satOff val="4721"/>
            <a:lumOff val="2886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71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>
              <a:latin typeface="Twentieth Century"/>
            </a:rPr>
            <a:t>CERTIFICADOS EMITIDOS DE FIRMA DIGITAL POR HARDWARE</a:t>
          </a:r>
          <a:endParaRPr lang="es-AR" sz="2800" kern="1200" dirty="0">
            <a:latin typeface="Twentieth Century"/>
          </a:endParaRPr>
        </a:p>
      </dsp:txBody>
      <dsp:txXfrm rot="10800000">
        <a:off x="2176988" y="1956777"/>
        <a:ext cx="5278929" cy="1505112"/>
      </dsp:txXfrm>
    </dsp:sp>
    <dsp:sp modelId="{03CF161B-1784-47D1-8041-ECD2B1B80BFF}">
      <dsp:nvSpPr>
        <dsp:cNvPr id="0" name=""/>
        <dsp:cNvSpPr/>
      </dsp:nvSpPr>
      <dsp:spPr>
        <a:xfrm>
          <a:off x="1048153" y="1956777"/>
          <a:ext cx="1505112" cy="1505112"/>
        </a:xfrm>
        <a:prstGeom prst="ellipse">
          <a:avLst/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889B5-2089-4744-AFC6-935938AD613D}">
      <dsp:nvSpPr>
        <dsp:cNvPr id="0" name=""/>
        <dsp:cNvSpPr/>
      </dsp:nvSpPr>
      <dsp:spPr>
        <a:xfrm rot="10800000">
          <a:off x="1800710" y="3911177"/>
          <a:ext cx="5655207" cy="1505112"/>
        </a:xfrm>
        <a:prstGeom prst="homePlate">
          <a:avLst/>
        </a:prstGeom>
        <a:solidFill>
          <a:schemeClr val="accent1">
            <a:shade val="50000"/>
            <a:hueOff val="330983"/>
            <a:satOff val="4721"/>
            <a:lumOff val="2886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71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>
              <a:latin typeface="Twentieth Century"/>
            </a:rPr>
            <a:t>TOTAL DE CERTIFICADOS EMITIDOS</a:t>
          </a:r>
          <a:endParaRPr lang="es-AR" sz="2800" kern="1200" dirty="0">
            <a:latin typeface="Twentieth Century"/>
          </a:endParaRPr>
        </a:p>
      </dsp:txBody>
      <dsp:txXfrm rot="10800000">
        <a:off x="2176988" y="3911177"/>
        <a:ext cx="5278929" cy="1505112"/>
      </dsp:txXfrm>
    </dsp:sp>
    <dsp:sp modelId="{A823D2D3-39EA-410F-A417-538B0437D699}">
      <dsp:nvSpPr>
        <dsp:cNvPr id="0" name=""/>
        <dsp:cNvSpPr/>
      </dsp:nvSpPr>
      <dsp:spPr>
        <a:xfrm>
          <a:off x="1035525" y="3913554"/>
          <a:ext cx="1505112" cy="1505112"/>
        </a:xfrm>
        <a:prstGeom prst="ellipse">
          <a:avLst/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C01F6-422D-49A4-91BE-68584DFA15DF}">
      <dsp:nvSpPr>
        <dsp:cNvPr id="0" name=""/>
        <dsp:cNvSpPr/>
      </dsp:nvSpPr>
      <dsp:spPr>
        <a:xfrm rot="10800000">
          <a:off x="2203780" y="0"/>
          <a:ext cx="6642448" cy="2058694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827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100" b="0" i="0" u="none" strike="noStrike" kern="1200" cap="none" dirty="0" smtClean="0">
              <a:latin typeface="Twentieth Century"/>
              <a:ea typeface="Twentieth Century"/>
              <a:cs typeface="Twentieth Century"/>
              <a:sym typeface="Twentieth Century"/>
            </a:rPr>
            <a:t>CERTIFICADOS OTORGADOS A AGENTES  Y FUNCIONARIOS DE LA APP</a:t>
          </a:r>
          <a:endParaRPr lang="es-AR" sz="3100" kern="1200" dirty="0"/>
        </a:p>
      </dsp:txBody>
      <dsp:txXfrm rot="10800000">
        <a:off x="2718453" y="0"/>
        <a:ext cx="6127775" cy="2058694"/>
      </dsp:txXfrm>
    </dsp:sp>
    <dsp:sp modelId="{9BBA9632-6697-478C-A07D-FB00442CB992}">
      <dsp:nvSpPr>
        <dsp:cNvPr id="0" name=""/>
        <dsp:cNvSpPr/>
      </dsp:nvSpPr>
      <dsp:spPr>
        <a:xfrm>
          <a:off x="1158424" y="2616"/>
          <a:ext cx="2058694" cy="2058694"/>
        </a:xfrm>
        <a:prstGeom prst="ellipse">
          <a:avLst/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41843-3B51-4BDC-9ECA-D501EBC63DD3}">
      <dsp:nvSpPr>
        <dsp:cNvPr id="0" name=""/>
        <dsp:cNvSpPr/>
      </dsp:nvSpPr>
      <dsp:spPr>
        <a:xfrm rot="10800000">
          <a:off x="2187771" y="2675846"/>
          <a:ext cx="6642448" cy="2058694"/>
        </a:xfrm>
        <a:prstGeom prst="homePlate">
          <a:avLst/>
        </a:prstGeom>
        <a:solidFill>
          <a:schemeClr val="accent1">
            <a:shade val="50000"/>
            <a:hueOff val="496474"/>
            <a:satOff val="7082"/>
            <a:lumOff val="43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827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100" b="0" i="0" u="none" strike="noStrike" kern="1200" cap="none" dirty="0" smtClean="0">
              <a:latin typeface="Twentieth Century"/>
              <a:ea typeface="Twentieth Century"/>
              <a:cs typeface="Twentieth Century"/>
              <a:sym typeface="Twentieth Century"/>
            </a:rPr>
            <a:t>CERTIFICADOS OTORGADOS A CIUDADANOS EN GENERAL</a:t>
          </a:r>
          <a:endParaRPr lang="es-AR" sz="3100" kern="1200" dirty="0"/>
        </a:p>
      </dsp:txBody>
      <dsp:txXfrm rot="10800000">
        <a:off x="2702444" y="2675846"/>
        <a:ext cx="6127775" cy="2058694"/>
      </dsp:txXfrm>
    </dsp:sp>
    <dsp:sp modelId="{03CF161B-1784-47D1-8041-ECD2B1B80BFF}">
      <dsp:nvSpPr>
        <dsp:cNvPr id="0" name=""/>
        <dsp:cNvSpPr/>
      </dsp:nvSpPr>
      <dsp:spPr>
        <a:xfrm>
          <a:off x="1158424" y="2675846"/>
          <a:ext cx="2058694" cy="2058694"/>
        </a:xfrm>
        <a:prstGeom prst="ellipse">
          <a:avLst/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C01F6-422D-49A4-91BE-68584DFA15DF}">
      <dsp:nvSpPr>
        <dsp:cNvPr id="0" name=""/>
        <dsp:cNvSpPr/>
      </dsp:nvSpPr>
      <dsp:spPr>
        <a:xfrm rot="10800000">
          <a:off x="1814339" y="0"/>
          <a:ext cx="5655207" cy="1505112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713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0" i="0" u="none" strike="noStrike" kern="1200" cap="none" dirty="0" smtClean="0">
              <a:latin typeface="Twentieth Century"/>
              <a:ea typeface="Twentieth Century"/>
              <a:cs typeface="Twentieth Century"/>
              <a:sym typeface="Twentieth Century"/>
            </a:rPr>
            <a:t>AUTORIDADES DE REGISTRO CON FIRMA DIGITAL REMOTA</a:t>
          </a:r>
          <a:endParaRPr lang="es-AR" sz="3000" kern="1200" dirty="0"/>
        </a:p>
      </dsp:txBody>
      <dsp:txXfrm rot="10800000">
        <a:off x="2190617" y="0"/>
        <a:ext cx="5278929" cy="1505112"/>
      </dsp:txXfrm>
    </dsp:sp>
    <dsp:sp modelId="{9BBA9632-6697-478C-A07D-FB00442CB992}">
      <dsp:nvSpPr>
        <dsp:cNvPr id="0" name=""/>
        <dsp:cNvSpPr/>
      </dsp:nvSpPr>
      <dsp:spPr>
        <a:xfrm>
          <a:off x="1048153" y="2376"/>
          <a:ext cx="1505112" cy="1505112"/>
        </a:xfrm>
        <a:prstGeom prst="ellipse">
          <a:avLst/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41843-3B51-4BDC-9ECA-D501EBC63DD3}">
      <dsp:nvSpPr>
        <dsp:cNvPr id="0" name=""/>
        <dsp:cNvSpPr/>
      </dsp:nvSpPr>
      <dsp:spPr>
        <a:xfrm rot="10800000">
          <a:off x="1800710" y="1956777"/>
          <a:ext cx="5655207" cy="1505112"/>
        </a:xfrm>
        <a:prstGeom prst="homePlate">
          <a:avLst/>
        </a:prstGeom>
        <a:solidFill>
          <a:schemeClr val="accent1">
            <a:shade val="50000"/>
            <a:hueOff val="330983"/>
            <a:satOff val="4721"/>
            <a:lumOff val="2886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713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0" i="0" u="none" strike="noStrike" kern="1200" cap="none" dirty="0" smtClean="0">
              <a:latin typeface="Twentieth Century"/>
              <a:ea typeface="Twentieth Century"/>
              <a:cs typeface="Twentieth Century"/>
              <a:sym typeface="Twentieth Century"/>
            </a:rPr>
            <a:t>AUTORIDADES DE REGISTRO CON FIRMA DIGITAL TOKEN</a:t>
          </a:r>
          <a:endParaRPr lang="es-AR" sz="3000" kern="1200" dirty="0"/>
        </a:p>
      </dsp:txBody>
      <dsp:txXfrm rot="10800000">
        <a:off x="2176988" y="1956777"/>
        <a:ext cx="5278929" cy="1505112"/>
      </dsp:txXfrm>
    </dsp:sp>
    <dsp:sp modelId="{03CF161B-1784-47D1-8041-ECD2B1B80BFF}">
      <dsp:nvSpPr>
        <dsp:cNvPr id="0" name=""/>
        <dsp:cNvSpPr/>
      </dsp:nvSpPr>
      <dsp:spPr>
        <a:xfrm>
          <a:off x="1048153" y="1956777"/>
          <a:ext cx="1505112" cy="1505112"/>
        </a:xfrm>
        <a:prstGeom prst="ellipse">
          <a:avLst/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889B5-2089-4744-AFC6-935938AD613D}">
      <dsp:nvSpPr>
        <dsp:cNvPr id="0" name=""/>
        <dsp:cNvSpPr/>
      </dsp:nvSpPr>
      <dsp:spPr>
        <a:xfrm rot="10800000">
          <a:off x="1800710" y="3911177"/>
          <a:ext cx="5655207" cy="1505112"/>
        </a:xfrm>
        <a:prstGeom prst="homePlate">
          <a:avLst/>
        </a:prstGeom>
        <a:solidFill>
          <a:schemeClr val="accent1">
            <a:shade val="50000"/>
            <a:hueOff val="330983"/>
            <a:satOff val="4721"/>
            <a:lumOff val="2886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713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b="0" i="0" u="none" strike="noStrike" kern="1200" cap="none" dirty="0" smtClean="0">
              <a:latin typeface="Twentieth Century"/>
              <a:ea typeface="Twentieth Century"/>
              <a:cs typeface="Twentieth Century"/>
              <a:sym typeface="Twentieth Century"/>
            </a:rPr>
            <a:t>TOTAL ORGANISMOS PÚBLICOS Y PRIVADOS A NIVEL NACIONAL</a:t>
          </a:r>
          <a:endParaRPr lang="es-AR" sz="3000" kern="1200" dirty="0"/>
        </a:p>
      </dsp:txBody>
      <dsp:txXfrm rot="10800000">
        <a:off x="2176988" y="3911177"/>
        <a:ext cx="5278929" cy="1505112"/>
      </dsp:txXfrm>
    </dsp:sp>
    <dsp:sp modelId="{A823D2D3-39EA-410F-A417-538B0437D699}">
      <dsp:nvSpPr>
        <dsp:cNvPr id="0" name=""/>
        <dsp:cNvSpPr/>
      </dsp:nvSpPr>
      <dsp:spPr>
        <a:xfrm>
          <a:off x="1048153" y="3911177"/>
          <a:ext cx="1505112" cy="1505112"/>
        </a:xfrm>
        <a:prstGeom prst="ellipse">
          <a:avLst/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523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256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808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f3cf45bb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f3cf45bb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68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f3cf45bb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f3cf45bb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8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2465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057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563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4693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289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2820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22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f3cf45b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f3cf45b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367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103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f3cf45bb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f3cf45bb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530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481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125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5397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847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704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6744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832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89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2729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46548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673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272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4142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4360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55748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2600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008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50637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907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9027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31101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1345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75610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04514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3290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287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1952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1716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2580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636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3498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0388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373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0567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15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545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52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f3cf45bb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f3cf45bb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42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720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428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46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316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941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2087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928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561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5318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793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0608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85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5505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1555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774102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203471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502313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653846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274082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944366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29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778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093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330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0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1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072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039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236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4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899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>
            <a:spLocks noGrp="1"/>
          </p:cNvSpPr>
          <p:nvPr>
            <p:ph type="ctrTitle"/>
          </p:nvPr>
        </p:nvSpPr>
        <p:spPr>
          <a:xfrm>
            <a:off x="2673309" y="1567543"/>
            <a:ext cx="9088346" cy="82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s-AR" sz="5400" b="1" dirty="0">
                <a:solidFill>
                  <a:srgbClr val="00B0F0"/>
                </a:solidFill>
                <a:latin typeface="Twentieth Century"/>
              </a:rPr>
              <a:t>AUTORÍA DIGITAL </a:t>
            </a:r>
            <a:endParaRPr sz="54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235" name="Google Shape;235;p1"/>
          <p:cNvSpPr txBox="1">
            <a:spLocks noGrp="1"/>
          </p:cNvSpPr>
          <p:nvPr>
            <p:ph type="subTitle" idx="1"/>
          </p:nvPr>
        </p:nvSpPr>
        <p:spPr>
          <a:xfrm>
            <a:off x="2673309" y="3149076"/>
            <a:ext cx="9518691" cy="23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es-AR" sz="3600" dirty="0">
                <a:solidFill>
                  <a:schemeClr val="dk1"/>
                </a:solidFill>
              </a:rPr>
              <a:t>AUTORIDAD DE REGISTRO</a:t>
            </a:r>
            <a:endParaRPr sz="2000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es-AR" sz="3200" b="1" dirty="0">
                <a:solidFill>
                  <a:schemeClr val="dk1"/>
                </a:solidFill>
              </a:rPr>
              <a:t>SECRETARÍA GENERAL DE LA GOBERNACIÓN DE LA PROVINCIA DE CÓRDOBA</a:t>
            </a:r>
            <a:endParaRPr sz="3200" b="1" dirty="0">
              <a:solidFill>
                <a:schemeClr val="dk1"/>
              </a:solidFill>
            </a:endParaRPr>
          </a:p>
        </p:txBody>
      </p:sp>
      <p:pic>
        <p:nvPicPr>
          <p:cNvPr id="236" name="Google Shape;23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204136" y="2321762"/>
            <a:ext cx="1002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0B0F0"/>
                </a:solidFill>
                <a:latin typeface="Twentieth Century"/>
              </a:rPr>
              <a:t>FIRMA DIGITAL Y FIRMA ELECTRÓNICA</a:t>
            </a:r>
            <a:endParaRPr lang="es-A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"/>
          <p:cNvSpPr txBox="1">
            <a:spLocks noGrp="1"/>
          </p:cNvSpPr>
          <p:nvPr>
            <p:ph type="title"/>
          </p:nvPr>
        </p:nvSpPr>
        <p:spPr>
          <a:xfrm>
            <a:off x="3016257" y="1306450"/>
            <a:ext cx="7539200" cy="76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s-AR" sz="4800" b="1" dirty="0">
                <a:solidFill>
                  <a:srgbClr val="00B0F0"/>
                </a:solidFill>
                <a:latin typeface="Twentieth Century"/>
              </a:rPr>
              <a:t>ACTORES PRINCIPALES</a:t>
            </a:r>
            <a:endParaRPr sz="48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353" name="Google Shape;353;p8"/>
          <p:cNvSpPr txBox="1">
            <a:spLocks noGrp="1"/>
          </p:cNvSpPr>
          <p:nvPr>
            <p:ph type="body" idx="1"/>
          </p:nvPr>
        </p:nvSpPr>
        <p:spPr>
          <a:xfrm>
            <a:off x="1683693" y="2308704"/>
            <a:ext cx="10294368" cy="454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s-AR" sz="2200" dirty="0" smtClean="0">
                <a:solidFill>
                  <a:schemeClr val="dk1"/>
                </a:solidFill>
                <a:latin typeface="Twentieth Century"/>
              </a:rPr>
              <a:t> Quien firma: </a:t>
            </a:r>
            <a:r>
              <a:rPr lang="es-AR" sz="2200" b="1" dirty="0">
                <a:solidFill>
                  <a:schemeClr val="dk1"/>
                </a:solidFill>
                <a:latin typeface="Twentieth Century"/>
              </a:rPr>
              <a:t>“EL SUSCRIPTOR O TITULAR DE UN CERTIFICADO” </a:t>
            </a:r>
            <a:r>
              <a:rPr lang="es-AR" sz="2200" dirty="0">
                <a:solidFill>
                  <a:schemeClr val="dk1"/>
                </a:solidFill>
                <a:latin typeface="Twentieth Century"/>
              </a:rPr>
              <a:t>– </a:t>
            </a:r>
            <a:r>
              <a:rPr lang="es-AR" sz="2200" dirty="0" smtClean="0">
                <a:solidFill>
                  <a:schemeClr val="dk1"/>
                </a:solidFill>
                <a:latin typeface="Twentieth Century"/>
              </a:rPr>
              <a:t>Cualquier persona humana que lo requiera.</a:t>
            </a:r>
            <a:endParaRPr sz="2200" dirty="0">
              <a:solidFill>
                <a:schemeClr val="dk1"/>
              </a:solidFill>
              <a:latin typeface="Twentieth Century"/>
            </a:endParaRPr>
          </a:p>
          <a:p>
            <a:pPr marL="34290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s-AR" sz="2200" dirty="0" smtClean="0">
                <a:solidFill>
                  <a:schemeClr val="dk1"/>
                </a:solidFill>
                <a:latin typeface="Twentieth Century"/>
              </a:rPr>
              <a:t> Quienes necesitan verificar la firma: </a:t>
            </a:r>
            <a:r>
              <a:rPr lang="es-AR" sz="2200" b="1" dirty="0">
                <a:solidFill>
                  <a:schemeClr val="dk1"/>
                </a:solidFill>
                <a:latin typeface="Twentieth Century"/>
              </a:rPr>
              <a:t>“TERCEROS USUARIOS”, </a:t>
            </a:r>
            <a:r>
              <a:rPr lang="es-AR" sz="2200" dirty="0" smtClean="0">
                <a:solidFill>
                  <a:schemeClr val="dk1"/>
                </a:solidFill>
                <a:latin typeface="Twentieth Century"/>
              </a:rPr>
              <a:t>persona física o jurídica que recibe un documento firmado digitalmente.</a:t>
            </a:r>
            <a:endParaRPr sz="1900" dirty="0">
              <a:latin typeface="Twentieth Century"/>
            </a:endParaRPr>
          </a:p>
          <a:p>
            <a:pPr marL="34290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s-AR" sz="2200" dirty="0" smtClean="0">
                <a:solidFill>
                  <a:schemeClr val="dk1"/>
                </a:solidFill>
                <a:latin typeface="Twentieth Century"/>
              </a:rPr>
              <a:t> Quien certifica que una firma pertenece a una cierta persona: </a:t>
            </a:r>
            <a:r>
              <a:rPr lang="es-AR" sz="2200" b="1" dirty="0">
                <a:solidFill>
                  <a:schemeClr val="dk1"/>
                </a:solidFill>
                <a:latin typeface="Twentieth Century"/>
              </a:rPr>
              <a:t>“ENTIDAD CERTIFICANTE”.</a:t>
            </a:r>
            <a:endParaRPr sz="1900" dirty="0">
              <a:latin typeface="Twentieth Century"/>
            </a:endParaRPr>
          </a:p>
          <a:p>
            <a:pPr marL="34290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s-AR" sz="2200" dirty="0" smtClean="0">
                <a:solidFill>
                  <a:schemeClr val="dk1"/>
                </a:solidFill>
                <a:latin typeface="Twentieth Century"/>
              </a:rPr>
              <a:t> Quien es la autoridad de aplicación: </a:t>
            </a:r>
            <a:r>
              <a:rPr lang="es-AR" sz="2200" b="1" dirty="0" smtClean="0">
                <a:solidFill>
                  <a:schemeClr val="dk1"/>
                </a:solidFill>
                <a:latin typeface="Twentieth Century"/>
              </a:rPr>
              <a:t>JEFATURA </a:t>
            </a:r>
            <a:r>
              <a:rPr lang="es-AR" sz="2200" b="1" dirty="0">
                <a:solidFill>
                  <a:schemeClr val="dk1"/>
                </a:solidFill>
                <a:latin typeface="Twentieth Century"/>
              </a:rPr>
              <a:t>DE GABINETE DE MINISTROS</a:t>
            </a:r>
            <a:r>
              <a:rPr lang="es-AR" sz="2200" dirty="0">
                <a:solidFill>
                  <a:schemeClr val="dk1"/>
                </a:solidFill>
                <a:latin typeface="Twentieth Century"/>
              </a:rPr>
              <a:t>.</a:t>
            </a:r>
            <a:endParaRPr sz="1900" dirty="0"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sz="2400" dirty="0"/>
          </a:p>
        </p:txBody>
      </p:sp>
      <p:pic>
        <p:nvPicPr>
          <p:cNvPr id="4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f3cf45bb0_1_5"/>
          <p:cNvSpPr txBox="1">
            <a:spLocks noGrp="1"/>
          </p:cNvSpPr>
          <p:nvPr>
            <p:ph type="ctrTitle"/>
          </p:nvPr>
        </p:nvSpPr>
        <p:spPr>
          <a:xfrm>
            <a:off x="2897945" y="2236764"/>
            <a:ext cx="9101797" cy="287967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000" dirty="0" smtClean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Desde </a:t>
            </a:r>
            <a:r>
              <a:rPr lang="es-AR" sz="2000" dirty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el mes de octubre de 2018,  la Autoridad Certificante </a:t>
            </a:r>
            <a:r>
              <a:rPr lang="es-AR" sz="2000" dirty="0" smtClean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dispuso mediante </a:t>
            </a:r>
            <a:r>
              <a:rPr lang="es-AR" sz="2000" dirty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el instrumento legal </a:t>
            </a:r>
            <a:r>
              <a:rPr lang="es-AR" sz="2000" b="1" dirty="0" smtClean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IF-2018-51224904-APN-DNTEID#JGM </a:t>
            </a:r>
            <a:r>
              <a:rPr lang="es-AR" sz="2000" dirty="0" smtClean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 </a:t>
            </a:r>
            <a:r>
              <a:rPr lang="es-AR" sz="2000" dirty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que el trámite alcanzare a </a:t>
            </a:r>
            <a:r>
              <a:rPr lang="es-AR" sz="2000" b="1" i="1" dirty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TODA PERSONA HUMANA</a:t>
            </a:r>
            <a:r>
              <a:rPr lang="es-AR" sz="2000" b="1" dirty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 </a:t>
            </a:r>
            <a:r>
              <a:rPr lang="es-AR" sz="2000" dirty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 que  requiera realizar trámites firmando digitalmente, pudiendo firmar cualquier trámite o transacción, pudiendo ser utilizado para cualquier uso o aplicación, sin perjuicio de su organismos de </a:t>
            </a:r>
            <a:r>
              <a:rPr lang="es-AR" sz="2000" dirty="0" smtClean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pertenencia,  </a:t>
            </a:r>
            <a:r>
              <a:rPr lang="es-AR" sz="2000" dirty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del sector público o </a:t>
            </a:r>
            <a:r>
              <a:rPr lang="es-AR" sz="2000" dirty="0" smtClean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privado.</a:t>
            </a:r>
            <a:endParaRPr sz="2000" dirty="0">
              <a:solidFill>
                <a:schemeClr val="dk1"/>
              </a:solidFill>
              <a:latin typeface="Twentieth Century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07590" y="1331605"/>
            <a:ext cx="7558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00B0F0"/>
                </a:solidFill>
                <a:latin typeface="Twentieth Century"/>
                <a:ea typeface="Calibri"/>
                <a:cs typeface="Calibri"/>
                <a:sym typeface="Calibri"/>
              </a:rPr>
              <a:t>ALCANCE DE FIRMA DIGITAL</a:t>
            </a:r>
            <a:endParaRPr lang="es-AR" sz="4000" dirty="0">
              <a:solidFill>
                <a:srgbClr val="00B0F0"/>
              </a:solidFill>
              <a:latin typeface="Twentieth Century"/>
            </a:endParaRPr>
          </a:p>
        </p:txBody>
      </p:sp>
      <p:pic>
        <p:nvPicPr>
          <p:cNvPr id="4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f3cf45bb0_0_7"/>
          <p:cNvSpPr txBox="1">
            <a:spLocks noGrp="1"/>
          </p:cNvSpPr>
          <p:nvPr>
            <p:ph type="ctrTitle"/>
          </p:nvPr>
        </p:nvSpPr>
        <p:spPr>
          <a:xfrm>
            <a:off x="1732327" y="1756227"/>
            <a:ext cx="10459673" cy="1773203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b="1" dirty="0">
                <a:solidFill>
                  <a:srgbClr val="00B0F0"/>
                </a:solidFill>
                <a:latin typeface="Twentieth Century"/>
              </a:rPr>
              <a:t>ASPECTO IMPORTANTE EN EL PROCESO DE TRANSFORMACIÓN DIGITAL Y MIGRACIÓN DE MUNDO ANALÓGICO A MUNDO DIGITAL</a:t>
            </a:r>
            <a:endParaRPr sz="3600" b="1" dirty="0">
              <a:solidFill>
                <a:srgbClr val="00B0F0"/>
              </a:solidFill>
              <a:latin typeface="Twentieth Century"/>
            </a:endParaRPr>
          </a:p>
        </p:txBody>
      </p:sp>
      <p:pic>
        <p:nvPicPr>
          <p:cNvPr id="3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/>
          <p:cNvSpPr txBox="1">
            <a:spLocks noGrp="1"/>
          </p:cNvSpPr>
          <p:nvPr>
            <p:ph type="title"/>
          </p:nvPr>
        </p:nvSpPr>
        <p:spPr>
          <a:xfrm>
            <a:off x="2988907" y="121123"/>
            <a:ext cx="6343638" cy="100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Twentieth Century"/>
              <a:buNone/>
            </a:pPr>
            <a:r>
              <a:rPr lang="es-AR" sz="6480" b="1" dirty="0">
                <a:solidFill>
                  <a:srgbClr val="00B0F0"/>
                </a:solidFill>
                <a:latin typeface="Twentieth Century"/>
              </a:rPr>
              <a:t>ANTECEDENTES</a:t>
            </a:r>
            <a:endParaRPr sz="6480" b="1" dirty="0">
              <a:solidFill>
                <a:srgbClr val="00B0F0"/>
              </a:solidFill>
              <a:latin typeface="Twentieth Century"/>
            </a:endParaRPr>
          </a:p>
        </p:txBody>
      </p:sp>
      <p:grpSp>
        <p:nvGrpSpPr>
          <p:cNvPr id="254" name="Google Shape;254;p3"/>
          <p:cNvGrpSpPr/>
          <p:nvPr/>
        </p:nvGrpSpPr>
        <p:grpSpPr>
          <a:xfrm>
            <a:off x="579952" y="1157619"/>
            <a:ext cx="11377877" cy="5430831"/>
            <a:chOff x="-113495" y="-515343"/>
            <a:chExt cx="11807510" cy="5430831"/>
          </a:xfrm>
          <a:solidFill>
            <a:schemeClr val="bg1"/>
          </a:solidFill>
        </p:grpSpPr>
        <p:sp>
          <p:nvSpPr>
            <p:cNvPr id="255" name="Google Shape;255;p3"/>
            <p:cNvSpPr/>
            <p:nvPr/>
          </p:nvSpPr>
          <p:spPr>
            <a:xfrm>
              <a:off x="0" y="1640770"/>
              <a:ext cx="11694015" cy="2256378"/>
            </a:xfrm>
            <a:prstGeom prst="notchedRigh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 txBox="1"/>
            <p:nvPr/>
          </p:nvSpPr>
          <p:spPr>
            <a:xfrm>
              <a:off x="-113495" y="-515343"/>
              <a:ext cx="2533513" cy="26711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500" b="1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Poder Ejecutivo Nacional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r>
                <a:rPr lang="es-AR" sz="1500" b="1" i="0" u="none" strike="noStrike" cap="none" dirty="0">
                  <a:solidFill>
                    <a:schemeClr val="tx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DECRETO 427:</a:t>
              </a:r>
              <a:endParaRPr dirty="0">
                <a:solidFill>
                  <a:schemeClr val="tx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r>
                <a:rPr lang="es-AR" sz="1500" b="1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Creación de Infraestructura para Firma Digital para APN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endParaRPr sz="1500" b="1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r>
                <a:rPr lang="es-AR" sz="1500" b="1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Autoridad Certificante Raíz, O.N.T.I, (Jefatura de Gabinete de Ministros)</a:t>
              </a:r>
              <a:endParaRPr sz="1500" b="1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" name="Google Shape;260;p3"/>
            <p:cNvSpPr txBox="1"/>
            <p:nvPr/>
          </p:nvSpPr>
          <p:spPr>
            <a:xfrm>
              <a:off x="2591843" y="3397625"/>
              <a:ext cx="2525069" cy="5768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 b="1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ART 48° DESPAPELIZACIÓN</a:t>
              </a:r>
              <a:endParaRPr sz="1600" b="1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598310" y="2719020"/>
              <a:ext cx="270325" cy="132189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 txBox="1"/>
            <p:nvPr/>
          </p:nvSpPr>
          <p:spPr>
            <a:xfrm>
              <a:off x="2757232" y="1378879"/>
              <a:ext cx="2176566" cy="8201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8000" tIns="128000" rIns="128000" bIns="128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 b="1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N° 25.506 </a:t>
              </a:r>
              <a:r>
                <a:rPr lang="es-AR" sz="1800" b="0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 </a:t>
              </a:r>
              <a:r>
                <a:rPr lang="es-AR" sz="1800" b="0" i="0" u="none" strike="noStrike" cap="none" dirty="0">
                  <a:solidFill>
                    <a:schemeClr val="tx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FIRMA </a:t>
              </a:r>
              <a:r>
                <a:rPr lang="es-AR" sz="1800" b="0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DIGITAL </a:t>
              </a:r>
              <a:endParaRPr sz="18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796810" y="2482963"/>
              <a:ext cx="564094" cy="564094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 txBox="1"/>
            <p:nvPr/>
          </p:nvSpPr>
          <p:spPr>
            <a:xfrm>
              <a:off x="5448247" y="3456087"/>
              <a:ext cx="2300125" cy="14594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 b="1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PROVINCIAL N° 9401 </a:t>
              </a:r>
              <a:r>
                <a:rPr lang="es-AR" sz="1800" b="0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ADHESIÓN A LA LEY N° 25.506 DE FIRMA DIGITAL</a:t>
              </a:r>
              <a:endParaRPr sz="18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368002" y="2482963"/>
              <a:ext cx="564094" cy="564094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3"/>
          <p:cNvSpPr/>
          <p:nvPr/>
        </p:nvSpPr>
        <p:spPr>
          <a:xfrm>
            <a:off x="8209863" y="2565915"/>
            <a:ext cx="2245364" cy="124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LEY N° 27.446 </a:t>
            </a:r>
            <a:r>
              <a:rPr lang="es-AR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DEROGA EL ART. 4° (Exclusiones)</a:t>
            </a: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2" name="Google Shape;27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"/>
          <p:cNvSpPr/>
          <p:nvPr/>
        </p:nvSpPr>
        <p:spPr>
          <a:xfrm>
            <a:off x="3893680" y="3935908"/>
            <a:ext cx="1033737" cy="961352"/>
          </a:xfrm>
          <a:prstGeom prst="ellipse">
            <a:avLst/>
          </a:prstGeom>
          <a:solidFill>
            <a:srgbClr val="134670"/>
          </a:solidFill>
          <a:ln w="158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"/>
          <p:cNvSpPr txBox="1"/>
          <p:nvPr/>
        </p:nvSpPr>
        <p:spPr>
          <a:xfrm>
            <a:off x="3869975" y="4125601"/>
            <a:ext cx="1066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2001</a:t>
            </a:r>
            <a:endParaRPr sz="2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" name="Google Shape;275;p3"/>
          <p:cNvSpPr/>
          <p:nvPr/>
        </p:nvSpPr>
        <p:spPr>
          <a:xfrm>
            <a:off x="6480417" y="3940760"/>
            <a:ext cx="1033737" cy="961352"/>
          </a:xfrm>
          <a:prstGeom prst="ellipse">
            <a:avLst/>
          </a:prstGeom>
          <a:solidFill>
            <a:srgbClr val="134670"/>
          </a:solidFill>
          <a:ln w="158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"/>
          <p:cNvSpPr/>
          <p:nvPr/>
        </p:nvSpPr>
        <p:spPr>
          <a:xfrm>
            <a:off x="8815677" y="3957296"/>
            <a:ext cx="1033737" cy="961352"/>
          </a:xfrm>
          <a:prstGeom prst="ellipse">
            <a:avLst/>
          </a:prstGeom>
          <a:solidFill>
            <a:srgbClr val="134670"/>
          </a:solidFill>
          <a:ln w="158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"/>
          <p:cNvSpPr txBox="1"/>
          <p:nvPr/>
        </p:nvSpPr>
        <p:spPr>
          <a:xfrm>
            <a:off x="6518964" y="4150168"/>
            <a:ext cx="11693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2007</a:t>
            </a:r>
            <a:endParaRPr sz="2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8" name="Google Shape;278;p3"/>
          <p:cNvSpPr txBox="1"/>
          <p:nvPr/>
        </p:nvSpPr>
        <p:spPr>
          <a:xfrm>
            <a:off x="8862266" y="4154419"/>
            <a:ext cx="9871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2018</a:t>
            </a:r>
            <a:endParaRPr sz="2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" name="Google Shape;273;p3"/>
          <p:cNvSpPr/>
          <p:nvPr/>
        </p:nvSpPr>
        <p:spPr>
          <a:xfrm>
            <a:off x="1306943" y="3935908"/>
            <a:ext cx="1033737" cy="961352"/>
          </a:xfrm>
          <a:prstGeom prst="ellipse">
            <a:avLst/>
          </a:prstGeom>
          <a:solidFill>
            <a:srgbClr val="134670"/>
          </a:solidFill>
          <a:ln w="158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74;p3"/>
          <p:cNvSpPr txBox="1"/>
          <p:nvPr/>
        </p:nvSpPr>
        <p:spPr>
          <a:xfrm>
            <a:off x="1319528" y="4150231"/>
            <a:ext cx="1066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 smtClean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1998</a:t>
            </a:r>
            <a:endParaRPr sz="2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65239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3534770" y="168821"/>
            <a:ext cx="5215335" cy="100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Twentieth Century"/>
              <a:buNone/>
            </a:pPr>
            <a:r>
              <a:rPr lang="es-AR" sz="6480" b="1" dirty="0">
                <a:solidFill>
                  <a:srgbClr val="00B0F0"/>
                </a:solidFill>
                <a:latin typeface="Twentieth Century"/>
              </a:rPr>
              <a:t>ACTUALIDAD</a:t>
            </a:r>
            <a:endParaRPr sz="6480" b="1" dirty="0">
              <a:solidFill>
                <a:srgbClr val="00B0F0"/>
              </a:solidFill>
              <a:latin typeface="Twentieth Century"/>
            </a:endParaRPr>
          </a:p>
        </p:txBody>
      </p:sp>
      <p:grpSp>
        <p:nvGrpSpPr>
          <p:cNvPr id="284" name="Google Shape;284;p4"/>
          <p:cNvGrpSpPr/>
          <p:nvPr/>
        </p:nvGrpSpPr>
        <p:grpSpPr>
          <a:xfrm>
            <a:off x="747675" y="1738648"/>
            <a:ext cx="11187304" cy="4284830"/>
            <a:chOff x="0" y="0"/>
            <a:chExt cx="11681138" cy="4284830"/>
          </a:xfrm>
        </p:grpSpPr>
        <p:sp>
          <p:nvSpPr>
            <p:cNvPr id="285" name="Google Shape;285;p4"/>
            <p:cNvSpPr/>
            <p:nvPr/>
          </p:nvSpPr>
          <p:spPr>
            <a:xfrm>
              <a:off x="0" y="1073554"/>
              <a:ext cx="11681138" cy="2412012"/>
            </a:xfrm>
            <a:prstGeom prst="notchedRigh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768099" y="2866415"/>
              <a:ext cx="4223978" cy="1418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 txBox="1"/>
            <p:nvPr/>
          </p:nvSpPr>
          <p:spPr>
            <a:xfrm>
              <a:off x="5982270" y="2838358"/>
              <a:ext cx="3703915" cy="1418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 b="1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• Art. 4° Despapelización</a:t>
              </a:r>
              <a:endParaRPr sz="12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s-AR" sz="2000" b="1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• Art. 5° Identidad Digital y Firma Electrónica </a:t>
              </a:r>
              <a:endParaRPr sz="20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924564" y="1732762"/>
              <a:ext cx="1082982" cy="1072533"/>
            </a:xfrm>
            <a:prstGeom prst="ellipse">
              <a:avLst/>
            </a:prstGeom>
            <a:solidFill>
              <a:srgbClr val="134670"/>
            </a:solidFill>
            <a:ln w="158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93843" y="0"/>
              <a:ext cx="3652545" cy="147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 txBox="1"/>
            <p:nvPr/>
          </p:nvSpPr>
          <p:spPr>
            <a:xfrm>
              <a:off x="487386" y="125680"/>
              <a:ext cx="3652545" cy="147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 b="1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DECRETO N° 182/19 </a:t>
              </a:r>
              <a:endParaRPr sz="18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s-AR" sz="1800" cap="all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Nueva reglamentación de la Ley N° 25.506/01 DE FIRMA DIGITAL</a:t>
              </a:r>
              <a:endParaRPr sz="1800" cap="all" dirty="0"/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wentieth Century"/>
                <a:buNone/>
              </a:pPr>
              <a:endParaRPr sz="1600" b="0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wentieth Century"/>
                <a:buNone/>
              </a:pPr>
              <a:endParaRPr sz="1600" b="0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531010" y="1966900"/>
              <a:ext cx="703385" cy="553094"/>
            </a:xfrm>
            <a:prstGeom prst="ellipse">
              <a:avLst/>
            </a:prstGeom>
            <a:solidFill>
              <a:srgbClr val="134670"/>
            </a:solidFill>
            <a:ln w="158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4"/>
          <p:cNvSpPr/>
          <p:nvPr/>
        </p:nvSpPr>
        <p:spPr>
          <a:xfrm>
            <a:off x="1190100" y="4811439"/>
            <a:ext cx="3753987" cy="148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• Deroga la reglamentación anterior.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• Actualiza la Infraestructura Tecnológica.</a:t>
            </a:r>
            <a:endParaRPr sz="1200"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6651451" y="2053663"/>
            <a:ext cx="3814913" cy="135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4" name="Google Shape;294;p4"/>
          <p:cNvSpPr txBox="1"/>
          <p:nvPr/>
        </p:nvSpPr>
        <p:spPr>
          <a:xfrm>
            <a:off x="5748844" y="1968376"/>
            <a:ext cx="471752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LEY PROVINCIAL N° 10.618/19 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 SIMPLIFICACIÓN Y MODERNIZACIÓN DE LA ADMINISTRACIÓN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DECRETO REGLAMENTARIO N° 750/19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5" name="Google Shape;2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"/>
          <p:cNvSpPr/>
          <p:nvPr/>
        </p:nvSpPr>
        <p:spPr>
          <a:xfrm>
            <a:off x="7667123" y="3436676"/>
            <a:ext cx="1082982" cy="1072533"/>
          </a:xfrm>
          <a:prstGeom prst="ellipse">
            <a:avLst/>
          </a:prstGeom>
          <a:solidFill>
            <a:srgbClr val="134670"/>
          </a:solidFill>
          <a:ln w="158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 txBox="1"/>
          <p:nvPr/>
        </p:nvSpPr>
        <p:spPr>
          <a:xfrm>
            <a:off x="2610071" y="3756598"/>
            <a:ext cx="998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2019</a:t>
            </a:r>
            <a:endParaRPr sz="2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8" name="Google Shape;298;p4"/>
          <p:cNvSpPr txBox="1"/>
          <p:nvPr/>
        </p:nvSpPr>
        <p:spPr>
          <a:xfrm>
            <a:off x="7751298" y="3711332"/>
            <a:ext cx="998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2019</a:t>
            </a:r>
            <a:endParaRPr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18521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68;g5f3cf45bb0_0_12"/>
          <p:cNvSpPr txBox="1">
            <a:spLocks/>
          </p:cNvSpPr>
          <p:nvPr/>
        </p:nvSpPr>
        <p:spPr>
          <a:xfrm>
            <a:off x="2079229" y="2089812"/>
            <a:ext cx="9528795" cy="4434472"/>
          </a:xfrm>
          <a:prstGeom prst="rect">
            <a:avLst/>
          </a:prstGeom>
          <a:effectLst/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  <a:buClrTx/>
              <a:buFontTx/>
            </a:pPr>
            <a:r>
              <a:rPr lang="es-AR" sz="3200" b="1" dirty="0" smtClean="0">
                <a:latin typeface="Twentieth Century"/>
              </a:rPr>
              <a:t>- LEY N° 25.506 DE FIRMA DIGITAL</a:t>
            </a:r>
          </a:p>
          <a:p>
            <a:pPr algn="l">
              <a:spcBef>
                <a:spcPts val="0"/>
              </a:spcBef>
              <a:buClrTx/>
              <a:buFontTx/>
            </a:pPr>
            <a:r>
              <a:rPr lang="es-AR" sz="3200" b="1" dirty="0" smtClean="0">
                <a:latin typeface="Twentieth Century"/>
              </a:rPr>
              <a:t/>
            </a:r>
            <a:br>
              <a:rPr lang="es-AR" sz="3200" b="1" dirty="0" smtClean="0">
                <a:latin typeface="Twentieth Century"/>
              </a:rPr>
            </a:br>
            <a:r>
              <a:rPr lang="es-AR" sz="3200" b="1" dirty="0" smtClean="0">
                <a:latin typeface="Twentieth Century"/>
              </a:rPr>
              <a:t>- LEY MODIFICATORIA N° 27.446 (DEROGA EXCLUSIONES)</a:t>
            </a:r>
          </a:p>
          <a:p>
            <a:pPr algn="l">
              <a:spcBef>
                <a:spcPts val="0"/>
              </a:spcBef>
              <a:buClrTx/>
              <a:buFontTx/>
            </a:pPr>
            <a:endParaRPr lang="es-AR" sz="3200" b="1" dirty="0" smtClean="0">
              <a:latin typeface="Twentieth Century"/>
            </a:endParaRPr>
          </a:p>
          <a:p>
            <a:pPr algn="l">
              <a:spcBef>
                <a:spcPts val="0"/>
              </a:spcBef>
              <a:buClrTx/>
              <a:buFontTx/>
            </a:pPr>
            <a:r>
              <a:rPr lang="es-AR" sz="3200" b="1" dirty="0" smtClean="0">
                <a:latin typeface="Twentieth Century"/>
              </a:rPr>
              <a:t>- NUEVO CODIGO CIVIL Y COMERCIAL (ARTÍCULO 288°)</a:t>
            </a:r>
            <a:br>
              <a:rPr lang="es-AR" sz="3200" b="1" dirty="0" smtClean="0">
                <a:latin typeface="Twentieth Century"/>
              </a:rPr>
            </a:br>
            <a:endParaRPr lang="es-AR" sz="3200" b="1" dirty="0" smtClean="0">
              <a:latin typeface="Twentieth Century"/>
            </a:endParaRPr>
          </a:p>
          <a:p>
            <a:pPr algn="l">
              <a:spcBef>
                <a:spcPts val="0"/>
              </a:spcBef>
              <a:buClrTx/>
              <a:buFontTx/>
            </a:pPr>
            <a:r>
              <a:rPr lang="es-AR" sz="3200" b="1" dirty="0" smtClean="0">
                <a:latin typeface="Twentieth Century"/>
              </a:rPr>
              <a:t>- DECRETO 182/19</a:t>
            </a:r>
            <a:endParaRPr lang="es-AR" sz="3200" b="1" dirty="0">
              <a:latin typeface="Twentieth Century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323911" y="1072117"/>
            <a:ext cx="7039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 smtClean="0">
                <a:solidFill>
                  <a:srgbClr val="00B0F0"/>
                </a:solidFill>
                <a:latin typeface="Twentieth Century"/>
              </a:rPr>
              <a:t>NORMATIVA NACIONAL</a:t>
            </a:r>
            <a:endParaRPr lang="es-AR" sz="4400" b="1" dirty="0">
              <a:solidFill>
                <a:srgbClr val="00B0F0"/>
              </a:solidFill>
              <a:latin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6735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323911" y="1072117"/>
            <a:ext cx="7286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 smtClean="0">
                <a:solidFill>
                  <a:srgbClr val="00B0F0"/>
                </a:solidFill>
                <a:latin typeface="Twentieth Century"/>
              </a:rPr>
              <a:t>NORMATIVA PROVINCIAL</a:t>
            </a:r>
            <a:endParaRPr lang="es-AR" sz="44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5" name="Google Shape;373;g5f3cf45bb0_0_17"/>
          <p:cNvSpPr txBox="1">
            <a:spLocks/>
          </p:cNvSpPr>
          <p:nvPr/>
        </p:nvSpPr>
        <p:spPr>
          <a:xfrm>
            <a:off x="2288247" y="2293256"/>
            <a:ext cx="9110755" cy="3018971"/>
          </a:xfrm>
          <a:prstGeom prst="rect">
            <a:avLst/>
          </a:prstGeom>
          <a:effectLst/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  <a:buClrTx/>
              <a:buFontTx/>
            </a:pPr>
            <a:r>
              <a:rPr lang="es-AR" sz="3200" b="1" dirty="0" smtClean="0">
                <a:latin typeface="Twentieth Century"/>
              </a:rPr>
              <a:t>- ADHESIÓN DE LA PROVINCIA DE CÓRDOBA MEDIANTE LEY N° 9401 DEL AÑO 2007</a:t>
            </a:r>
          </a:p>
          <a:p>
            <a:pPr algn="l">
              <a:spcBef>
                <a:spcPts val="0"/>
              </a:spcBef>
              <a:buClrTx/>
              <a:buFontTx/>
            </a:pPr>
            <a:endParaRPr lang="es-AR" sz="3200" b="1" dirty="0" smtClean="0">
              <a:latin typeface="Twentieth Century"/>
            </a:endParaRPr>
          </a:p>
          <a:p>
            <a:pPr algn="l">
              <a:spcBef>
                <a:spcPts val="0"/>
              </a:spcBef>
              <a:buClrTx/>
              <a:buFontTx/>
            </a:pPr>
            <a:r>
              <a:rPr lang="es-AR" sz="3200" b="1" dirty="0" smtClean="0">
                <a:latin typeface="Twentieth Century"/>
              </a:rPr>
              <a:t>- LEY N° 10.618 DE SIMPLIFICACIÓN Y MODERNIZACIÓN DE LA ADMINISTRACIÓN</a:t>
            </a:r>
            <a:endParaRPr lang="es-AR" sz="3200" b="1" dirty="0">
              <a:latin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79733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1"/>
          <p:cNvSpPr txBox="1">
            <a:spLocks noGrp="1"/>
          </p:cNvSpPr>
          <p:nvPr>
            <p:ph type="title"/>
          </p:nvPr>
        </p:nvSpPr>
        <p:spPr>
          <a:xfrm>
            <a:off x="798790" y="1309973"/>
            <a:ext cx="10591241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Twentieth Century"/>
              <a:buNone/>
            </a:pPr>
            <a:r>
              <a:rPr lang="es-AR" sz="4320" b="1" dirty="0">
                <a:solidFill>
                  <a:srgbClr val="00B0F0"/>
                </a:solidFill>
                <a:latin typeface="Twentieth Century"/>
              </a:rPr>
              <a:t>NUEVO </a:t>
            </a:r>
            <a:br>
              <a:rPr lang="es-AR" sz="4320" b="1" dirty="0">
                <a:solidFill>
                  <a:srgbClr val="00B0F0"/>
                </a:solidFill>
                <a:latin typeface="Twentieth Century"/>
              </a:rPr>
            </a:br>
            <a:r>
              <a:rPr lang="es-AR" sz="4320" b="1" dirty="0">
                <a:solidFill>
                  <a:srgbClr val="00B0F0"/>
                </a:solidFill>
                <a:latin typeface="Twentieth Century"/>
              </a:rPr>
              <a:t>CÓDIGO CIVIL Y COMERCIAL DE LA NACIÓN  </a:t>
            </a:r>
            <a:endParaRPr sz="432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392" name="Google Shape;392;p11"/>
          <p:cNvSpPr txBox="1">
            <a:spLocks noGrp="1"/>
          </p:cNvSpPr>
          <p:nvPr>
            <p:ph idx="1"/>
          </p:nvPr>
        </p:nvSpPr>
        <p:spPr>
          <a:xfrm>
            <a:off x="1141412" y="3284989"/>
            <a:ext cx="10248619" cy="303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AR" b="1" dirty="0" smtClean="0">
                <a:solidFill>
                  <a:schemeClr val="dk1"/>
                </a:solidFill>
                <a:latin typeface="Twentieth Century"/>
              </a:rPr>
              <a:t>ARTÍCULO </a:t>
            </a:r>
            <a:r>
              <a:rPr lang="es-AR" b="1" dirty="0">
                <a:solidFill>
                  <a:schemeClr val="dk1"/>
                </a:solidFill>
                <a:latin typeface="Twentieth Century"/>
              </a:rPr>
              <a:t>288° - </a:t>
            </a:r>
            <a:r>
              <a:rPr lang="es-AR" dirty="0" smtClean="0">
                <a:solidFill>
                  <a:schemeClr val="dk1"/>
                </a:solidFill>
                <a:latin typeface="Twentieth Century"/>
              </a:rPr>
              <a:t>EN </a:t>
            </a:r>
            <a:r>
              <a:rPr lang="es-AR" dirty="0">
                <a:solidFill>
                  <a:schemeClr val="dk1"/>
                </a:solidFill>
                <a:latin typeface="Twentieth Century"/>
              </a:rPr>
              <a:t>LOS INSTRUMENTOS GENERADOS POR MEDIOS ELECTRÓNICOS, EL REQUISITO DE LA FIRMA DE UNA PERSONA QUEDA SATISFECHO SI SE UTILIZA UNA FIRMA DIGITAL, QUE ASEGURE INDUBITABLEMENTE LA AUTORÍA E INTEGRIDAD DEL INSTRUMENTO.</a:t>
            </a:r>
            <a:endParaRPr dirty="0">
              <a:solidFill>
                <a:schemeClr val="dk1"/>
              </a:solidFill>
              <a:latin typeface="Twentieth Century"/>
            </a:endParaRPr>
          </a:p>
        </p:txBody>
      </p:sp>
      <p:pic>
        <p:nvPicPr>
          <p:cNvPr id="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"/>
          <p:cNvSpPr txBox="1">
            <a:spLocks noGrp="1"/>
          </p:cNvSpPr>
          <p:nvPr>
            <p:ph type="ctrTitle"/>
          </p:nvPr>
        </p:nvSpPr>
        <p:spPr>
          <a:xfrm>
            <a:off x="3294782" y="1298575"/>
            <a:ext cx="7932164" cy="74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s-AR" sz="4400" b="1" dirty="0">
                <a:solidFill>
                  <a:srgbClr val="00B0F0"/>
                </a:solidFill>
                <a:latin typeface="Twentieth Century"/>
              </a:rPr>
              <a:t>LEY N° 25.506 – FIRMA DIGITAL</a:t>
            </a:r>
            <a:endParaRPr sz="44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380" name="Google Shape;380;p9"/>
          <p:cNvSpPr txBox="1">
            <a:spLocks noGrp="1"/>
          </p:cNvSpPr>
          <p:nvPr>
            <p:ph type="subTitle" idx="1"/>
          </p:nvPr>
        </p:nvSpPr>
        <p:spPr>
          <a:xfrm>
            <a:off x="2634527" y="2272352"/>
            <a:ext cx="9252674" cy="442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s-AR" sz="1800" b="1" dirty="0">
                <a:solidFill>
                  <a:schemeClr val="dk1"/>
                </a:solidFill>
                <a:latin typeface="Twentieth Century"/>
              </a:rPr>
              <a:t>ARTÍCULO 6° - DOCUMENTO DIGITAL</a:t>
            </a:r>
            <a:r>
              <a:rPr lang="es-AR" sz="1800" dirty="0">
                <a:solidFill>
                  <a:schemeClr val="dk1"/>
                </a:solidFill>
                <a:latin typeface="Twentieth Century"/>
              </a:rPr>
              <a:t>. SE ENTIENDE POR DOCUMENTO DIGITAL A LA REPRESENTACIÓN DIGITAL DE ACTOS O HECHOS, CON INDEPENDENCIA DEL SOPORTE UTILIZADO PARA SU FIJACIÓN, ALMACENAMIENTO O ARCHIVO. UN DOCUMENTO DIGITAL TAMBIÉN SATISFACE EL REQUERIMIENTO DE ESCRITURA.</a:t>
            </a:r>
            <a:endParaRPr sz="1800" dirty="0">
              <a:latin typeface="Twentieth Century"/>
            </a:endParaRPr>
          </a:p>
          <a:p>
            <a:pPr marL="0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</a:pPr>
            <a:endParaRPr sz="1800" dirty="0">
              <a:solidFill>
                <a:schemeClr val="dk1"/>
              </a:solidFill>
              <a:latin typeface="Twentieth Century"/>
            </a:endParaRPr>
          </a:p>
          <a:p>
            <a:pPr marL="0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s-AR" sz="1800" b="1" dirty="0">
                <a:solidFill>
                  <a:schemeClr val="dk1"/>
                </a:solidFill>
                <a:latin typeface="Twentieth Century"/>
              </a:rPr>
              <a:t>ARTÍCULO 3° - CONCEPTO DE FIRMA DIGITAL. </a:t>
            </a:r>
            <a:r>
              <a:rPr lang="es-AR" sz="1800" dirty="0">
                <a:solidFill>
                  <a:schemeClr val="dk1"/>
                </a:solidFill>
                <a:latin typeface="Twentieth Century"/>
              </a:rPr>
              <a:t>ES</a:t>
            </a:r>
            <a:r>
              <a:rPr lang="es-AR" sz="1800" dirty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 EL PROCEDIMIENTO MEDIANTE EL CUAL SE ATRIBUYE AUTORÍA DIGITAL A UN DOCUMENTO DIGITAL Y QUE TIENE COMO CARACTERÍSTICA PRINCIPAL LA DE SER SUSCEPTIBLE DE VERIFICACIÓN POR TERCERAS PARTES, PERMITIENDO IDENTIFICAR AL FIRMANTE Y DETECTAR CUALQUIER ALTERACIÓN DEL DOCUMENTO DIGITAL POSTERIOR A SU FIRMA</a:t>
            </a:r>
            <a:r>
              <a:rPr lang="es-AR" sz="1800" dirty="0" smtClean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.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</a:pP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</a:pPr>
            <a:endParaRPr sz="2400" dirty="0"/>
          </a:p>
        </p:txBody>
      </p:sp>
      <p:pic>
        <p:nvPicPr>
          <p:cNvPr id="4" name="Google Shape;33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"/>
          <p:cNvSpPr txBox="1">
            <a:spLocks noGrp="1"/>
          </p:cNvSpPr>
          <p:nvPr>
            <p:ph type="subTitle" idx="1"/>
          </p:nvPr>
        </p:nvSpPr>
        <p:spPr>
          <a:xfrm>
            <a:off x="3068772" y="3000166"/>
            <a:ext cx="8867515" cy="32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rPr lang="es-AR" sz="1800" b="1" dirty="0">
                <a:solidFill>
                  <a:schemeClr val="dk1"/>
                </a:solidFill>
                <a:latin typeface="Twentieth Century"/>
              </a:rPr>
              <a:t>ARTÍCULO </a:t>
            </a:r>
            <a:r>
              <a:rPr lang="es-AR" sz="1800" b="1" dirty="0" smtClean="0">
                <a:solidFill>
                  <a:schemeClr val="dk1"/>
                </a:solidFill>
                <a:latin typeface="Twentieth Century"/>
              </a:rPr>
              <a:t>7° </a:t>
            </a:r>
            <a:r>
              <a:rPr lang="es-AR" sz="1800" b="1" dirty="0">
                <a:solidFill>
                  <a:schemeClr val="dk1"/>
                </a:solidFill>
                <a:latin typeface="Twentieth Century"/>
              </a:rPr>
              <a:t>- PRESUNCIÓN DE AUTORÍA</a:t>
            </a:r>
            <a:r>
              <a:rPr lang="es-AR" sz="1800" dirty="0">
                <a:solidFill>
                  <a:schemeClr val="dk1"/>
                </a:solidFill>
                <a:latin typeface="Twentieth Century"/>
              </a:rPr>
              <a:t>. SE PRESUME, SALVO PRUEBA EN CONTRARIO, QUE TODA FIRMA DIGITAL PERTENECE AL TITULAR DEL CERTIFICADO DIGITAL.</a:t>
            </a:r>
            <a:endParaRPr sz="1800" dirty="0">
              <a:latin typeface="Twentieth Century"/>
            </a:endParaRPr>
          </a:p>
          <a:p>
            <a:pPr marL="0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50"/>
              <a:buNone/>
            </a:pPr>
            <a:endParaRPr sz="1800" dirty="0">
              <a:solidFill>
                <a:schemeClr val="dk1"/>
              </a:solidFill>
              <a:latin typeface="Twentieth Century"/>
            </a:endParaRPr>
          </a:p>
          <a:p>
            <a:pPr marL="0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r>
              <a:rPr lang="es-AR" sz="1800" b="1" dirty="0">
                <a:solidFill>
                  <a:schemeClr val="dk1"/>
                </a:solidFill>
                <a:latin typeface="Twentieth Century"/>
              </a:rPr>
              <a:t>ARTÍCULO </a:t>
            </a:r>
            <a:r>
              <a:rPr lang="es-AR" sz="1800" b="1" dirty="0" smtClean="0">
                <a:solidFill>
                  <a:schemeClr val="dk1"/>
                </a:solidFill>
                <a:latin typeface="Twentieth Century"/>
              </a:rPr>
              <a:t>8° </a:t>
            </a:r>
            <a:r>
              <a:rPr lang="es-AR" sz="1800" b="1" dirty="0">
                <a:solidFill>
                  <a:schemeClr val="dk1"/>
                </a:solidFill>
                <a:latin typeface="Twentieth Century"/>
              </a:rPr>
              <a:t>- PRESUNCIÓN DE INTEGRIDAD. </a:t>
            </a:r>
            <a:r>
              <a:rPr lang="es-AR" sz="1800" dirty="0">
                <a:solidFill>
                  <a:schemeClr val="dk1"/>
                </a:solidFill>
                <a:latin typeface="Twentieth Century"/>
              </a:rPr>
              <a:t>SI EL RESULTADO DE UN PROCEDIMIENTO DE VERIFICACIÓN DE UNA FIRMA DIGITAL APLICADO A UN DOCUMENTO DIGITAL ES VERDADERO, SE PRESUME, SALVO PRUEBA EN CONTRARIO, QUE ESTE DOCUMENTO DIGITAL NO HA SIDO MODIFICADO DESDE EL MOMENTO DE SU FIRMA.</a:t>
            </a:r>
            <a:endParaRPr sz="1800" dirty="0">
              <a:latin typeface="Twentieth Century"/>
            </a:endParaRPr>
          </a:p>
          <a:p>
            <a:pPr marL="0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50"/>
              <a:buNone/>
            </a:pPr>
            <a:endParaRPr dirty="0"/>
          </a:p>
        </p:txBody>
      </p:sp>
      <p:sp>
        <p:nvSpPr>
          <p:cNvPr id="2" name="CuadroTexto 1"/>
          <p:cNvSpPr txBox="1"/>
          <p:nvPr/>
        </p:nvSpPr>
        <p:spPr>
          <a:xfrm>
            <a:off x="5653257" y="2120055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/>
                </a:solidFill>
              </a:rPr>
              <a:t>VALOR AGREGADO</a:t>
            </a:r>
            <a:endParaRPr lang="es-AR" sz="2800" b="1" dirty="0">
              <a:solidFill>
                <a:schemeClr val="tx1"/>
              </a:solidFill>
            </a:endParaRPr>
          </a:p>
        </p:txBody>
      </p:sp>
      <p:pic>
        <p:nvPicPr>
          <p:cNvPr id="5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9;p9"/>
          <p:cNvSpPr txBox="1">
            <a:spLocks/>
          </p:cNvSpPr>
          <p:nvPr/>
        </p:nvSpPr>
        <p:spPr>
          <a:xfrm>
            <a:off x="3251652" y="1417640"/>
            <a:ext cx="7946231" cy="6910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800"/>
              <a:buFont typeface="Twentieth Century"/>
              <a:buNone/>
            </a:pPr>
            <a:r>
              <a:rPr lang="es-AR" sz="4000" b="1" dirty="0" smtClean="0">
                <a:solidFill>
                  <a:srgbClr val="00B0F0"/>
                </a:solidFill>
                <a:latin typeface="Twentieth Century"/>
              </a:rPr>
              <a:t>LEY N° 25.506 – FIRMA DIGITAL</a:t>
            </a:r>
            <a:endParaRPr lang="es-AR" sz="4000" b="1" dirty="0">
              <a:solidFill>
                <a:srgbClr val="00B0F0"/>
              </a:solidFill>
              <a:latin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f3cf45bb0_0_0"/>
          <p:cNvSpPr txBox="1">
            <a:spLocks noGrp="1"/>
          </p:cNvSpPr>
          <p:nvPr>
            <p:ph type="subTitle" idx="1"/>
          </p:nvPr>
        </p:nvSpPr>
        <p:spPr>
          <a:xfrm>
            <a:off x="2701917" y="1641003"/>
            <a:ext cx="9355435" cy="281644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200" dirty="0">
                <a:solidFill>
                  <a:srgbClr val="000000"/>
                </a:solidFill>
                <a:latin typeface="Twentieth Century"/>
              </a:rPr>
              <a:t>“La firma digital viene a cambiar una pauta cultural, nos impone un cambio ante más de 500 años de uso de la escritura mediante la firma ológrafa, para </a:t>
            </a:r>
            <a:r>
              <a:rPr lang="es-AR" sz="3200" dirty="0" smtClean="0">
                <a:solidFill>
                  <a:srgbClr val="000000"/>
                </a:solidFill>
                <a:latin typeface="Twentieth Century"/>
              </a:rPr>
              <a:t>otorgar</a:t>
            </a:r>
            <a:r>
              <a:rPr lang="es-AR" sz="3200" dirty="0">
                <a:solidFill>
                  <a:srgbClr val="000000"/>
                </a:solidFill>
                <a:latin typeface="Twentieth Century"/>
              </a:rPr>
              <a:t> </a:t>
            </a:r>
            <a:r>
              <a:rPr lang="es-AR" sz="3200" dirty="0" smtClean="0">
                <a:solidFill>
                  <a:srgbClr val="000000"/>
                </a:solidFill>
                <a:latin typeface="Twentieth Century"/>
              </a:rPr>
              <a:t>validez </a:t>
            </a:r>
            <a:r>
              <a:rPr lang="es-AR" sz="3200" dirty="0">
                <a:solidFill>
                  <a:srgbClr val="000000"/>
                </a:solidFill>
                <a:latin typeface="Twentieth Century"/>
              </a:rPr>
              <a:t>jurídica a la expresión de voluntad escrita.”</a:t>
            </a:r>
            <a:endParaRPr sz="3200" dirty="0">
              <a:solidFill>
                <a:srgbClr val="000000"/>
              </a:solidFill>
              <a:latin typeface="Twentieth Centur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Google Shape;23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2"/>
          <p:cNvSpPr txBox="1">
            <a:spLocks noGrp="1"/>
          </p:cNvSpPr>
          <p:nvPr>
            <p:ph type="title"/>
          </p:nvPr>
        </p:nvSpPr>
        <p:spPr>
          <a:xfrm>
            <a:off x="1839585" y="1329322"/>
            <a:ext cx="9921005" cy="89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s-AR" b="1" dirty="0">
                <a:solidFill>
                  <a:srgbClr val="00B0F0"/>
                </a:solidFill>
                <a:latin typeface="Twentieth Century"/>
              </a:rPr>
              <a:t>FIRMA ELECTRÓNICA ≠ FIRMA DIGITAL</a:t>
            </a:r>
            <a:endParaRPr sz="4000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406" name="Google Shape;406;p12"/>
          <p:cNvSpPr txBox="1">
            <a:spLocks noGrp="1"/>
          </p:cNvSpPr>
          <p:nvPr>
            <p:ph idx="1"/>
          </p:nvPr>
        </p:nvSpPr>
        <p:spPr>
          <a:xfrm>
            <a:off x="1723703" y="2651178"/>
            <a:ext cx="10152767" cy="389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sz="2000" b="1" dirty="0">
                <a:solidFill>
                  <a:schemeClr val="dk1"/>
                </a:solidFill>
                <a:latin typeface="Twentieth Century"/>
              </a:rPr>
              <a:t>ARTÍCULO 5° - FIRMA ELECTRÓNICA</a:t>
            </a:r>
            <a:r>
              <a:rPr lang="es-AR" sz="2000" dirty="0">
                <a:solidFill>
                  <a:schemeClr val="dk1"/>
                </a:solidFill>
                <a:latin typeface="Twentieth Century"/>
              </a:rPr>
              <a:t>. SE ENTIENDE POR FIRMA ELECTRÓNICA AL CONJUNTO DE DATOS ELECTRÓNICOS INTEGRADOS, LIGADOS O ASOCIADOS DE MANERA LÓGICA A OTROS DATOS ELECTRÓNICOS, UTILIZADOS POR EL SIGNATARIO COMO SU MEDIO DE IDENTIFICACIÓN, QUE CAREZCA DE ALGUNO DE LOS REQUISITOS LEGALES PARA SER CONSIDERADA FIRMA DIGITAL</a:t>
            </a:r>
            <a:r>
              <a:rPr lang="es-AR" sz="2000" dirty="0" smtClean="0">
                <a:solidFill>
                  <a:schemeClr val="dk1"/>
                </a:solidFill>
                <a:latin typeface="Twentieth Century"/>
              </a:rPr>
              <a:t>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endParaRPr sz="2000" dirty="0">
              <a:latin typeface="Twentieth Century"/>
            </a:endParaRPr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sz="2000" dirty="0">
                <a:solidFill>
                  <a:schemeClr val="dk1"/>
                </a:solidFill>
                <a:latin typeface="Twentieth Century"/>
              </a:rPr>
              <a:t>EN CASO DE SER DESCONOCIDA LA FIRMA ELECTRÓNICA, CORRESPONDE A QUIEN LA INVOCA ACREDITAR SU VALIDEZ</a:t>
            </a:r>
            <a:r>
              <a:rPr lang="es-AR" sz="2000" dirty="0" smtClean="0">
                <a:solidFill>
                  <a:schemeClr val="dk1"/>
                </a:solidFill>
                <a:latin typeface="Twentieth Century"/>
              </a:rPr>
              <a:t>.</a:t>
            </a:r>
            <a:endParaRPr sz="2000" dirty="0">
              <a:latin typeface="Twentieth Century"/>
            </a:endParaRPr>
          </a:p>
        </p:txBody>
      </p:sp>
      <p:pic>
        <p:nvPicPr>
          <p:cNvPr id="4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f3cf45bb0_0_27"/>
          <p:cNvSpPr txBox="1">
            <a:spLocks noGrp="1"/>
          </p:cNvSpPr>
          <p:nvPr>
            <p:ph type="title"/>
          </p:nvPr>
        </p:nvSpPr>
        <p:spPr>
          <a:xfrm>
            <a:off x="1535307" y="1686266"/>
            <a:ext cx="10466612" cy="88273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b="1" dirty="0" smtClean="0">
                <a:latin typeface="Twentieth Century"/>
              </a:rPr>
              <a:t>EJEMPLOS DE FIRMA ELECTRÓNICA:</a:t>
            </a:r>
            <a:endParaRPr b="1" dirty="0">
              <a:latin typeface="Twentieth Century"/>
            </a:endParaRPr>
          </a:p>
        </p:txBody>
      </p:sp>
      <p:sp>
        <p:nvSpPr>
          <p:cNvPr id="412" name="Google Shape;412;g5f3cf45bb0_0_27"/>
          <p:cNvSpPr txBox="1">
            <a:spLocks noGrp="1"/>
          </p:cNvSpPr>
          <p:nvPr>
            <p:ph idx="1"/>
          </p:nvPr>
        </p:nvSpPr>
        <p:spPr>
          <a:xfrm>
            <a:off x="1535307" y="2723747"/>
            <a:ext cx="10466612" cy="35997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AR" dirty="0">
                <a:latin typeface="Twentieth Century"/>
              </a:rPr>
              <a:t>COMPRA POR MERCADO </a:t>
            </a:r>
            <a:r>
              <a:rPr lang="es-AR" dirty="0" smtClean="0">
                <a:latin typeface="Twentieth Century"/>
              </a:rPr>
              <a:t>LIBRE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Twentieth Century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AR" dirty="0">
                <a:latin typeface="Twentieth Century"/>
              </a:rPr>
              <a:t>TRANSFERENCIA BANCARIA CON TARJETA DE </a:t>
            </a:r>
            <a:r>
              <a:rPr lang="es-AR" dirty="0" smtClean="0">
                <a:latin typeface="Twentieth Century"/>
              </a:rPr>
              <a:t>COORDENADAS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Twentieth Century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AR" dirty="0" smtClean="0">
                <a:latin typeface="Twentieth Century"/>
              </a:rPr>
              <a:t>ADMINISTRACIÓN PÚBLICA PROVINCIAL - TODO </a:t>
            </a:r>
            <a:r>
              <a:rPr lang="es-AR" dirty="0">
                <a:latin typeface="Twentieth Century"/>
              </a:rPr>
              <a:t>LO RELACIONADO AL </a:t>
            </a:r>
            <a:r>
              <a:rPr lang="es-AR" dirty="0" smtClean="0">
                <a:latin typeface="Twentieth Century"/>
              </a:rPr>
              <a:t>EDI (Empleado Digital): LICENCIAS</a:t>
            </a:r>
            <a:r>
              <a:rPr lang="es-AR" dirty="0">
                <a:latin typeface="Twentieth Century"/>
              </a:rPr>
              <a:t>, CARPETAS, EV. DE DESEMPEÑO, ETC.</a:t>
            </a:r>
            <a:endParaRPr dirty="0">
              <a:latin typeface="Twentieth Century"/>
            </a:endParaRPr>
          </a:p>
        </p:txBody>
      </p:sp>
      <p:pic>
        <p:nvPicPr>
          <p:cNvPr id="4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"/>
          <p:cNvSpPr txBox="1">
            <a:spLocks noGrp="1"/>
          </p:cNvSpPr>
          <p:nvPr>
            <p:ph idx="1"/>
          </p:nvPr>
        </p:nvSpPr>
        <p:spPr>
          <a:xfrm>
            <a:off x="1639574" y="2575905"/>
            <a:ext cx="10404548" cy="341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sz="2000" b="1" dirty="0">
                <a:solidFill>
                  <a:schemeClr val="dk1"/>
                </a:solidFill>
                <a:latin typeface="Twentieth Century"/>
              </a:rPr>
              <a:t>ARTÍCULO 13° - CERTIFICADO DIGITAL. </a:t>
            </a:r>
            <a:r>
              <a:rPr lang="es-AR" sz="2000" dirty="0">
                <a:solidFill>
                  <a:schemeClr val="dk1"/>
                </a:solidFill>
                <a:latin typeface="Twentieth Century"/>
              </a:rPr>
              <a:t>SE ENTIENDE POR CERTIFICADO DIGITAL AL DOCUMENTO DIGITAL FIRMADO DIGITALMENTE POR UN CERTIFICADOR, QUE VINCULA LOS DATOS DE VERIFICACIÓN DE FIRMA A SU TITULAR.</a:t>
            </a:r>
            <a:endParaRPr sz="2000" dirty="0"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endParaRPr sz="2000" dirty="0">
              <a:solidFill>
                <a:schemeClr val="dk1"/>
              </a:solidFill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sz="2000" b="1" dirty="0">
                <a:solidFill>
                  <a:schemeClr val="dk1"/>
                </a:solidFill>
                <a:latin typeface="Twentieth Century"/>
              </a:rPr>
              <a:t>¿Qué contiene un certificado de firma digital?</a:t>
            </a:r>
            <a:endParaRPr sz="2000" dirty="0">
              <a:latin typeface="Twentieth Century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▪"/>
            </a:pPr>
            <a:r>
              <a:rPr lang="es-AR" sz="2000" dirty="0">
                <a:solidFill>
                  <a:schemeClr val="dk1"/>
                </a:solidFill>
                <a:latin typeface="Twentieth Century"/>
              </a:rPr>
              <a:t> Clave pública </a:t>
            </a:r>
            <a:endParaRPr sz="2000" dirty="0">
              <a:solidFill>
                <a:schemeClr val="dk1"/>
              </a:solidFill>
              <a:latin typeface="Twentieth Century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▪"/>
            </a:pPr>
            <a:r>
              <a:rPr lang="es-AR" sz="2000" dirty="0">
                <a:solidFill>
                  <a:schemeClr val="dk1"/>
                </a:solidFill>
                <a:latin typeface="Twentieth Century"/>
              </a:rPr>
              <a:t> Nombre del titular</a:t>
            </a:r>
            <a:endParaRPr sz="2000" dirty="0">
              <a:latin typeface="Twentieth Century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oto Sans Symbols"/>
              <a:buChar char="▪"/>
            </a:pPr>
            <a:r>
              <a:rPr lang="es-AR" sz="2000" dirty="0">
                <a:solidFill>
                  <a:schemeClr val="dk1"/>
                </a:solidFill>
                <a:latin typeface="Twentieth Century"/>
              </a:rPr>
              <a:t> Vigencia: </a:t>
            </a:r>
            <a:r>
              <a:rPr lang="es-AR" sz="2000" b="1" dirty="0">
                <a:solidFill>
                  <a:schemeClr val="dk1"/>
                </a:solidFill>
                <a:latin typeface="Twentieth Century"/>
              </a:rPr>
              <a:t>MODALIDAD REMOTA 4 AÑOS y MODALIDAD TOKEN 2 </a:t>
            </a:r>
            <a:r>
              <a:rPr lang="es-AR" sz="2000" b="1" dirty="0" smtClean="0">
                <a:solidFill>
                  <a:schemeClr val="dk1"/>
                </a:solidFill>
                <a:latin typeface="Twentieth Century"/>
              </a:rPr>
              <a:t>AÑOS</a:t>
            </a:r>
            <a:endParaRPr sz="2000" dirty="0">
              <a:latin typeface="Twentieth Century"/>
            </a:endParaRPr>
          </a:p>
        </p:txBody>
      </p:sp>
      <p:pic>
        <p:nvPicPr>
          <p:cNvPr id="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9;p9"/>
          <p:cNvSpPr txBox="1">
            <a:spLocks/>
          </p:cNvSpPr>
          <p:nvPr/>
        </p:nvSpPr>
        <p:spPr>
          <a:xfrm>
            <a:off x="1999627" y="1311161"/>
            <a:ext cx="9483640" cy="10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800"/>
              <a:buFont typeface="Twentieth Century"/>
              <a:buNone/>
            </a:pPr>
            <a:r>
              <a:rPr lang="es-AR" sz="4800" b="1" dirty="0" smtClean="0">
                <a:solidFill>
                  <a:srgbClr val="00B0F0"/>
                </a:solidFill>
                <a:latin typeface="Twentieth Century"/>
              </a:rPr>
              <a:t>LEY N° 25.506 – FIRMA DIGITAL</a:t>
            </a:r>
            <a:endParaRPr lang="es-AR" sz="4800" b="1" dirty="0">
              <a:solidFill>
                <a:srgbClr val="00B0F0"/>
              </a:solidFill>
              <a:latin typeface="Twentieth Centur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"/>
          <p:cNvSpPr txBox="1">
            <a:spLocks noGrp="1"/>
          </p:cNvSpPr>
          <p:nvPr>
            <p:ph type="body" idx="1"/>
          </p:nvPr>
        </p:nvSpPr>
        <p:spPr>
          <a:xfrm>
            <a:off x="1542436" y="2418434"/>
            <a:ext cx="10425680" cy="41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None/>
            </a:pPr>
            <a:r>
              <a:rPr lang="es-AR" sz="2800" b="1" dirty="0">
                <a:solidFill>
                  <a:schemeClr val="dk1"/>
                </a:solidFill>
                <a:latin typeface="Twentieth Century"/>
              </a:rPr>
              <a:t>ARTÍCULO 9°</a:t>
            </a:r>
            <a:r>
              <a:rPr lang="es-AR" sz="2800" dirty="0">
                <a:solidFill>
                  <a:schemeClr val="dk1"/>
                </a:solidFill>
                <a:latin typeface="Twentieth Century"/>
              </a:rPr>
              <a:t> - </a:t>
            </a:r>
            <a:r>
              <a:rPr lang="es-AR" sz="2800" b="1" dirty="0">
                <a:solidFill>
                  <a:schemeClr val="dk1"/>
                </a:solidFill>
                <a:latin typeface="Twentieth Century"/>
              </a:rPr>
              <a:t>VALIDEZ</a:t>
            </a:r>
            <a:r>
              <a:rPr lang="es-AR" sz="2800" dirty="0">
                <a:solidFill>
                  <a:schemeClr val="dk1"/>
                </a:solidFill>
                <a:latin typeface="Twentieth Century"/>
              </a:rPr>
              <a:t>. UNA FIRMA DIGITAL ES VÁLIDA SI CUMPLE CON LOS SIGUIENTES REQUISITOS:</a:t>
            </a:r>
            <a:endParaRPr sz="2800" dirty="0">
              <a:latin typeface="Twentieth Century"/>
            </a:endParaRPr>
          </a:p>
          <a:p>
            <a:pPr marL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None/>
            </a:pPr>
            <a:endParaRPr sz="2800" dirty="0">
              <a:solidFill>
                <a:schemeClr val="dk1"/>
              </a:solidFill>
              <a:latin typeface="Twentieth Century"/>
            </a:endParaRPr>
          </a:p>
          <a:p>
            <a:pPr marL="457200" lvl="0" indent="-4572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Wingdings" panose="05000000000000000000" pitchFamily="2" charset="2"/>
              <a:buChar char="§"/>
            </a:pPr>
            <a:r>
              <a:rPr lang="es-AR" sz="2800" b="1" dirty="0">
                <a:solidFill>
                  <a:schemeClr val="dk1"/>
                </a:solidFill>
                <a:latin typeface="Twentieth Century"/>
              </a:rPr>
              <a:t>VIGENCIA</a:t>
            </a:r>
            <a:r>
              <a:rPr lang="es-AR" sz="2800" dirty="0">
                <a:solidFill>
                  <a:schemeClr val="dk1"/>
                </a:solidFill>
                <a:latin typeface="Twentieth Century"/>
              </a:rPr>
              <a:t>: HABER SIDO CREADA DURANTE EL PERÍODO DE VIGENCIA DEL CERTIFICADO DIGITAL VÁLIDO DEL FIRMANTE.</a:t>
            </a:r>
            <a:endParaRPr sz="2800" dirty="0">
              <a:solidFill>
                <a:schemeClr val="dk1"/>
              </a:solidFill>
              <a:latin typeface="Twentieth Century"/>
            </a:endParaRPr>
          </a:p>
          <a:p>
            <a:pPr marL="457200" lvl="0" indent="-4572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Wingdings" panose="05000000000000000000" pitchFamily="2" charset="2"/>
              <a:buChar char="§"/>
            </a:pPr>
            <a:r>
              <a:rPr lang="es-AR" sz="2800" b="1" dirty="0">
                <a:solidFill>
                  <a:schemeClr val="dk1"/>
                </a:solidFill>
                <a:latin typeface="Twentieth Century"/>
              </a:rPr>
              <a:t>VERIFICABLE:</a:t>
            </a:r>
            <a:r>
              <a:rPr lang="es-AR" sz="2800" dirty="0">
                <a:solidFill>
                  <a:schemeClr val="dk1"/>
                </a:solidFill>
                <a:latin typeface="Twentieth Century"/>
              </a:rPr>
              <a:t> SER DEBIDAMENTE VERIFICADA POR LA REFERENCIA A LOS DATOS DE VERIFICACIÓN DE FIRMA DIGITAL INDICADOS EN DICHO CERTIFICADO SEGÚN EL PROCEDIMIENTO DE VERIFICACIÓN CORRESPONDIENTE.</a:t>
            </a:r>
            <a:endParaRPr sz="2800" dirty="0">
              <a:latin typeface="Twentieth Century"/>
            </a:endParaRPr>
          </a:p>
          <a:p>
            <a:pPr marL="457200" lvl="0" indent="-4572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Wingdings" panose="05000000000000000000" pitchFamily="2" charset="2"/>
              <a:buChar char="§"/>
            </a:pPr>
            <a:r>
              <a:rPr lang="es-AR" sz="2800" b="1" dirty="0">
                <a:solidFill>
                  <a:schemeClr val="dk1"/>
                </a:solidFill>
                <a:latin typeface="Twentieth Century"/>
              </a:rPr>
              <a:t>EMISIÓN POR AUTORIDAD COMPETENTE</a:t>
            </a:r>
            <a:r>
              <a:rPr lang="es-AR" sz="2800" dirty="0">
                <a:solidFill>
                  <a:schemeClr val="dk1"/>
                </a:solidFill>
                <a:latin typeface="Twentieth Century"/>
              </a:rPr>
              <a:t>: QUE DICHO CERTIFICADO HAYA SIDO EMITIDO O RECONOCIDO, POR UN CERTIFICADOR LICENCIADO.</a:t>
            </a:r>
            <a:endParaRPr sz="2800" dirty="0"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81"/>
              <a:buNone/>
            </a:pPr>
            <a:endParaRPr sz="1665" dirty="0"/>
          </a:p>
        </p:txBody>
      </p:sp>
      <p:pic>
        <p:nvPicPr>
          <p:cNvPr id="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9;p9"/>
          <p:cNvSpPr txBox="1">
            <a:spLocks/>
          </p:cNvSpPr>
          <p:nvPr/>
        </p:nvSpPr>
        <p:spPr>
          <a:xfrm>
            <a:off x="2006173" y="1420836"/>
            <a:ext cx="9483640" cy="8402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800"/>
              <a:buFont typeface="Twentieth Century"/>
              <a:buNone/>
            </a:pPr>
            <a:r>
              <a:rPr lang="es-AR" sz="4800" b="1" dirty="0" smtClean="0">
                <a:solidFill>
                  <a:srgbClr val="00B0F0"/>
                </a:solidFill>
                <a:latin typeface="Twentieth Century"/>
              </a:rPr>
              <a:t>LEY N° 25.506 – FIRMA DIGITAL</a:t>
            </a:r>
            <a:endParaRPr lang="es-AR" sz="4800" b="1" dirty="0">
              <a:solidFill>
                <a:srgbClr val="00B0F0"/>
              </a:solidFill>
              <a:latin typeface="Twentieth Centur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6"/>
          <p:cNvSpPr txBox="1">
            <a:spLocks noGrp="1"/>
          </p:cNvSpPr>
          <p:nvPr>
            <p:ph idx="1"/>
          </p:nvPr>
        </p:nvSpPr>
        <p:spPr>
          <a:xfrm>
            <a:off x="1450987" y="3367821"/>
            <a:ext cx="10743954" cy="24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b="1" dirty="0">
                <a:solidFill>
                  <a:schemeClr val="dk1"/>
                </a:solidFill>
                <a:latin typeface="Twentieth Century"/>
              </a:rPr>
              <a:t>ARTÍCULO 12° - CONSERVACIÓN Y ARTÍCULO 3° DEL </a:t>
            </a:r>
            <a:r>
              <a:rPr lang="es-AR" b="1" dirty="0" smtClean="0">
                <a:solidFill>
                  <a:schemeClr val="dk1"/>
                </a:solidFill>
                <a:latin typeface="Twentieth Century"/>
              </a:rPr>
              <a:t>DECRETO </a:t>
            </a:r>
            <a:r>
              <a:rPr lang="es-AR" b="1" dirty="0">
                <a:solidFill>
                  <a:schemeClr val="dk1"/>
                </a:solidFill>
                <a:latin typeface="Twentieth Century"/>
              </a:rPr>
              <a:t>182. </a:t>
            </a:r>
            <a:r>
              <a:rPr lang="es-AR" dirty="0">
                <a:solidFill>
                  <a:schemeClr val="dk1"/>
                </a:solidFill>
                <a:latin typeface="Twentieth Century"/>
              </a:rPr>
              <a:t>EXISTE LA OBLIGACIÓN LEGAL TANTO POR DTO COMO POR LEY DE CONSERVAR TANTO LOS CERTIFICADOS DE FIRMA DIGITAL COMO LOS DOCUMENTOS FIRMADOS DIGITALMENTE, GARANTIZÁNDOSE SU INTEGRIDAD, ACCESIBILIDAD Y DISPONIBILIDAD</a:t>
            </a:r>
            <a:endParaRPr dirty="0">
              <a:solidFill>
                <a:schemeClr val="dk1"/>
              </a:solidFill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4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79;p9"/>
          <p:cNvSpPr txBox="1">
            <a:spLocks/>
          </p:cNvSpPr>
          <p:nvPr/>
        </p:nvSpPr>
        <p:spPr>
          <a:xfrm>
            <a:off x="1774544" y="1707119"/>
            <a:ext cx="9483640" cy="10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4800"/>
              <a:buFont typeface="Twentieth Century"/>
              <a:buNone/>
            </a:pPr>
            <a:r>
              <a:rPr lang="es-AR" sz="4800" b="1" dirty="0" smtClean="0">
                <a:solidFill>
                  <a:srgbClr val="00B0F0"/>
                </a:solidFill>
                <a:latin typeface="Twentieth Century"/>
              </a:rPr>
              <a:t>LEY N° 25.506 – FIRMA DIGITAL</a:t>
            </a:r>
            <a:endParaRPr lang="es-AR" sz="4800" b="1" dirty="0">
              <a:solidFill>
                <a:srgbClr val="00B0F0"/>
              </a:solidFill>
              <a:latin typeface="Twentieth Centur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0"/>
          <p:cNvSpPr txBox="1">
            <a:spLocks noGrp="1"/>
          </p:cNvSpPr>
          <p:nvPr>
            <p:ph type="title"/>
          </p:nvPr>
        </p:nvSpPr>
        <p:spPr>
          <a:xfrm>
            <a:off x="1842698" y="281349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s-AR" sz="5400" b="1" dirty="0" smtClean="0">
                <a:solidFill>
                  <a:srgbClr val="00B0F0"/>
                </a:solidFill>
                <a:latin typeface="Twentieth Century"/>
              </a:rPr>
              <a:t>INFORMACIÓN RELEVANTE</a:t>
            </a:r>
            <a:br>
              <a:rPr lang="es-AR" sz="5400" b="1" dirty="0" smtClean="0">
                <a:solidFill>
                  <a:srgbClr val="00B0F0"/>
                </a:solidFill>
                <a:latin typeface="Twentieth Century"/>
              </a:rPr>
            </a:br>
            <a:r>
              <a:rPr lang="es-AR" sz="5400" b="1" dirty="0" smtClean="0">
                <a:solidFill>
                  <a:srgbClr val="00B0F0"/>
                </a:solidFill>
                <a:latin typeface="Twentieth Century"/>
              </a:rPr>
              <a:t>DATOS </a:t>
            </a:r>
            <a:r>
              <a:rPr lang="es-AR" sz="5400" b="1" dirty="0">
                <a:solidFill>
                  <a:srgbClr val="00B0F0"/>
                </a:solidFill>
                <a:latin typeface="Twentieth Century"/>
              </a:rPr>
              <a:t>ESTADÍSTICOS</a:t>
            </a:r>
            <a:endParaRPr sz="5400" b="1" dirty="0">
              <a:solidFill>
                <a:srgbClr val="00B0F0"/>
              </a:solidFill>
              <a:latin typeface="Twentieth Century"/>
            </a:endParaRPr>
          </a:p>
        </p:txBody>
      </p:sp>
      <p:pic>
        <p:nvPicPr>
          <p:cNvPr id="4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>
            <a:spLocks noGrp="1"/>
          </p:cNvSpPr>
          <p:nvPr>
            <p:ph type="title"/>
          </p:nvPr>
        </p:nvSpPr>
        <p:spPr>
          <a:xfrm>
            <a:off x="1810293" y="1396764"/>
            <a:ext cx="10189448" cy="74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s-AR" sz="3600" b="1" dirty="0">
                <a:solidFill>
                  <a:srgbClr val="00B0F0"/>
                </a:solidFill>
                <a:latin typeface="Twentieth Century"/>
              </a:rPr>
              <a:t>AUTORIDADES DE </a:t>
            </a:r>
            <a:r>
              <a:rPr lang="es-AR" sz="3600" b="1" dirty="0" smtClean="0">
                <a:solidFill>
                  <a:srgbClr val="00B0F0"/>
                </a:solidFill>
                <a:latin typeface="Twentieth Century"/>
              </a:rPr>
              <a:t>REGISTRO</a:t>
            </a:r>
            <a:r>
              <a:rPr lang="es-AR" sz="3600" b="1" dirty="0">
                <a:solidFill>
                  <a:srgbClr val="00B0F0"/>
                </a:solidFill>
                <a:latin typeface="Twentieth Century"/>
              </a:rPr>
              <a:t> </a:t>
            </a:r>
            <a:r>
              <a:rPr lang="es-AR" sz="3600" b="1" dirty="0" smtClean="0">
                <a:solidFill>
                  <a:srgbClr val="00B0F0"/>
                </a:solidFill>
                <a:latin typeface="Twentieth Century"/>
              </a:rPr>
              <a:t>EN </a:t>
            </a:r>
            <a:r>
              <a:rPr lang="es-AR" sz="3600" b="1" dirty="0">
                <a:solidFill>
                  <a:srgbClr val="00B0F0"/>
                </a:solidFill>
                <a:latin typeface="Twentieth Century"/>
              </a:rPr>
              <a:t>CÓRDOBA</a:t>
            </a:r>
            <a:endParaRPr sz="32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446" name="Google Shape;446;p21"/>
          <p:cNvSpPr txBox="1">
            <a:spLocks noGrp="1"/>
          </p:cNvSpPr>
          <p:nvPr>
            <p:ph idx="1"/>
          </p:nvPr>
        </p:nvSpPr>
        <p:spPr>
          <a:xfrm>
            <a:off x="2365800" y="2140286"/>
            <a:ext cx="9633941" cy="498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b="1" dirty="0">
                <a:solidFill>
                  <a:schemeClr val="dk1"/>
                </a:solidFill>
                <a:latin typeface="Twentieth Century"/>
              </a:rPr>
              <a:t>CON MODALIDAD TOKEN:</a:t>
            </a:r>
            <a:endParaRPr sz="2000" dirty="0"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1. Colegio de Escribanos de la Provincia de Córdoba;</a:t>
            </a:r>
            <a:endParaRPr sz="2000" dirty="0"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2. Empresa Provincial de Energía de Córdoba (EPEC);</a:t>
            </a:r>
            <a:endParaRPr dirty="0">
              <a:solidFill>
                <a:schemeClr val="dk1"/>
              </a:solidFill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3. Fábrica Argentina de Aviones (FADEA);</a:t>
            </a:r>
            <a:endParaRPr sz="2000" dirty="0"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4. Municipalidad de la Ciudad de Córdoba;</a:t>
            </a:r>
            <a:endParaRPr sz="2000" dirty="0"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5. Poder Judicial de la Provincia de Córdoba;</a:t>
            </a:r>
            <a:endParaRPr sz="2000" dirty="0"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6. Universidad Nacional de Córdoba (UNC);</a:t>
            </a:r>
            <a:endParaRPr dirty="0">
              <a:solidFill>
                <a:schemeClr val="dk1"/>
              </a:solidFill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7. Secretaría General de la Gobernación del Gob. de la Prov. de </a:t>
            </a:r>
            <a:r>
              <a:rPr lang="es-AR" dirty="0" err="1">
                <a:solidFill>
                  <a:schemeClr val="dk1"/>
                </a:solidFill>
                <a:latin typeface="Twentieth Century"/>
              </a:rPr>
              <a:t>Cba</a:t>
            </a:r>
            <a:r>
              <a:rPr lang="es-AR" dirty="0">
                <a:solidFill>
                  <a:schemeClr val="dk1"/>
                </a:solidFill>
                <a:latin typeface="Twentieth Century"/>
              </a:rPr>
              <a:t>.</a:t>
            </a:r>
            <a:endParaRPr sz="2000" dirty="0">
              <a:latin typeface="Twentieth Century"/>
            </a:endParaRPr>
          </a:p>
        </p:txBody>
      </p:sp>
      <p:pic>
        <p:nvPicPr>
          <p:cNvPr id="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2"/>
          <p:cNvSpPr txBox="1">
            <a:spLocks noGrp="1"/>
          </p:cNvSpPr>
          <p:nvPr>
            <p:ph idx="1"/>
          </p:nvPr>
        </p:nvSpPr>
        <p:spPr>
          <a:xfrm>
            <a:off x="1310225" y="2186552"/>
            <a:ext cx="10689516" cy="273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sz="2800" b="1" dirty="0">
                <a:solidFill>
                  <a:schemeClr val="dk1"/>
                </a:solidFill>
                <a:latin typeface="Twentieth Century"/>
              </a:rPr>
              <a:t>CON MODALIDAD REMOTA:</a:t>
            </a:r>
            <a:endParaRPr dirty="0"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sz="2800" dirty="0" smtClean="0">
                <a:solidFill>
                  <a:schemeClr val="dk1"/>
                </a:solidFill>
                <a:latin typeface="Twentieth Century"/>
              </a:rPr>
              <a:t>1. Secretaría </a:t>
            </a:r>
            <a:r>
              <a:rPr lang="es-AR" sz="2800" dirty="0">
                <a:solidFill>
                  <a:schemeClr val="dk1"/>
                </a:solidFill>
                <a:latin typeface="Twentieth Century"/>
              </a:rPr>
              <a:t>General de la Gobernación del Gobierno de la Provincia de Córdoba.</a:t>
            </a:r>
            <a:endParaRPr sz="2800" dirty="0">
              <a:latin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s-AR" sz="2800" dirty="0" smtClean="0">
                <a:solidFill>
                  <a:schemeClr val="dk1"/>
                </a:solidFill>
                <a:latin typeface="Twentieth Century"/>
              </a:rPr>
              <a:t>2. Tribunal </a:t>
            </a:r>
            <a:r>
              <a:rPr lang="es-AR" sz="2800" dirty="0">
                <a:solidFill>
                  <a:schemeClr val="dk1"/>
                </a:solidFill>
                <a:latin typeface="Twentieth Century"/>
              </a:rPr>
              <a:t>Superior de Justicia – TSJ (Recientemente).</a:t>
            </a:r>
            <a:endParaRPr sz="2800" dirty="0">
              <a:solidFill>
                <a:schemeClr val="dk1"/>
              </a:solidFill>
              <a:latin typeface="Twentieth Century"/>
            </a:endParaRPr>
          </a:p>
        </p:txBody>
      </p:sp>
      <p:pic>
        <p:nvPicPr>
          <p:cNvPr id="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45;p21"/>
          <p:cNvSpPr txBox="1">
            <a:spLocks noGrp="1"/>
          </p:cNvSpPr>
          <p:nvPr>
            <p:ph type="title"/>
          </p:nvPr>
        </p:nvSpPr>
        <p:spPr>
          <a:xfrm>
            <a:off x="1810293" y="1396764"/>
            <a:ext cx="10189448" cy="74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s-AR" sz="3600" b="1" dirty="0">
                <a:solidFill>
                  <a:srgbClr val="00B0F0"/>
                </a:solidFill>
                <a:latin typeface="Twentieth Century"/>
              </a:rPr>
              <a:t>AUTORIDADES DE </a:t>
            </a:r>
            <a:r>
              <a:rPr lang="es-AR" sz="3600" b="1" dirty="0" smtClean="0">
                <a:solidFill>
                  <a:srgbClr val="00B0F0"/>
                </a:solidFill>
                <a:latin typeface="Twentieth Century"/>
              </a:rPr>
              <a:t>REGISTRO</a:t>
            </a:r>
            <a:r>
              <a:rPr lang="es-AR" sz="3600" b="1" dirty="0">
                <a:solidFill>
                  <a:srgbClr val="00B0F0"/>
                </a:solidFill>
                <a:latin typeface="Twentieth Century"/>
              </a:rPr>
              <a:t> </a:t>
            </a:r>
            <a:r>
              <a:rPr lang="es-AR" sz="3600" b="1" dirty="0" smtClean="0">
                <a:solidFill>
                  <a:srgbClr val="00B0F0"/>
                </a:solidFill>
                <a:latin typeface="Twentieth Century"/>
              </a:rPr>
              <a:t>EN </a:t>
            </a:r>
            <a:r>
              <a:rPr lang="es-AR" sz="3600" b="1" dirty="0">
                <a:solidFill>
                  <a:srgbClr val="00B0F0"/>
                </a:solidFill>
                <a:latin typeface="Twentieth Century"/>
              </a:rPr>
              <a:t>CÓRDOBA</a:t>
            </a:r>
            <a:endParaRPr sz="3200" b="1" dirty="0">
              <a:solidFill>
                <a:srgbClr val="00B0F0"/>
              </a:solidFill>
              <a:latin typeface="Twentieth Centur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58868642"/>
              </p:ext>
            </p:extLst>
          </p:nvPr>
        </p:nvGraphicFramePr>
        <p:xfrm>
          <a:off x="1390555" y="724436"/>
          <a:ext cx="85040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54515" y="4963886"/>
            <a:ext cx="142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 smtClean="0"/>
              <a:t>622</a:t>
            </a:r>
            <a:endParaRPr lang="es-AR" sz="4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554515" y="3018270"/>
            <a:ext cx="120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 smtClean="0"/>
              <a:t>440</a:t>
            </a:r>
            <a:endParaRPr lang="es-AR" sz="4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539999" y="1040356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 smtClean="0"/>
              <a:t>182</a:t>
            </a:r>
            <a:endParaRPr lang="es-AR" sz="4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26211126"/>
              </p:ext>
            </p:extLst>
          </p:nvPr>
        </p:nvGraphicFramePr>
        <p:xfrm>
          <a:off x="1390554" y="1405945"/>
          <a:ext cx="9988645" cy="473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823587" y="1943930"/>
            <a:ext cx="1574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dirty="0" smtClean="0">
                <a:solidFill>
                  <a:schemeClr val="tx1"/>
                </a:solidFill>
              </a:rPr>
              <a:t>425</a:t>
            </a:r>
            <a:endParaRPr lang="es-AR" sz="48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23587" y="4614842"/>
            <a:ext cx="1574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dirty="0" smtClean="0">
                <a:solidFill>
                  <a:schemeClr val="tx1"/>
                </a:solidFill>
              </a:rPr>
              <a:t>197</a:t>
            </a:r>
            <a:endParaRPr lang="es-A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8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"/>
          <p:cNvSpPr txBox="1">
            <a:spLocks noGrp="1"/>
          </p:cNvSpPr>
          <p:nvPr>
            <p:ph type="title"/>
          </p:nvPr>
        </p:nvSpPr>
        <p:spPr>
          <a:xfrm>
            <a:off x="1141413" y="238592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Twentieth Century"/>
              <a:buNone/>
            </a:pPr>
            <a:r>
              <a:rPr lang="es-AR" sz="8800" b="1" dirty="0">
                <a:solidFill>
                  <a:srgbClr val="00B0F0"/>
                </a:solidFill>
              </a:rPr>
              <a:t>TEMARIO</a:t>
            </a:r>
            <a:endParaRPr sz="8800" b="1" dirty="0">
              <a:solidFill>
                <a:srgbClr val="00B0F0"/>
              </a:solidFill>
            </a:endParaRPr>
          </a:p>
        </p:txBody>
      </p:sp>
      <p:sp>
        <p:nvSpPr>
          <p:cNvPr id="247" name="Google Shape;247;p2"/>
          <p:cNvSpPr txBox="1">
            <a:spLocks noGrp="1"/>
          </p:cNvSpPr>
          <p:nvPr>
            <p:ph idx="1"/>
          </p:nvPr>
        </p:nvSpPr>
        <p:spPr>
          <a:xfrm>
            <a:off x="2072023" y="1677000"/>
            <a:ext cx="8661626" cy="51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59"/>
              <a:buNone/>
            </a:pPr>
            <a:r>
              <a:rPr lang="es-AR" sz="2687" b="1" dirty="0">
                <a:solidFill>
                  <a:schemeClr val="dk1"/>
                </a:solidFill>
                <a:latin typeface="Twentieth Century"/>
              </a:rPr>
              <a:t>PARTE I</a:t>
            </a:r>
            <a:endParaRPr dirty="0">
              <a:latin typeface="Twentieth Century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46"/>
              <a:buNone/>
            </a:pPr>
            <a:r>
              <a:rPr lang="es-AR" sz="2437" dirty="0">
                <a:solidFill>
                  <a:schemeClr val="dk1"/>
                </a:solidFill>
                <a:latin typeface="Twentieth Century"/>
              </a:rPr>
              <a:t>- Introducción</a:t>
            </a:r>
            <a:endParaRPr dirty="0">
              <a:latin typeface="Twentieth Century"/>
            </a:endParaRPr>
          </a:p>
          <a:p>
            <a:pPr marL="22860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46"/>
              <a:buFont typeface="Twentieth Century"/>
              <a:buChar char="-"/>
            </a:pPr>
            <a:r>
              <a:rPr lang="es-AR" sz="2437" dirty="0">
                <a:solidFill>
                  <a:schemeClr val="dk1"/>
                </a:solidFill>
                <a:latin typeface="Twentieth Century"/>
              </a:rPr>
              <a:t>Infraestructura de Firma Digital en Argentina</a:t>
            </a:r>
            <a:endParaRPr dirty="0">
              <a:latin typeface="Twentieth Century"/>
            </a:endParaRPr>
          </a:p>
          <a:p>
            <a:pPr marL="22860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46"/>
              <a:buFont typeface="Twentieth Century"/>
              <a:buChar char="-"/>
            </a:pPr>
            <a:r>
              <a:rPr lang="es-AR" sz="2437" dirty="0">
                <a:solidFill>
                  <a:schemeClr val="dk1"/>
                </a:solidFill>
                <a:latin typeface="Twentieth Century"/>
              </a:rPr>
              <a:t>Normativa relacionada – Consideraciones</a:t>
            </a:r>
            <a:endParaRPr sz="2437" dirty="0">
              <a:solidFill>
                <a:schemeClr val="dk1"/>
              </a:solidFill>
              <a:latin typeface="Twentieth Century"/>
            </a:endParaRPr>
          </a:p>
          <a:p>
            <a:pPr marL="22860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46"/>
              <a:buFont typeface="Twentieth Century"/>
              <a:buChar char="-"/>
            </a:pPr>
            <a:r>
              <a:rPr lang="es-AR" sz="2437" dirty="0">
                <a:solidFill>
                  <a:schemeClr val="dk1"/>
                </a:solidFill>
                <a:latin typeface="Twentieth Century"/>
              </a:rPr>
              <a:t>Información </a:t>
            </a:r>
            <a:r>
              <a:rPr lang="es-AR" sz="2437" dirty="0" smtClean="0">
                <a:solidFill>
                  <a:schemeClr val="dk1"/>
                </a:solidFill>
                <a:latin typeface="Twentieth Century"/>
              </a:rPr>
              <a:t>Relevante – Datos estadísticos</a:t>
            </a:r>
            <a:endParaRPr dirty="0">
              <a:latin typeface="Twentieth Century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59"/>
              <a:buNone/>
            </a:pPr>
            <a:r>
              <a:rPr lang="es-AR" sz="2687" b="1" dirty="0">
                <a:solidFill>
                  <a:schemeClr val="dk1"/>
                </a:solidFill>
                <a:latin typeface="Twentieth Century"/>
              </a:rPr>
              <a:t>PARTE II</a:t>
            </a:r>
            <a:endParaRPr dirty="0">
              <a:latin typeface="Twentieth Centur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46"/>
              <a:buNone/>
            </a:pPr>
            <a:r>
              <a:rPr lang="es-AR" sz="2437" dirty="0" smtClean="0">
                <a:solidFill>
                  <a:schemeClr val="dk1"/>
                </a:solidFill>
                <a:latin typeface="Twentieth Century"/>
              </a:rPr>
              <a:t>- Beneficios</a:t>
            </a:r>
            <a:r>
              <a:rPr lang="es-AR" sz="2437" dirty="0">
                <a:solidFill>
                  <a:schemeClr val="dk1"/>
                </a:solidFill>
                <a:latin typeface="Twentieth Century"/>
              </a:rPr>
              <a:t>, requisitos, usos y revocación de F</a:t>
            </a:r>
            <a:r>
              <a:rPr lang="es-AR" sz="2437" dirty="0" smtClean="0">
                <a:solidFill>
                  <a:schemeClr val="dk1"/>
                </a:solidFill>
                <a:latin typeface="Twentieth Century"/>
              </a:rPr>
              <a:t>irma Digital</a:t>
            </a:r>
            <a:endParaRPr dirty="0">
              <a:highlight>
                <a:srgbClr val="FFFF00"/>
              </a:highlight>
              <a:latin typeface="Twentieth Centur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59"/>
              <a:buNone/>
            </a:pPr>
            <a:r>
              <a:rPr lang="es-AR" sz="2687" b="1" dirty="0">
                <a:solidFill>
                  <a:schemeClr val="dk1"/>
                </a:solidFill>
                <a:latin typeface="Twentieth Century"/>
              </a:rPr>
              <a:t>PARTE III </a:t>
            </a:r>
            <a:endParaRPr dirty="0">
              <a:latin typeface="Twentieth Centur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46"/>
              <a:buNone/>
            </a:pPr>
            <a:r>
              <a:rPr lang="es-AR" sz="2437" dirty="0" smtClean="0">
                <a:solidFill>
                  <a:schemeClr val="dk1"/>
                </a:solidFill>
                <a:latin typeface="Twentieth Century"/>
              </a:rPr>
              <a:t>- Otorgamiento </a:t>
            </a:r>
            <a:r>
              <a:rPr lang="es-AR" sz="2437" dirty="0">
                <a:solidFill>
                  <a:schemeClr val="dk1"/>
                </a:solidFill>
                <a:latin typeface="Twentieth Century"/>
              </a:rPr>
              <a:t>de </a:t>
            </a:r>
            <a:r>
              <a:rPr lang="es-AR" sz="2437" dirty="0" smtClean="0">
                <a:solidFill>
                  <a:schemeClr val="dk1"/>
                </a:solidFill>
                <a:latin typeface="Twentieth Century"/>
              </a:rPr>
              <a:t>certificados de Firma Digital</a:t>
            </a:r>
            <a:endParaRPr dirty="0">
              <a:latin typeface="Twentieth Centur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6"/>
              <a:buNone/>
            </a:pPr>
            <a:endParaRPr sz="2437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6"/>
              <a:buNone/>
            </a:pPr>
            <a:endParaRPr sz="2437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6"/>
              <a:buNone/>
            </a:pPr>
            <a:endParaRPr sz="2437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248" name="Google Shape;2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06625337"/>
              </p:ext>
            </p:extLst>
          </p:nvPr>
        </p:nvGraphicFramePr>
        <p:xfrm>
          <a:off x="1390555" y="724436"/>
          <a:ext cx="85040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678907" y="1072117"/>
            <a:ext cx="115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b="1" dirty="0" smtClean="0">
                <a:solidFill>
                  <a:schemeClr val="tx1"/>
                </a:solidFill>
              </a:rPr>
              <a:t>24</a:t>
            </a:r>
            <a:endParaRPr lang="es-AR" sz="48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54052" y="2966329"/>
            <a:ext cx="1519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b="1" dirty="0" smtClean="0">
                <a:solidFill>
                  <a:schemeClr val="tx1"/>
                </a:solidFill>
              </a:rPr>
              <a:t>156</a:t>
            </a:r>
            <a:endParaRPr lang="es-AR" sz="4800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76845" y="4964630"/>
            <a:ext cx="1558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b="1" dirty="0" smtClean="0"/>
              <a:t>180</a:t>
            </a:r>
            <a:endParaRPr lang="es-AR" sz="4800" b="1" dirty="0"/>
          </a:p>
        </p:txBody>
      </p:sp>
    </p:spTree>
    <p:extLst>
      <p:ext uri="{BB962C8B-B14F-4D97-AF65-F5344CB8AC3E}">
        <p14:creationId xmlns:p14="http://schemas.microsoft.com/office/powerpoint/2010/main" val="212586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"/>
          <p:cNvSpPr/>
          <p:nvPr/>
        </p:nvSpPr>
        <p:spPr>
          <a:xfrm>
            <a:off x="1854560" y="1157220"/>
            <a:ext cx="8744754" cy="91832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58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b="1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TRÁMITES FRECUENTES DE USO INTERNO APP</a:t>
            </a:r>
            <a:endParaRPr sz="2800" b="1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1854560" y="2245749"/>
            <a:ext cx="9455954" cy="170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s-AR" sz="2000" b="0" strike="noStrike" cap="none" dirty="0" smtClean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Tramite </a:t>
            </a:r>
            <a:r>
              <a:rPr lang="es-AR" sz="2000" b="0" strike="noStrike" cap="none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 validación de documentos, Registro de la Propiedad y Catastro;</a:t>
            </a:r>
            <a:endParaRPr sz="2000" b="0" strike="noStrike" cap="none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R="0" lvl="1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s-AR" sz="2000" b="0" strike="noStrike" cap="none" dirty="0" smtClean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Certificaciones </a:t>
            </a:r>
            <a:r>
              <a:rPr lang="es-AR" sz="2000" b="0" strike="noStrike" cap="none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 obras, Ministerio de Obras Publicas y Financiamiento;</a:t>
            </a:r>
            <a:endParaRPr sz="2000" b="0" strike="noStrike" cap="none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R="0" lvl="1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s-AR" sz="2000" b="0" strike="noStrike" cap="none" dirty="0" smtClean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Subasta  </a:t>
            </a:r>
            <a:r>
              <a:rPr lang="es-AR" sz="2000" b="0" strike="noStrike" cap="none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electrónica y licitaciones, Ministerio de Finanzas;</a:t>
            </a:r>
            <a:endParaRPr sz="2000" b="0" strike="noStrike" cap="none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R="0" lvl="1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s-AR" sz="2000" b="0" strike="noStrike" cap="none" dirty="0" smtClean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Notificaciones </a:t>
            </a:r>
            <a:r>
              <a:rPr lang="es-AR" sz="2000" b="0" strike="noStrike" cap="none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administrativas a ciudadanos, Rentas;</a:t>
            </a:r>
            <a:endParaRPr sz="2000" b="0" strike="noStrike" cap="none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R="0" lvl="1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s-AR" sz="2000" b="0" strike="noStrike" cap="none" dirty="0" smtClean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Oficios </a:t>
            </a:r>
            <a:r>
              <a:rPr lang="es-AR" sz="2000" b="0" strike="noStrike" cap="none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judiciales, Unidades de Jurisdicción de RR.HH. de los distintos Ministerios</a:t>
            </a:r>
            <a:r>
              <a:rPr lang="es-AR" sz="1600" b="0" strike="noStrike" cap="none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 sz="1600" b="0" strike="noStrike" cap="none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1854560" y="4062952"/>
            <a:ext cx="8744754" cy="1046077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58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b="1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TRÁMITES FRECUENTES DE USO EXTERNO A LA APP</a:t>
            </a:r>
            <a:endParaRPr sz="2800" b="1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1854560" y="5237693"/>
            <a:ext cx="9455954" cy="113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s-AR" sz="2000" b="0" u="none" strike="noStrike" cap="none" dirty="0" smtClean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Certificado </a:t>
            </a:r>
            <a:r>
              <a:rPr lang="es-AR" sz="2000" b="0" u="none" strike="noStrike" cap="none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 origen, Despachantes de Aduana.</a:t>
            </a:r>
            <a:endParaRPr sz="2000" b="0" u="none" strike="noStrike" cap="none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R="0" lvl="1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s-AR" sz="2000" b="0" u="none" strike="noStrike" cap="none" dirty="0" smtClean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Documentación </a:t>
            </a:r>
            <a:r>
              <a:rPr lang="es-AR" sz="2000" b="0" u="none" strike="noStrike" cap="none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laboral, trámites con el Ministerio de Trabajo.</a:t>
            </a:r>
            <a:endParaRPr sz="2000" b="0" u="none" strike="noStrike" cap="none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R="0" lvl="1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s-AR" sz="2000" b="0" u="none" strike="noStrike" cap="none" dirty="0" smtClean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Recibos </a:t>
            </a:r>
            <a:r>
              <a:rPr lang="es-AR" sz="2000" b="0" u="none" strike="noStrike" cap="none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 </a:t>
            </a:r>
            <a:r>
              <a:rPr lang="es-AR" sz="2000" b="0" u="none" strike="noStrike" cap="none" dirty="0" smtClean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sueldos (empresas privadas).</a:t>
            </a:r>
            <a:endParaRPr sz="2000" b="0" u="none" strike="noStrike" cap="none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"/>
          <p:cNvSpPr/>
          <p:nvPr/>
        </p:nvSpPr>
        <p:spPr>
          <a:xfrm>
            <a:off x="2152070" y="1546076"/>
            <a:ext cx="9455954" cy="113471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58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AR" sz="2800" b="1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SITIOS DE OTORGAMIENTO DE CERTIFICADOS DE FIRMA DIGITAL REMOTA</a:t>
            </a:r>
            <a:endParaRPr lang="es-AR" sz="2800" b="1" dirty="0"/>
          </a:p>
        </p:txBody>
      </p:sp>
      <p:sp>
        <p:nvSpPr>
          <p:cNvPr id="483" name="Google Shape;483;p25"/>
          <p:cNvSpPr/>
          <p:nvPr/>
        </p:nvSpPr>
        <p:spPr>
          <a:xfrm>
            <a:off x="1143360" y="2275778"/>
            <a:ext cx="9455954" cy="113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•"/>
            </a:pPr>
            <a:endParaRPr sz="1600" b="0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1143360" y="5367873"/>
            <a:ext cx="9455954" cy="113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•"/>
            </a:pPr>
            <a:endParaRPr sz="2000" b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152070" y="2843135"/>
            <a:ext cx="9302777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tx1"/>
                </a:solidFill>
                <a:latin typeface="Twentieth Century"/>
              </a:rPr>
              <a:t>- Centro </a:t>
            </a:r>
            <a:r>
              <a:rPr lang="es-AR" sz="2400" dirty="0">
                <a:solidFill>
                  <a:schemeClr val="tx1"/>
                </a:solidFill>
                <a:latin typeface="Twentieth Century"/>
              </a:rPr>
              <a:t>de Atención Nueva Terminal de </a:t>
            </a:r>
            <a:r>
              <a:rPr lang="es-AR" sz="2400" dirty="0" smtClean="0">
                <a:solidFill>
                  <a:schemeClr val="tx1"/>
                </a:solidFill>
                <a:latin typeface="Twentieth Century"/>
              </a:rPr>
              <a:t>Ómnibus</a:t>
            </a:r>
            <a:r>
              <a:rPr lang="es-AR" sz="2400" dirty="0">
                <a:solidFill>
                  <a:schemeClr val="tx1"/>
                </a:solidFill>
                <a:latin typeface="Twentieth Century"/>
              </a:rPr>
              <a:t/>
            </a:r>
            <a:br>
              <a:rPr lang="es-AR" sz="2400" dirty="0">
                <a:solidFill>
                  <a:schemeClr val="tx1"/>
                </a:solidFill>
                <a:latin typeface="Twentieth Century"/>
              </a:rPr>
            </a:br>
            <a:r>
              <a:rPr lang="es-AR" sz="2400" dirty="0">
                <a:solidFill>
                  <a:schemeClr val="tx1"/>
                </a:solidFill>
                <a:latin typeface="Twentieth Century"/>
              </a:rPr>
              <a:t>- Centro de Atención Centro Cívico del </a:t>
            </a:r>
            <a:r>
              <a:rPr lang="es-AR" sz="2400" dirty="0" smtClean="0">
                <a:solidFill>
                  <a:schemeClr val="tx1"/>
                </a:solidFill>
                <a:latin typeface="Twentieth Century"/>
              </a:rPr>
              <a:t>Bicentenario</a:t>
            </a:r>
          </a:p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tx1"/>
                </a:solidFill>
                <a:latin typeface="Twentieth Century"/>
              </a:rPr>
              <a:t>- Inspección de Personas Jurídicas</a:t>
            </a:r>
            <a:r>
              <a:rPr lang="es-AR" sz="2400" dirty="0">
                <a:solidFill>
                  <a:schemeClr val="tx1"/>
                </a:solidFill>
                <a:latin typeface="Twentieth Century"/>
              </a:rPr>
              <a:t/>
            </a:r>
            <a:br>
              <a:rPr lang="es-AR" sz="2400" dirty="0">
                <a:solidFill>
                  <a:schemeClr val="tx1"/>
                </a:solidFill>
                <a:latin typeface="Twentieth Century"/>
              </a:rPr>
            </a:br>
            <a:r>
              <a:rPr lang="es-AR" sz="2400" dirty="0">
                <a:solidFill>
                  <a:schemeClr val="tx1"/>
                </a:solidFill>
                <a:latin typeface="Twentieth Century"/>
              </a:rPr>
              <a:t>- Centro de Atención Sede San </a:t>
            </a:r>
            <a:r>
              <a:rPr lang="es-AR" sz="2400" dirty="0" smtClean="0">
                <a:solidFill>
                  <a:schemeClr val="tx1"/>
                </a:solidFill>
                <a:latin typeface="Twentieth Century"/>
              </a:rPr>
              <a:t>Francisco</a:t>
            </a:r>
            <a:r>
              <a:rPr lang="es-AR" sz="2400" dirty="0">
                <a:solidFill>
                  <a:schemeClr val="tx1"/>
                </a:solidFill>
                <a:latin typeface="Twentieth Century"/>
              </a:rPr>
              <a:t/>
            </a:r>
            <a:br>
              <a:rPr lang="es-AR" sz="2400" dirty="0">
                <a:solidFill>
                  <a:schemeClr val="tx1"/>
                </a:solidFill>
                <a:latin typeface="Twentieth Century"/>
              </a:rPr>
            </a:br>
            <a:r>
              <a:rPr lang="es-AR" sz="2400" dirty="0">
                <a:solidFill>
                  <a:schemeClr val="tx1"/>
                </a:solidFill>
                <a:latin typeface="Twentieth Century"/>
              </a:rPr>
              <a:t>- Centro de Atención Centro Cívico de Villa </a:t>
            </a:r>
            <a:r>
              <a:rPr lang="es-AR" sz="2400" dirty="0" smtClean="0">
                <a:solidFill>
                  <a:schemeClr val="tx1"/>
                </a:solidFill>
                <a:latin typeface="Twentieth Century"/>
              </a:rPr>
              <a:t>María</a:t>
            </a:r>
            <a:r>
              <a:rPr lang="es-AR" sz="2400" dirty="0">
                <a:solidFill>
                  <a:schemeClr val="tx1"/>
                </a:solidFill>
                <a:latin typeface="Twentieth Century"/>
              </a:rPr>
              <a:t/>
            </a:r>
            <a:br>
              <a:rPr lang="es-AR" sz="2400" dirty="0">
                <a:solidFill>
                  <a:schemeClr val="tx1"/>
                </a:solidFill>
                <a:latin typeface="Twentieth Century"/>
              </a:rPr>
            </a:br>
            <a:r>
              <a:rPr lang="es-AR" sz="2400" dirty="0">
                <a:solidFill>
                  <a:schemeClr val="tx1"/>
                </a:solidFill>
                <a:latin typeface="Twentieth Century"/>
              </a:rPr>
              <a:t>- Centro de Atención Centro Cívico de Río </a:t>
            </a:r>
            <a:r>
              <a:rPr lang="es-AR" sz="2400" dirty="0" smtClean="0">
                <a:solidFill>
                  <a:schemeClr val="tx1"/>
                </a:solidFill>
                <a:latin typeface="Twentieth Century"/>
              </a:rPr>
              <a:t>Cuarto</a:t>
            </a:r>
            <a:endParaRPr lang="es-AR" sz="2400" dirty="0">
              <a:solidFill>
                <a:schemeClr val="tx1"/>
              </a:solidFill>
              <a:latin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945880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7"/>
          <p:cNvSpPr txBox="1">
            <a:spLocks noGrp="1"/>
          </p:cNvSpPr>
          <p:nvPr>
            <p:ph idx="1"/>
          </p:nvPr>
        </p:nvSpPr>
        <p:spPr>
          <a:xfrm>
            <a:off x="1226528" y="2342558"/>
            <a:ext cx="10787896" cy="369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</a:pPr>
            <a:r>
              <a:rPr lang="es-AR" sz="6000" b="1" dirty="0">
                <a:solidFill>
                  <a:srgbClr val="00B0F0"/>
                </a:solidFill>
                <a:latin typeface="Twentieth Century"/>
              </a:rPr>
              <a:t>FIRMA DIGITAL:</a:t>
            </a:r>
            <a:endParaRPr sz="1800" b="1" dirty="0">
              <a:solidFill>
                <a:srgbClr val="00B0F0"/>
              </a:solidFill>
              <a:latin typeface="Twentieth Century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</a:pPr>
            <a:r>
              <a:rPr lang="es-AR" sz="6000" b="1" dirty="0">
                <a:solidFill>
                  <a:srgbClr val="00B0F0"/>
                </a:solidFill>
                <a:latin typeface="Twentieth Century"/>
              </a:rPr>
              <a:t>BENEFICIOS, REQUISITOS, USOS Y </a:t>
            </a:r>
            <a:r>
              <a:rPr lang="es-AR" sz="6000" b="1" dirty="0" smtClean="0">
                <a:solidFill>
                  <a:srgbClr val="00B0F0"/>
                </a:solidFill>
                <a:latin typeface="Twentieth Century"/>
              </a:rPr>
              <a:t>REVOCACIÓN</a:t>
            </a:r>
            <a:endParaRPr sz="18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500" name="Google Shape;500;p27"/>
          <p:cNvSpPr txBox="1"/>
          <p:nvPr/>
        </p:nvSpPr>
        <p:spPr>
          <a:xfrm>
            <a:off x="5129115" y="1291839"/>
            <a:ext cx="298272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PARTE II</a:t>
            </a:r>
            <a:endParaRPr sz="4800" b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8"/>
          <p:cNvSpPr txBox="1">
            <a:spLocks noGrp="1"/>
          </p:cNvSpPr>
          <p:nvPr>
            <p:ph type="title"/>
          </p:nvPr>
        </p:nvSpPr>
        <p:spPr>
          <a:xfrm>
            <a:off x="1971842" y="1244348"/>
            <a:ext cx="9893693" cy="91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wentieth Century"/>
              <a:buNone/>
            </a:pPr>
            <a:r>
              <a:rPr lang="es-AR" sz="5400" b="1" dirty="0">
                <a:solidFill>
                  <a:srgbClr val="00B0F0"/>
                </a:solidFill>
                <a:latin typeface="Twentieth Century"/>
              </a:rPr>
              <a:t>BENEFICIOS DE FIRMA DIGITAL</a:t>
            </a:r>
            <a:endParaRPr sz="54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506" name="Google Shape;506;p28"/>
          <p:cNvSpPr txBox="1">
            <a:spLocks noGrp="1"/>
          </p:cNvSpPr>
          <p:nvPr>
            <p:ph idx="1"/>
          </p:nvPr>
        </p:nvSpPr>
        <p:spPr>
          <a:xfrm>
            <a:off x="1971842" y="2190000"/>
            <a:ext cx="7552631" cy="3990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lvl="0" indent="-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 Eficiencia y rapidez</a:t>
            </a:r>
            <a:endParaRPr dirty="0">
              <a:solidFill>
                <a:schemeClr val="dk1"/>
              </a:solidFill>
              <a:latin typeface="Twentieth Century"/>
            </a:endParaRPr>
          </a:p>
          <a:p>
            <a:pPr marL="431800" lvl="0" indent="-457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 Reducción de costos</a:t>
            </a:r>
            <a:endParaRPr dirty="0">
              <a:solidFill>
                <a:schemeClr val="dk1"/>
              </a:solidFill>
              <a:latin typeface="Twentieth Century"/>
            </a:endParaRPr>
          </a:p>
          <a:p>
            <a:pPr marL="431800" lvl="0" indent="-457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 Despapelización</a:t>
            </a:r>
            <a:endParaRPr dirty="0">
              <a:solidFill>
                <a:schemeClr val="dk1"/>
              </a:solidFill>
              <a:latin typeface="Twentieth Century"/>
            </a:endParaRPr>
          </a:p>
          <a:p>
            <a:pPr marL="431800" lvl="0" indent="-457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 Acceso desde cualquier dispositivo electrónico</a:t>
            </a:r>
            <a:endParaRPr dirty="0">
              <a:solidFill>
                <a:schemeClr val="dk1"/>
              </a:solidFill>
              <a:latin typeface="Twentieth Century"/>
            </a:endParaRPr>
          </a:p>
          <a:p>
            <a:pPr marL="431800" lvl="0" indent="-457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 Comercio electrónico</a:t>
            </a:r>
            <a:endParaRPr dirty="0">
              <a:solidFill>
                <a:schemeClr val="dk1"/>
              </a:solidFill>
              <a:latin typeface="Twentieth Century"/>
            </a:endParaRPr>
          </a:p>
          <a:p>
            <a:pPr marL="431800" lvl="0" indent="-457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 Seguridad jurídica</a:t>
            </a:r>
            <a:endParaRPr dirty="0">
              <a:solidFill>
                <a:schemeClr val="dk1"/>
              </a:solidFill>
              <a:latin typeface="Twentieth Century"/>
            </a:endParaRPr>
          </a:p>
          <a:p>
            <a:pPr marL="431800" lvl="0" indent="-457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ingdings" panose="05000000000000000000" pitchFamily="2" charset="2"/>
              <a:buChar char="§"/>
            </a:pPr>
            <a:r>
              <a:rPr lang="es-AR" dirty="0">
                <a:solidFill>
                  <a:schemeClr val="dk1"/>
                </a:solidFill>
                <a:latin typeface="Twentieth Century"/>
              </a:rPr>
              <a:t> Fácil verificación</a:t>
            </a:r>
            <a:endParaRPr sz="1800" dirty="0">
              <a:latin typeface="Twentieth Century"/>
            </a:endParaRPr>
          </a:p>
        </p:txBody>
      </p:sp>
      <p:pic>
        <p:nvPicPr>
          <p:cNvPr id="4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9"/>
          <p:cNvSpPr txBox="1">
            <a:spLocks noGrp="1"/>
          </p:cNvSpPr>
          <p:nvPr>
            <p:ph type="title"/>
          </p:nvPr>
        </p:nvSpPr>
        <p:spPr>
          <a:xfrm>
            <a:off x="1798167" y="2106087"/>
            <a:ext cx="9992255" cy="158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es-AR" sz="4800" b="1" dirty="0">
                <a:solidFill>
                  <a:srgbClr val="00B0F0"/>
                </a:solidFill>
                <a:latin typeface="Twentieth Century"/>
              </a:rPr>
              <a:t>REQUISITOS PARA OBTENER FIRMA DIGITAL</a:t>
            </a:r>
            <a:endParaRPr sz="48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512" name="Google Shape;512;p29"/>
          <p:cNvSpPr txBox="1">
            <a:spLocks noGrp="1"/>
          </p:cNvSpPr>
          <p:nvPr>
            <p:ph idx="1"/>
          </p:nvPr>
        </p:nvSpPr>
        <p:spPr>
          <a:xfrm>
            <a:off x="2492959" y="3688898"/>
            <a:ext cx="8602670" cy="124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50"/>
              <a:buNone/>
            </a:pPr>
            <a:r>
              <a:rPr lang="es-AR" sz="6600" b="1" dirty="0">
                <a:latin typeface="Twentieth Century"/>
              </a:rPr>
              <a:t>MODALIDAD TOKEN</a:t>
            </a:r>
            <a:endParaRPr sz="6600" b="1" dirty="0">
              <a:latin typeface="Twentieth Century"/>
            </a:endParaRPr>
          </a:p>
        </p:txBody>
      </p:sp>
      <p:pic>
        <p:nvPicPr>
          <p:cNvPr id="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0"/>
          <p:cNvSpPr txBox="1">
            <a:spLocks noGrp="1"/>
          </p:cNvSpPr>
          <p:nvPr>
            <p:ph idx="1"/>
          </p:nvPr>
        </p:nvSpPr>
        <p:spPr>
          <a:xfrm>
            <a:off x="1853970" y="1478506"/>
            <a:ext cx="10178373" cy="499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wentieth Century"/>
              <a:buChar char="-"/>
            </a:pPr>
            <a:r>
              <a:rPr lang="es-AR" sz="2800" b="1" dirty="0">
                <a:solidFill>
                  <a:schemeClr val="dk1"/>
                </a:solidFill>
                <a:latin typeface="Twentieth Century"/>
              </a:rPr>
              <a:t>DISPOSITIVO CRIPTOGRÁFICO (TOKEN</a:t>
            </a:r>
            <a:r>
              <a:rPr lang="es-AR" sz="2800" b="1" dirty="0" smtClean="0">
                <a:solidFill>
                  <a:schemeClr val="dk1"/>
                </a:solidFill>
                <a:latin typeface="Twentieth Century"/>
              </a:rPr>
              <a:t>)</a:t>
            </a:r>
            <a:endParaRPr sz="1800" dirty="0">
              <a:latin typeface="Twentieth Century"/>
            </a:endParaRPr>
          </a:p>
          <a:p>
            <a:pPr marL="22860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wentieth Century"/>
              <a:buChar char="-"/>
            </a:pPr>
            <a:r>
              <a:rPr lang="es-AR" sz="2800" b="1" dirty="0">
                <a:solidFill>
                  <a:schemeClr val="dk1"/>
                </a:solidFill>
                <a:latin typeface="Twentieth Century"/>
              </a:rPr>
              <a:t>DNI</a:t>
            </a:r>
            <a:r>
              <a:rPr lang="es-AR" sz="2800" dirty="0">
                <a:solidFill>
                  <a:schemeClr val="dk1"/>
                </a:solidFill>
                <a:latin typeface="Twentieth Century"/>
              </a:rPr>
              <a:t> o en caso de extranjeros no residentes, </a:t>
            </a:r>
            <a:r>
              <a:rPr lang="es-AR" sz="2800" b="1" dirty="0">
                <a:solidFill>
                  <a:schemeClr val="dk1"/>
                </a:solidFill>
                <a:latin typeface="Twentieth Century"/>
              </a:rPr>
              <a:t>PASAPORTE o cédula Mercosur</a:t>
            </a:r>
            <a:r>
              <a:rPr lang="es-AR" sz="2800" b="1" dirty="0" smtClean="0">
                <a:solidFill>
                  <a:schemeClr val="dk1"/>
                </a:solidFill>
                <a:latin typeface="Twentieth Century"/>
              </a:rPr>
              <a:t>.</a:t>
            </a:r>
            <a:endParaRPr sz="1800" dirty="0">
              <a:latin typeface="Twentieth Century"/>
            </a:endParaRPr>
          </a:p>
          <a:p>
            <a:pPr marL="22860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wentieth Century"/>
              <a:buChar char="-"/>
            </a:pPr>
            <a:r>
              <a:rPr lang="es-AR" sz="2800" b="1" dirty="0">
                <a:solidFill>
                  <a:schemeClr val="dk1"/>
                </a:solidFill>
                <a:latin typeface="Twentieth Century"/>
              </a:rPr>
              <a:t>CONSTANCIA DE CUIT/CUIL.</a:t>
            </a:r>
            <a:r>
              <a:rPr lang="es-AR" sz="2800" dirty="0">
                <a:solidFill>
                  <a:schemeClr val="dk1"/>
                </a:solidFill>
                <a:latin typeface="Twentieth Century"/>
              </a:rPr>
              <a:t> Esta constancia no será necesaria en caso de los DNI nuevos en el cual figura este dato</a:t>
            </a:r>
            <a:r>
              <a:rPr lang="es-AR" sz="2800" dirty="0" smtClean="0">
                <a:solidFill>
                  <a:schemeClr val="dk1"/>
                </a:solidFill>
                <a:latin typeface="Twentieth Century"/>
              </a:rPr>
              <a:t>.</a:t>
            </a:r>
            <a:endParaRPr sz="2800" b="1" dirty="0">
              <a:solidFill>
                <a:schemeClr val="dk1"/>
              </a:solidFill>
              <a:latin typeface="Twentieth Century"/>
            </a:endParaRPr>
          </a:p>
          <a:p>
            <a:pPr marL="22860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wentieth Century"/>
              <a:buChar char="-"/>
            </a:pPr>
            <a:r>
              <a:rPr lang="es-AR" sz="2800" b="1" dirty="0">
                <a:solidFill>
                  <a:schemeClr val="dk1"/>
                </a:solidFill>
                <a:latin typeface="Twentieth Century"/>
              </a:rPr>
              <a:t>NOTA DE ENVÍO DE DATOS</a:t>
            </a:r>
            <a:endParaRPr sz="2800" b="1" dirty="0">
              <a:solidFill>
                <a:schemeClr val="dk1"/>
              </a:solidFill>
              <a:latin typeface="Twentieth Century"/>
            </a:endParaRPr>
          </a:p>
        </p:txBody>
      </p:sp>
      <p:pic>
        <p:nvPicPr>
          <p:cNvPr id="3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1"/>
          <p:cNvSpPr txBox="1">
            <a:spLocks noGrp="1"/>
          </p:cNvSpPr>
          <p:nvPr>
            <p:ph type="title"/>
          </p:nvPr>
        </p:nvSpPr>
        <p:spPr>
          <a:xfrm>
            <a:off x="2049595" y="2269617"/>
            <a:ext cx="9445718" cy="92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Twentieth Century"/>
              <a:buNone/>
            </a:pPr>
            <a:r>
              <a:rPr lang="es-AR" sz="4800" b="1" dirty="0">
                <a:solidFill>
                  <a:srgbClr val="00B0F0"/>
                </a:solidFill>
                <a:latin typeface="Twentieth Century"/>
              </a:rPr>
              <a:t>PASOS A SEGUIR PARA OBTENER FIRMA DIGITAL</a:t>
            </a:r>
            <a:endParaRPr sz="48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525" name="Google Shape;525;p31"/>
          <p:cNvSpPr txBox="1">
            <a:spLocks noGrp="1"/>
          </p:cNvSpPr>
          <p:nvPr>
            <p:ph idx="1"/>
          </p:nvPr>
        </p:nvSpPr>
        <p:spPr>
          <a:xfrm>
            <a:off x="2212532" y="3190438"/>
            <a:ext cx="9282781" cy="135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50"/>
              <a:buNone/>
            </a:pPr>
            <a:r>
              <a:rPr lang="es-AR" sz="6600" b="1" dirty="0">
                <a:latin typeface="Twentieth Century"/>
              </a:rPr>
              <a:t>MODALIDAD REMOTA</a:t>
            </a:r>
            <a:endParaRPr sz="6600" b="1" dirty="0">
              <a:latin typeface="Twentieth Century"/>
            </a:endParaRPr>
          </a:p>
        </p:txBody>
      </p:sp>
      <p:pic>
        <p:nvPicPr>
          <p:cNvPr id="4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2"/>
          <p:cNvSpPr txBox="1">
            <a:spLocks noGrp="1"/>
          </p:cNvSpPr>
          <p:nvPr>
            <p:ph type="title"/>
          </p:nvPr>
        </p:nvSpPr>
        <p:spPr>
          <a:xfrm>
            <a:off x="1582839" y="1842375"/>
            <a:ext cx="10609161" cy="204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</a:pPr>
            <a:r>
              <a:rPr lang="es-AR" sz="3200" b="1" dirty="0">
                <a:solidFill>
                  <a:srgbClr val="00B0F0"/>
                </a:solidFill>
                <a:latin typeface="Twentieth Century"/>
              </a:rPr>
              <a:t>1. REQUISITOS PREVIOS (SUSCRIPTOR):</a:t>
            </a:r>
            <a:r>
              <a:rPr lang="es-AR" sz="3200" b="1" dirty="0">
                <a:latin typeface="Twentieth Century"/>
              </a:rPr>
              <a:t/>
            </a:r>
            <a:br>
              <a:rPr lang="es-AR" sz="3200" b="1" dirty="0">
                <a:latin typeface="Twentieth Century"/>
              </a:rPr>
            </a:br>
            <a:r>
              <a:rPr lang="es-AR" sz="3200" b="1" dirty="0">
                <a:solidFill>
                  <a:schemeClr val="dk1"/>
                </a:solidFill>
                <a:latin typeface="Twentieth Century"/>
              </a:rPr>
              <a:t>- DNI</a:t>
            </a:r>
            <a:br>
              <a:rPr lang="es-AR" sz="3200" b="1" dirty="0">
                <a:solidFill>
                  <a:schemeClr val="dk1"/>
                </a:solidFill>
                <a:latin typeface="Twentieth Century"/>
              </a:rPr>
            </a:br>
            <a:r>
              <a:rPr lang="es-AR" sz="3200" b="1" cap="none" dirty="0">
                <a:solidFill>
                  <a:schemeClr val="dk1"/>
                </a:solidFill>
                <a:latin typeface="Twentieth Century"/>
              </a:rPr>
              <a:t>- teléfono Smartphone</a:t>
            </a:r>
            <a:br>
              <a:rPr lang="es-AR" sz="3200" b="1" cap="none" dirty="0">
                <a:solidFill>
                  <a:schemeClr val="dk1"/>
                </a:solidFill>
                <a:latin typeface="Twentieth Century"/>
              </a:rPr>
            </a:br>
            <a:r>
              <a:rPr lang="es-AR" sz="3200" b="1" cap="none" dirty="0">
                <a:solidFill>
                  <a:schemeClr val="dk1"/>
                </a:solidFill>
                <a:latin typeface="Twentieth Century"/>
              </a:rPr>
              <a:t>- app de generadora de códigos OTP</a:t>
            </a:r>
            <a:br>
              <a:rPr lang="es-AR" sz="3200" b="1" cap="none" dirty="0">
                <a:solidFill>
                  <a:schemeClr val="dk1"/>
                </a:solidFill>
                <a:latin typeface="Twentieth Century"/>
              </a:rPr>
            </a:br>
            <a:r>
              <a:rPr lang="es-AR" sz="3200" b="1" cap="none" dirty="0">
                <a:solidFill>
                  <a:schemeClr val="dk1"/>
                </a:solidFill>
                <a:latin typeface="Twentieth Century"/>
              </a:rPr>
              <a:t>- correo electrónico personal asociado al Smartphone</a:t>
            </a:r>
            <a:endParaRPr sz="3200" b="1" cap="none" dirty="0">
              <a:solidFill>
                <a:schemeClr val="dk1"/>
              </a:solidFill>
              <a:latin typeface="Twentieth Century"/>
            </a:endParaRPr>
          </a:p>
        </p:txBody>
      </p:sp>
      <p:sp>
        <p:nvSpPr>
          <p:cNvPr id="532" name="Google Shape;532;p32"/>
          <p:cNvSpPr txBox="1"/>
          <p:nvPr/>
        </p:nvSpPr>
        <p:spPr>
          <a:xfrm>
            <a:off x="1571814" y="4660376"/>
            <a:ext cx="1003621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SOLICITUD DE TURNO</a:t>
            </a:r>
            <a:endParaRPr dirty="0">
              <a:solidFill>
                <a:srgbClr val="00B0F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b="1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Turnero provincial </a:t>
            </a:r>
            <a:r>
              <a:rPr lang="es-AR" sz="2800" u="sng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turnero.cba.gov.ar</a:t>
            </a:r>
            <a:endParaRPr sz="2800" b="1" u="sng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2"/>
          <p:cNvSpPr txBox="1"/>
          <p:nvPr/>
        </p:nvSpPr>
        <p:spPr>
          <a:xfrm>
            <a:off x="1821359" y="2068563"/>
            <a:ext cx="1081798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REGISTRO DE DATOS BIOMÉTRICOS CON APROBACIÓN DE RE.NA.PER (OFICIAL DE REGISTRO):</a:t>
            </a:r>
            <a:endParaRPr dirty="0">
              <a:solidFill>
                <a:srgbClr val="00B0F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Fotografía del suscriptor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Huellas digitales del suscriptor</a:t>
            </a:r>
            <a:endParaRPr sz="3200" b="1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9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/>
          <p:cNvSpPr txBox="1">
            <a:spLocks noGrp="1"/>
          </p:cNvSpPr>
          <p:nvPr>
            <p:ph type="title"/>
          </p:nvPr>
        </p:nvSpPr>
        <p:spPr>
          <a:xfrm>
            <a:off x="2988907" y="121123"/>
            <a:ext cx="6343638" cy="100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Twentieth Century"/>
              <a:buNone/>
            </a:pPr>
            <a:r>
              <a:rPr lang="es-AR" sz="6480" b="1" dirty="0">
                <a:solidFill>
                  <a:srgbClr val="00B0F0"/>
                </a:solidFill>
                <a:latin typeface="Twentieth Century"/>
              </a:rPr>
              <a:t>ANTECEDENTES</a:t>
            </a:r>
            <a:endParaRPr sz="6480" b="1" dirty="0">
              <a:solidFill>
                <a:srgbClr val="00B0F0"/>
              </a:solidFill>
              <a:latin typeface="Twentieth Century"/>
            </a:endParaRPr>
          </a:p>
        </p:txBody>
      </p:sp>
      <p:grpSp>
        <p:nvGrpSpPr>
          <p:cNvPr id="254" name="Google Shape;254;p3"/>
          <p:cNvGrpSpPr/>
          <p:nvPr/>
        </p:nvGrpSpPr>
        <p:grpSpPr>
          <a:xfrm>
            <a:off x="579952" y="1157619"/>
            <a:ext cx="11377877" cy="5430831"/>
            <a:chOff x="-113495" y="-515343"/>
            <a:chExt cx="11807510" cy="5430831"/>
          </a:xfrm>
          <a:solidFill>
            <a:schemeClr val="bg1"/>
          </a:solidFill>
        </p:grpSpPr>
        <p:sp>
          <p:nvSpPr>
            <p:cNvPr id="255" name="Google Shape;255;p3"/>
            <p:cNvSpPr/>
            <p:nvPr/>
          </p:nvSpPr>
          <p:spPr>
            <a:xfrm>
              <a:off x="0" y="1640770"/>
              <a:ext cx="11694015" cy="2256378"/>
            </a:xfrm>
            <a:prstGeom prst="notchedRigh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 txBox="1"/>
            <p:nvPr/>
          </p:nvSpPr>
          <p:spPr>
            <a:xfrm>
              <a:off x="-113495" y="-515343"/>
              <a:ext cx="2533513" cy="26711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500" b="1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Poder Ejecutivo Nacional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r>
                <a:rPr lang="es-AR" sz="1500" b="1" i="0" u="none" strike="noStrike" cap="none" dirty="0">
                  <a:solidFill>
                    <a:schemeClr val="tx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DECRETO 427:</a:t>
              </a:r>
              <a:endParaRPr dirty="0">
                <a:solidFill>
                  <a:schemeClr val="tx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r>
                <a:rPr lang="es-AR" sz="1500" b="1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Creación de Infraestructura para Firma Digital para APN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endParaRPr sz="1500" b="1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r>
                <a:rPr lang="es-AR" sz="1500" b="1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Autoridad Certificante Raíz, O.N.T.I, (Jefatura de Gabinete de Ministros)</a:t>
              </a:r>
              <a:endParaRPr sz="1500" b="1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" name="Google Shape;260;p3"/>
            <p:cNvSpPr txBox="1"/>
            <p:nvPr/>
          </p:nvSpPr>
          <p:spPr>
            <a:xfrm>
              <a:off x="2591843" y="3397625"/>
              <a:ext cx="2525069" cy="5768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 b="1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ART 48° DESPAPELIZACIÓN</a:t>
              </a:r>
              <a:endParaRPr sz="1600" b="1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598310" y="2719020"/>
              <a:ext cx="270325" cy="132189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 txBox="1"/>
            <p:nvPr/>
          </p:nvSpPr>
          <p:spPr>
            <a:xfrm>
              <a:off x="2757232" y="1378879"/>
              <a:ext cx="2176566" cy="8201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8000" tIns="128000" rIns="128000" bIns="128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 b="1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N° 25.506 </a:t>
              </a:r>
              <a:r>
                <a:rPr lang="es-AR" sz="1800" b="0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 </a:t>
              </a:r>
              <a:r>
                <a:rPr lang="es-AR" sz="1800" b="0" i="0" u="none" strike="noStrike" cap="none" dirty="0">
                  <a:solidFill>
                    <a:schemeClr val="tx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FIRMA </a:t>
              </a:r>
              <a:r>
                <a:rPr lang="es-AR" sz="1800" b="0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DIGITAL </a:t>
              </a:r>
              <a:endParaRPr sz="18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796810" y="2482963"/>
              <a:ext cx="564094" cy="564094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 txBox="1"/>
            <p:nvPr/>
          </p:nvSpPr>
          <p:spPr>
            <a:xfrm>
              <a:off x="5448247" y="3456087"/>
              <a:ext cx="2300125" cy="14594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 b="1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LEY PROVINCIAL N° 9401 </a:t>
              </a:r>
              <a:r>
                <a:rPr lang="es-AR" sz="1800" b="0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ADHESIÓN A LA LEY N° 25.506 DE FIRMA DIGITAL</a:t>
              </a:r>
              <a:endParaRPr sz="18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368002" y="2482963"/>
              <a:ext cx="564094" cy="564094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3"/>
          <p:cNvSpPr/>
          <p:nvPr/>
        </p:nvSpPr>
        <p:spPr>
          <a:xfrm>
            <a:off x="8209863" y="2565915"/>
            <a:ext cx="2245364" cy="124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LEY N° 27.446 </a:t>
            </a:r>
            <a:r>
              <a:rPr lang="es-AR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DEROGA EL ART. 4° (Exclusiones)</a:t>
            </a:r>
            <a:endParaRPr sz="1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2" name="Google Shape;27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"/>
          <p:cNvSpPr/>
          <p:nvPr/>
        </p:nvSpPr>
        <p:spPr>
          <a:xfrm>
            <a:off x="3893680" y="3935908"/>
            <a:ext cx="1033737" cy="961352"/>
          </a:xfrm>
          <a:prstGeom prst="ellipse">
            <a:avLst/>
          </a:prstGeom>
          <a:solidFill>
            <a:srgbClr val="134670"/>
          </a:solidFill>
          <a:ln w="158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"/>
          <p:cNvSpPr txBox="1"/>
          <p:nvPr/>
        </p:nvSpPr>
        <p:spPr>
          <a:xfrm>
            <a:off x="3869975" y="4125601"/>
            <a:ext cx="1066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2001</a:t>
            </a:r>
            <a:endParaRPr sz="2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5" name="Google Shape;275;p3"/>
          <p:cNvSpPr/>
          <p:nvPr/>
        </p:nvSpPr>
        <p:spPr>
          <a:xfrm>
            <a:off x="6480417" y="3940760"/>
            <a:ext cx="1033737" cy="961352"/>
          </a:xfrm>
          <a:prstGeom prst="ellipse">
            <a:avLst/>
          </a:prstGeom>
          <a:solidFill>
            <a:srgbClr val="134670"/>
          </a:solidFill>
          <a:ln w="158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"/>
          <p:cNvSpPr/>
          <p:nvPr/>
        </p:nvSpPr>
        <p:spPr>
          <a:xfrm>
            <a:off x="8815677" y="3957296"/>
            <a:ext cx="1033737" cy="961352"/>
          </a:xfrm>
          <a:prstGeom prst="ellipse">
            <a:avLst/>
          </a:prstGeom>
          <a:solidFill>
            <a:srgbClr val="134670"/>
          </a:solidFill>
          <a:ln w="158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"/>
          <p:cNvSpPr txBox="1"/>
          <p:nvPr/>
        </p:nvSpPr>
        <p:spPr>
          <a:xfrm>
            <a:off x="6518964" y="4150168"/>
            <a:ext cx="11693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2007</a:t>
            </a:r>
            <a:endParaRPr sz="2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8" name="Google Shape;278;p3"/>
          <p:cNvSpPr txBox="1"/>
          <p:nvPr/>
        </p:nvSpPr>
        <p:spPr>
          <a:xfrm>
            <a:off x="8862266" y="4154419"/>
            <a:ext cx="9871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2018</a:t>
            </a:r>
            <a:endParaRPr sz="2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" name="Google Shape;273;p3"/>
          <p:cNvSpPr/>
          <p:nvPr/>
        </p:nvSpPr>
        <p:spPr>
          <a:xfrm>
            <a:off x="1306943" y="3935908"/>
            <a:ext cx="1033737" cy="961352"/>
          </a:xfrm>
          <a:prstGeom prst="ellipse">
            <a:avLst/>
          </a:prstGeom>
          <a:solidFill>
            <a:srgbClr val="134670"/>
          </a:solidFill>
          <a:ln w="158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74;p3"/>
          <p:cNvSpPr txBox="1"/>
          <p:nvPr/>
        </p:nvSpPr>
        <p:spPr>
          <a:xfrm>
            <a:off x="1319528" y="4150231"/>
            <a:ext cx="1066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 smtClean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1998</a:t>
            </a:r>
            <a:endParaRPr sz="2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endParaRPr/>
          </a:p>
        </p:txBody>
      </p:sp>
      <p:pic>
        <p:nvPicPr>
          <p:cNvPr id="538" name="Google Shape;538;p3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b="5545"/>
          <a:stretch/>
        </p:blipFill>
        <p:spPr>
          <a:xfrm>
            <a:off x="0" y="167757"/>
            <a:ext cx="12197967" cy="6477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4"/>
          <p:cNvSpPr txBox="1">
            <a:spLocks noGrp="1"/>
          </p:cNvSpPr>
          <p:nvPr>
            <p:ph type="title"/>
          </p:nvPr>
        </p:nvSpPr>
        <p:spPr>
          <a:xfrm>
            <a:off x="1716285" y="3892859"/>
            <a:ext cx="10677399" cy="204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wentieth Century"/>
              <a:buNone/>
            </a:pPr>
            <a:r>
              <a:rPr lang="es-AR" sz="3200" b="1" dirty="0">
                <a:solidFill>
                  <a:srgbClr val="00B0F0"/>
                </a:solidFill>
                <a:latin typeface="Twentieth Century"/>
              </a:rPr>
              <a:t>5. GENERACIÓN DE CLAVES DE SEGURIDAD (SUSCRIPTOR Y OR):</a:t>
            </a:r>
            <a:r>
              <a:rPr lang="es-AR" sz="3200" b="1" dirty="0">
                <a:solidFill>
                  <a:schemeClr val="dk1"/>
                </a:solidFill>
                <a:latin typeface="Twentieth Century"/>
              </a:rPr>
              <a:t/>
            </a:r>
            <a:br>
              <a:rPr lang="es-AR" sz="3200" b="1" dirty="0">
                <a:solidFill>
                  <a:schemeClr val="dk1"/>
                </a:solidFill>
                <a:latin typeface="Twentieth Century"/>
              </a:rPr>
            </a:br>
            <a:r>
              <a:rPr lang="es-AR" sz="3200" b="1" cap="none" dirty="0">
                <a:solidFill>
                  <a:schemeClr val="dk1"/>
                </a:solidFill>
                <a:latin typeface="Twentieth Century"/>
              </a:rPr>
              <a:t>- Clave de inicio de sesión PFDR</a:t>
            </a:r>
            <a:br>
              <a:rPr lang="es-AR" sz="3200" b="1" cap="none" dirty="0">
                <a:solidFill>
                  <a:schemeClr val="dk1"/>
                </a:solidFill>
                <a:latin typeface="Twentieth Century"/>
              </a:rPr>
            </a:br>
            <a:r>
              <a:rPr lang="es-AR" sz="3200" b="1" cap="none" dirty="0">
                <a:solidFill>
                  <a:schemeClr val="dk1"/>
                </a:solidFill>
                <a:latin typeface="Twentieth Century"/>
              </a:rPr>
              <a:t>- Código OTP</a:t>
            </a:r>
            <a:br>
              <a:rPr lang="es-AR" sz="3200" b="1" cap="none" dirty="0">
                <a:solidFill>
                  <a:schemeClr val="dk1"/>
                </a:solidFill>
                <a:latin typeface="Twentieth Century"/>
              </a:rPr>
            </a:br>
            <a:r>
              <a:rPr lang="es-AR" sz="3200" b="1" cap="none" dirty="0">
                <a:solidFill>
                  <a:schemeClr val="dk1"/>
                </a:solidFill>
                <a:latin typeface="Twentieth Century"/>
              </a:rPr>
              <a:t>- Clave para firmar digitalmente</a:t>
            </a:r>
            <a:endParaRPr sz="3200" b="1" cap="none" dirty="0">
              <a:solidFill>
                <a:schemeClr val="dk1"/>
              </a:solidFill>
              <a:latin typeface="Twentieth Century"/>
            </a:endParaRPr>
          </a:p>
        </p:txBody>
      </p:sp>
      <p:sp>
        <p:nvSpPr>
          <p:cNvPr id="544" name="Google Shape;544;p34"/>
          <p:cNvSpPr/>
          <p:nvPr/>
        </p:nvSpPr>
        <p:spPr>
          <a:xfrm>
            <a:off x="1716285" y="1574306"/>
            <a:ext cx="103561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ALTA DE USUARIO EN PLATAFORMA DE FIRMA DIGITAL REMOTA (OFICIAL DE REGISTRO):</a:t>
            </a:r>
            <a:endParaRPr sz="3200" b="1" dirty="0">
              <a:solidFill>
                <a:srgbClr val="00B0F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</a:t>
            </a:r>
            <a:r>
              <a:rPr lang="es-AR" sz="3200" b="1" dirty="0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s-AR" sz="3200" b="1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Confirmación de correo electrónico</a:t>
            </a:r>
            <a:endParaRPr sz="3200" b="1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3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31422" y="124472"/>
            <a:ext cx="3645951" cy="648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6244" y="124472"/>
            <a:ext cx="3647775" cy="648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3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4776" y="124472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6"/>
          <p:cNvSpPr txBox="1"/>
          <p:nvPr/>
        </p:nvSpPr>
        <p:spPr>
          <a:xfrm>
            <a:off x="1715119" y="3621518"/>
            <a:ext cx="1047688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7. REQUISITOS OBLIGATORIOS TÉCNICOS</a:t>
            </a:r>
            <a:endParaRPr sz="3200" dirty="0">
              <a:solidFill>
                <a:srgbClr val="00B0F0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Char char="-"/>
            </a:pPr>
            <a:r>
              <a:rPr lang="es-AR" sz="32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Descarga e instalación de cadena de confianza (certificados)</a:t>
            </a:r>
            <a:endParaRPr sz="32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Char char="-"/>
            </a:pPr>
            <a:r>
              <a:rPr lang="es-AR" sz="32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Descarga e instalación de ACROBAT READER DC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9" name="Google Shape;559;p36"/>
          <p:cNvSpPr txBox="1"/>
          <p:nvPr/>
        </p:nvSpPr>
        <p:spPr>
          <a:xfrm>
            <a:off x="1715119" y="1434240"/>
            <a:ext cx="971225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6. APROBACIÓN DEL CERTIFICADO (OFICIAL DE REGISTRO)</a:t>
            </a:r>
            <a:endParaRPr sz="3200" dirty="0">
              <a:solidFill>
                <a:srgbClr val="00B0F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 Email con clave de revocación</a:t>
            </a:r>
            <a:endParaRPr sz="3200" b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540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7"/>
          <p:cNvSpPr txBox="1">
            <a:spLocks noGrp="1"/>
          </p:cNvSpPr>
          <p:nvPr>
            <p:ph type="title"/>
          </p:nvPr>
        </p:nvSpPr>
        <p:spPr>
          <a:xfrm>
            <a:off x="1955673" y="2136471"/>
            <a:ext cx="947415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s-AR" sz="4400" b="1" dirty="0">
                <a:solidFill>
                  <a:srgbClr val="00B0F0"/>
                </a:solidFill>
                <a:latin typeface="Twentieth Century"/>
              </a:rPr>
              <a:t>PASOS A SEGUIR PARA FIRMAR Y VALIDAR UN DOCUMENTO</a:t>
            </a:r>
            <a:endParaRPr sz="44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565" name="Google Shape;565;p37"/>
          <p:cNvSpPr txBox="1">
            <a:spLocks noGrp="1"/>
          </p:cNvSpPr>
          <p:nvPr>
            <p:ph idx="1"/>
          </p:nvPr>
        </p:nvSpPr>
        <p:spPr>
          <a:xfrm>
            <a:off x="2115478" y="3615041"/>
            <a:ext cx="9154548" cy="150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50"/>
              <a:buNone/>
            </a:pPr>
            <a:r>
              <a:rPr lang="es-AR" sz="6600" b="1" dirty="0">
                <a:latin typeface="Twentieth Century"/>
              </a:rPr>
              <a:t>MODALIDAD REMOTA</a:t>
            </a:r>
            <a:endParaRPr sz="6600" b="1" dirty="0">
              <a:latin typeface="Twentieth Century"/>
            </a:endParaRPr>
          </a:p>
        </p:txBody>
      </p:sp>
      <p:pic>
        <p:nvPicPr>
          <p:cNvPr id="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8"/>
          <p:cNvSpPr txBox="1">
            <a:spLocks noGrp="1"/>
          </p:cNvSpPr>
          <p:nvPr>
            <p:ph type="title"/>
          </p:nvPr>
        </p:nvSpPr>
        <p:spPr>
          <a:xfrm>
            <a:off x="1702026" y="249273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Twentieth Century"/>
              <a:buNone/>
            </a:pPr>
            <a:r>
              <a:rPr lang="es-AR" sz="4400" b="1" dirty="0">
                <a:solidFill>
                  <a:srgbClr val="00B0F0"/>
                </a:solidFill>
                <a:latin typeface="Twentieth Century"/>
              </a:rPr>
              <a:t>VISUALIZACIÓN </a:t>
            </a:r>
            <a:br>
              <a:rPr lang="es-AR" sz="4400" b="1" dirty="0">
                <a:solidFill>
                  <a:srgbClr val="00B0F0"/>
                </a:solidFill>
                <a:latin typeface="Twentieth Century"/>
              </a:rPr>
            </a:br>
            <a:r>
              <a:rPr lang="es-AR" sz="4400" b="1" dirty="0">
                <a:solidFill>
                  <a:srgbClr val="00B0F0"/>
                </a:solidFill>
                <a:latin typeface="Twentieth Century"/>
              </a:rPr>
              <a:t>DOCUMENTO FIRMADO Y </a:t>
            </a:r>
            <a:br>
              <a:rPr lang="es-AR" sz="4400" b="1" dirty="0">
                <a:solidFill>
                  <a:srgbClr val="00B0F0"/>
                </a:solidFill>
                <a:latin typeface="Twentieth Century"/>
              </a:rPr>
            </a:br>
            <a:r>
              <a:rPr lang="es-AR" sz="4400" b="1" dirty="0">
                <a:solidFill>
                  <a:srgbClr val="00B0F0"/>
                </a:solidFill>
                <a:latin typeface="Twentieth Century"/>
              </a:rPr>
              <a:t>POSTERIORMENTE ALTERADO</a:t>
            </a:r>
            <a:endParaRPr sz="44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575" name="Google Shape;575;p38"/>
          <p:cNvSpPr txBox="1"/>
          <p:nvPr/>
        </p:nvSpPr>
        <p:spPr>
          <a:xfrm>
            <a:off x="2858975" y="4232565"/>
            <a:ext cx="7592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través de Adobe Acrobat Reader DC</a:t>
            </a:r>
            <a:endParaRPr sz="3200" b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3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1669" y="121376"/>
            <a:ext cx="11801124" cy="6601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4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305" y="124473"/>
            <a:ext cx="11822167" cy="6576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1"/>
          <p:cNvSpPr txBox="1">
            <a:spLocks noGrp="1"/>
          </p:cNvSpPr>
          <p:nvPr>
            <p:ph type="title"/>
          </p:nvPr>
        </p:nvSpPr>
        <p:spPr>
          <a:xfrm>
            <a:off x="956815" y="1348054"/>
            <a:ext cx="11235185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s-AR" b="1" dirty="0">
                <a:solidFill>
                  <a:srgbClr val="00B0F0"/>
                </a:solidFill>
                <a:latin typeface="Twentieth Century"/>
              </a:rPr>
              <a:t>¿CÓMO REVOCAR UN CERTIFICADO DE FIRMA DIGITAL?</a:t>
            </a:r>
            <a:endParaRPr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591" name="Google Shape;591;p41"/>
          <p:cNvSpPr txBox="1">
            <a:spLocks noGrp="1"/>
          </p:cNvSpPr>
          <p:nvPr>
            <p:ph idx="1"/>
          </p:nvPr>
        </p:nvSpPr>
        <p:spPr>
          <a:xfrm>
            <a:off x="1922730" y="2837477"/>
            <a:ext cx="10269270" cy="349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wentieth Century"/>
              <a:buAutoNum type="arabicPeriod"/>
            </a:pPr>
            <a:r>
              <a:rPr lang="es-AR" sz="2800" dirty="0">
                <a:solidFill>
                  <a:schemeClr val="dk1"/>
                </a:solidFill>
              </a:rPr>
              <a:t>Utilizando el </a:t>
            </a:r>
            <a:r>
              <a:rPr lang="es-AR" sz="2800" b="1" dirty="0">
                <a:solidFill>
                  <a:schemeClr val="dk1"/>
                </a:solidFill>
              </a:rPr>
              <a:t>Código de Revocación</a:t>
            </a:r>
            <a:r>
              <a:rPr lang="es-AR" sz="2800" dirty="0">
                <a:solidFill>
                  <a:schemeClr val="dk1"/>
                </a:solidFill>
              </a:rPr>
              <a:t>, el cual fue enviado a la cuenta de correo electrónico al momento de la emisión del certificado. El servicio se encuentra disponible en forma permanente SIETE POR VEINTICUATRO (7x24) horas a través de la </a:t>
            </a:r>
            <a:r>
              <a:rPr lang="es-AR" sz="2800" dirty="0"/>
              <a:t>Plataforma de Firma Digital Remota</a:t>
            </a:r>
            <a:r>
              <a:rPr lang="es-AR" sz="2800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wentieth Century"/>
              <a:buAutoNum type="arabicPeriod"/>
            </a:pPr>
            <a:r>
              <a:rPr lang="es-AR" sz="2800" dirty="0">
                <a:solidFill>
                  <a:schemeClr val="dk1"/>
                </a:solidFill>
              </a:rPr>
              <a:t>Presentarse </a:t>
            </a:r>
            <a:r>
              <a:rPr lang="es-AR" sz="2800" b="1" dirty="0" smtClean="0">
                <a:solidFill>
                  <a:schemeClr val="dk1"/>
                </a:solidFill>
              </a:rPr>
              <a:t>personalmente</a:t>
            </a:r>
            <a:r>
              <a:rPr lang="es-AR" sz="2800" dirty="0" smtClean="0">
                <a:solidFill>
                  <a:schemeClr val="dk1"/>
                </a:solidFill>
              </a:rPr>
              <a:t> en </a:t>
            </a:r>
            <a:r>
              <a:rPr lang="es-AR" sz="2800" dirty="0">
                <a:solidFill>
                  <a:schemeClr val="dk1"/>
                </a:solidFill>
              </a:rPr>
              <a:t>la AR donde se generó el Certificado.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dirty="0"/>
          </a:p>
        </p:txBody>
      </p:sp>
      <p:pic>
        <p:nvPicPr>
          <p:cNvPr id="5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2"/>
          <p:cNvSpPr txBox="1">
            <a:spLocks noGrp="1"/>
          </p:cNvSpPr>
          <p:nvPr>
            <p:ph type="title"/>
          </p:nvPr>
        </p:nvSpPr>
        <p:spPr>
          <a:xfrm>
            <a:off x="1183781" y="792994"/>
            <a:ext cx="9905998" cy="8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s-AR" sz="4800" b="1" dirty="0">
                <a:solidFill>
                  <a:srgbClr val="00B0F0"/>
                </a:solidFill>
                <a:latin typeface="Twentieth Century"/>
              </a:rPr>
              <a:t>LINKS DE INTERÉS</a:t>
            </a:r>
            <a:endParaRPr sz="48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598" name="Google Shape;598;p42"/>
          <p:cNvSpPr txBox="1">
            <a:spLocks noGrp="1"/>
          </p:cNvSpPr>
          <p:nvPr>
            <p:ph idx="1"/>
          </p:nvPr>
        </p:nvSpPr>
        <p:spPr>
          <a:xfrm>
            <a:off x="871469" y="1464950"/>
            <a:ext cx="11320531" cy="52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s-AR" sz="2400" b="1" dirty="0">
                <a:solidFill>
                  <a:schemeClr val="dk1"/>
                </a:solidFill>
                <a:latin typeface="Twentieth Century"/>
              </a:rPr>
              <a:t>INFORMACIÓN GENERAL:</a:t>
            </a:r>
            <a:endParaRPr sz="2400" dirty="0">
              <a:latin typeface="Twentieth Century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AR" sz="2400" u="sng" dirty="0">
                <a:latin typeface="Twentieth Century"/>
              </a:rPr>
              <a:t>https://www.argentina.gob.ar/modernizacion/firmadigital</a:t>
            </a:r>
            <a:endParaRPr sz="2400" dirty="0">
              <a:latin typeface="Twentieth Century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AR" sz="2400" u="sng" dirty="0">
                <a:latin typeface="Twentieth Century"/>
              </a:rPr>
              <a:t>https://www.cba.gov.ar/solicitud-de-certificado-de-firma-digital/</a:t>
            </a:r>
            <a:endParaRPr sz="2400" dirty="0">
              <a:latin typeface="Twentieth Century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</a:pPr>
            <a:endParaRPr sz="1600" dirty="0">
              <a:solidFill>
                <a:schemeClr val="dk1"/>
              </a:solidFill>
              <a:latin typeface="Twentieth Century"/>
            </a:endParaRPr>
          </a:p>
          <a:p>
            <a:pPr algn="ctr">
              <a:lnSpc>
                <a:spcPct val="120000"/>
              </a:lnSpc>
              <a:buClr>
                <a:schemeClr val="dk1"/>
              </a:buClr>
              <a:buSzPts val="3000"/>
              <a:buFont typeface="Wingdings" panose="05000000000000000000" pitchFamily="2" charset="2"/>
              <a:buChar char="§"/>
            </a:pPr>
            <a:r>
              <a:rPr lang="es-AR" sz="2400" b="1" dirty="0">
                <a:solidFill>
                  <a:schemeClr val="dk1"/>
                </a:solidFill>
                <a:latin typeface="Twentieth Century"/>
              </a:rPr>
              <a:t>PROCEDIMIENTOS PARA LA OBTENCIÓN DE FIRMA DIGITAL DE LA AR - SECRETARÍA GENERAL DE LA GOBERNACIÓN:</a:t>
            </a:r>
            <a:endParaRPr sz="2400" b="1" dirty="0">
              <a:solidFill>
                <a:schemeClr val="dk1"/>
              </a:solidFill>
              <a:latin typeface="Twentieth Century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AR" sz="2400" dirty="0">
                <a:solidFill>
                  <a:schemeClr val="tx1"/>
                </a:solidFill>
                <a:latin typeface="Twentieth Century"/>
              </a:rPr>
              <a:t>Firma </a:t>
            </a:r>
            <a:r>
              <a:rPr lang="es-AR" sz="2400" dirty="0" smtClean="0">
                <a:solidFill>
                  <a:schemeClr val="tx1"/>
                </a:solidFill>
                <a:latin typeface="Twentieth Century"/>
              </a:rPr>
              <a:t>Digital Modalidad</a:t>
            </a:r>
            <a:r>
              <a:rPr lang="es-AR" sz="2400" dirty="0">
                <a:solidFill>
                  <a:schemeClr val="tx1"/>
                </a:solidFill>
                <a:latin typeface="Twentieth Century"/>
              </a:rPr>
              <a:t> </a:t>
            </a:r>
            <a:r>
              <a:rPr lang="es-AR" sz="2400" dirty="0" smtClean="0">
                <a:solidFill>
                  <a:schemeClr val="tx1"/>
                </a:solidFill>
                <a:latin typeface="Twentieth Century"/>
              </a:rPr>
              <a:t>Remota: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AR" sz="2400" u="sng" dirty="0" smtClean="0">
                <a:latin typeface="Twentieth Century"/>
              </a:rPr>
              <a:t>http</a:t>
            </a:r>
            <a:r>
              <a:rPr lang="es-AR" sz="2400" u="sng" dirty="0">
                <a:latin typeface="Twentieth Century"/>
              </a:rPr>
              <a:t>://portaldetramites.cba.gov.ar/ver/servicio/1784</a:t>
            </a:r>
            <a:r>
              <a:rPr lang="es-AR" sz="2400" dirty="0">
                <a:latin typeface="Twentieth Century"/>
              </a:rPr>
              <a:t>​</a:t>
            </a:r>
            <a:endParaRPr sz="2400" dirty="0">
              <a:latin typeface="Twentieth Century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AR" sz="2400" dirty="0">
                <a:solidFill>
                  <a:schemeClr val="tx1"/>
                </a:solidFill>
                <a:latin typeface="Twentieth Century"/>
              </a:rPr>
              <a:t>Firma Digital Modalidad hardware: </a:t>
            </a:r>
            <a:r>
              <a:rPr lang="es-AR" sz="2400" u="sng" dirty="0">
                <a:latin typeface="Twentieth Century"/>
              </a:rPr>
              <a:t>http://portaldetramites.cba.gov.ar/ver/servicio/1772</a:t>
            </a:r>
            <a:endParaRPr sz="2400" dirty="0">
              <a:latin typeface="Twentieth Century"/>
            </a:endParaRPr>
          </a:p>
        </p:txBody>
      </p:sp>
      <p:pic>
        <p:nvPicPr>
          <p:cNvPr id="5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3534770" y="168821"/>
            <a:ext cx="5215335" cy="100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Twentieth Century"/>
              <a:buNone/>
            </a:pPr>
            <a:r>
              <a:rPr lang="es-AR" sz="6480" b="1" dirty="0">
                <a:solidFill>
                  <a:srgbClr val="00B0F0"/>
                </a:solidFill>
                <a:latin typeface="Twentieth Century"/>
              </a:rPr>
              <a:t>ACTUALIDAD</a:t>
            </a:r>
            <a:endParaRPr sz="6480" b="1" dirty="0">
              <a:solidFill>
                <a:srgbClr val="00B0F0"/>
              </a:solidFill>
              <a:latin typeface="Twentieth Century"/>
            </a:endParaRPr>
          </a:p>
        </p:txBody>
      </p:sp>
      <p:grpSp>
        <p:nvGrpSpPr>
          <p:cNvPr id="284" name="Google Shape;284;p4"/>
          <p:cNvGrpSpPr/>
          <p:nvPr/>
        </p:nvGrpSpPr>
        <p:grpSpPr>
          <a:xfrm>
            <a:off x="747675" y="1738648"/>
            <a:ext cx="11187304" cy="4284830"/>
            <a:chOff x="0" y="0"/>
            <a:chExt cx="11681138" cy="4284830"/>
          </a:xfrm>
        </p:grpSpPr>
        <p:sp>
          <p:nvSpPr>
            <p:cNvPr id="285" name="Google Shape;285;p4"/>
            <p:cNvSpPr/>
            <p:nvPr/>
          </p:nvSpPr>
          <p:spPr>
            <a:xfrm>
              <a:off x="0" y="1073554"/>
              <a:ext cx="11681138" cy="2412012"/>
            </a:xfrm>
            <a:prstGeom prst="notchedRigh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768099" y="2866415"/>
              <a:ext cx="4223978" cy="1418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 txBox="1"/>
            <p:nvPr/>
          </p:nvSpPr>
          <p:spPr>
            <a:xfrm>
              <a:off x="5982270" y="2838358"/>
              <a:ext cx="3703915" cy="1418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 b="1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• Art. 4° Despapelización</a:t>
              </a:r>
              <a:endParaRPr sz="12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s-AR" sz="2000" b="1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• Art. 5° Identidad Digital y Firma Electrónica </a:t>
              </a:r>
              <a:endParaRPr sz="20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924564" y="1732762"/>
              <a:ext cx="1082982" cy="1072533"/>
            </a:xfrm>
            <a:prstGeom prst="ellipse">
              <a:avLst/>
            </a:prstGeom>
            <a:solidFill>
              <a:srgbClr val="134670"/>
            </a:solidFill>
            <a:ln w="158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93843" y="0"/>
              <a:ext cx="3652545" cy="147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 txBox="1"/>
            <p:nvPr/>
          </p:nvSpPr>
          <p:spPr>
            <a:xfrm>
              <a:off x="487386" y="125680"/>
              <a:ext cx="3652545" cy="1476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 b="1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DECRETO N° 182/19 </a:t>
              </a:r>
              <a:endParaRPr sz="18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s-AR" sz="1800" cap="all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Nueva reglamentación de la Ley N° 25.506/01 DE FIRMA DIGITAL</a:t>
              </a:r>
              <a:endParaRPr sz="1800" cap="all" dirty="0"/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wentieth Century"/>
                <a:buNone/>
              </a:pPr>
              <a:endParaRPr sz="1600" b="0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wentieth Century"/>
                <a:buNone/>
              </a:pPr>
              <a:endParaRPr sz="1600" b="0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531010" y="1966900"/>
              <a:ext cx="703385" cy="553094"/>
            </a:xfrm>
            <a:prstGeom prst="ellipse">
              <a:avLst/>
            </a:prstGeom>
            <a:solidFill>
              <a:srgbClr val="134670"/>
            </a:solidFill>
            <a:ln w="158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4"/>
          <p:cNvSpPr/>
          <p:nvPr/>
        </p:nvSpPr>
        <p:spPr>
          <a:xfrm>
            <a:off x="1190100" y="4811439"/>
            <a:ext cx="3753987" cy="148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• Deroga la reglamentación anterior.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• Actualiza la Infraestructura Tecnológica.</a:t>
            </a:r>
            <a:endParaRPr sz="1200"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6651451" y="2053663"/>
            <a:ext cx="3814913" cy="135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4" name="Google Shape;294;p4"/>
          <p:cNvSpPr txBox="1"/>
          <p:nvPr/>
        </p:nvSpPr>
        <p:spPr>
          <a:xfrm>
            <a:off x="5748844" y="1968376"/>
            <a:ext cx="471752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LEY PROVINCIAL N° 10.618/19 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 SIMPLIFICACIÓN Y MODERNIZACIÓN DE LA ADMINISTRACIÓN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DECRETO REGLAMENTARIO N° 750/19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5" name="Google Shape;2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"/>
          <p:cNvSpPr/>
          <p:nvPr/>
        </p:nvSpPr>
        <p:spPr>
          <a:xfrm>
            <a:off x="7667123" y="3436676"/>
            <a:ext cx="1082982" cy="1072533"/>
          </a:xfrm>
          <a:prstGeom prst="ellipse">
            <a:avLst/>
          </a:prstGeom>
          <a:solidFill>
            <a:srgbClr val="134670"/>
          </a:solidFill>
          <a:ln w="158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 txBox="1"/>
          <p:nvPr/>
        </p:nvSpPr>
        <p:spPr>
          <a:xfrm>
            <a:off x="2610071" y="3756598"/>
            <a:ext cx="998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2019</a:t>
            </a:r>
            <a:endParaRPr sz="28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8" name="Google Shape;298;p4"/>
          <p:cNvSpPr txBox="1"/>
          <p:nvPr/>
        </p:nvSpPr>
        <p:spPr>
          <a:xfrm>
            <a:off x="7751298" y="3711332"/>
            <a:ext cx="998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2019</a:t>
            </a:r>
            <a:endParaRPr sz="2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97;p42"/>
          <p:cNvSpPr txBox="1">
            <a:spLocks noGrp="1"/>
          </p:cNvSpPr>
          <p:nvPr>
            <p:ph type="title"/>
          </p:nvPr>
        </p:nvSpPr>
        <p:spPr>
          <a:xfrm>
            <a:off x="1575667" y="1072117"/>
            <a:ext cx="9905998" cy="8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s-AR" sz="4800" b="1" dirty="0">
                <a:solidFill>
                  <a:srgbClr val="00B0F0"/>
                </a:solidFill>
                <a:latin typeface="Twentieth Century"/>
              </a:rPr>
              <a:t>LINKS DE INTERÉS</a:t>
            </a:r>
            <a:endParaRPr sz="48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605" name="Google Shape;605;p43"/>
          <p:cNvSpPr txBox="1">
            <a:spLocks noGrp="1"/>
          </p:cNvSpPr>
          <p:nvPr>
            <p:ph idx="1"/>
          </p:nvPr>
        </p:nvSpPr>
        <p:spPr>
          <a:xfrm>
            <a:off x="1115144" y="1767478"/>
            <a:ext cx="11320531" cy="482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</a:pPr>
            <a:endParaRPr sz="1400" dirty="0"/>
          </a:p>
          <a:p>
            <a:pPr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ingdings" panose="05000000000000000000" pitchFamily="2" charset="2"/>
              <a:buChar char="§"/>
            </a:pPr>
            <a:r>
              <a:rPr lang="es-AR" sz="2400" b="1" dirty="0" smtClean="0">
                <a:solidFill>
                  <a:schemeClr val="dk1"/>
                </a:solidFill>
                <a:latin typeface="Twentieth Century"/>
              </a:rPr>
              <a:t> PLATAFORMA </a:t>
            </a:r>
            <a:r>
              <a:rPr lang="es-AR" sz="2400" b="1" dirty="0">
                <a:solidFill>
                  <a:schemeClr val="dk1"/>
                </a:solidFill>
                <a:latin typeface="Twentieth Century"/>
              </a:rPr>
              <a:t>DE FIRMA DIGITAL REMOTA:</a:t>
            </a:r>
            <a:endParaRPr sz="2400" dirty="0">
              <a:latin typeface="Twentieth Century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AR" sz="2400" u="sng" dirty="0">
                <a:latin typeface="Twentieth Century"/>
              </a:rPr>
              <a:t>https://firmar.gob.ar/firmador/#/</a:t>
            </a:r>
            <a:endParaRPr sz="2400" dirty="0">
              <a:latin typeface="Twentieth Century"/>
            </a:endParaRPr>
          </a:p>
          <a:p>
            <a:pPr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ingdings" panose="05000000000000000000" pitchFamily="2" charset="2"/>
              <a:buChar char="§"/>
            </a:pPr>
            <a:r>
              <a:rPr lang="es-AR" sz="2400" b="1" dirty="0" smtClean="0">
                <a:solidFill>
                  <a:schemeClr val="dk1"/>
                </a:solidFill>
                <a:latin typeface="Twentieth Century"/>
              </a:rPr>
              <a:t> NORMATIVA </a:t>
            </a:r>
            <a:r>
              <a:rPr lang="es-AR" sz="2400" b="1" dirty="0">
                <a:solidFill>
                  <a:schemeClr val="dk1"/>
                </a:solidFill>
                <a:latin typeface="Twentieth Century"/>
              </a:rPr>
              <a:t>VIGENTE:</a:t>
            </a:r>
            <a:endParaRPr sz="2400" dirty="0">
              <a:solidFill>
                <a:schemeClr val="dk1"/>
              </a:solidFill>
              <a:latin typeface="Twentieth Century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AR" sz="2400" u="sng" dirty="0">
                <a:latin typeface="Twentieth Century"/>
              </a:rPr>
              <a:t>https://www.argentina.gob.ar/modernizacion/firmadigital/normativaaconti</a:t>
            </a:r>
            <a:endParaRPr sz="2400" dirty="0">
              <a:latin typeface="Twentieth Century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AR" sz="2400" u="sng" dirty="0">
                <a:latin typeface="Twentieth Century"/>
              </a:rPr>
              <a:t>https://www.argentina.gob.ar/normativa-de-firma-digital-remota</a:t>
            </a:r>
            <a:endParaRPr sz="2400" u="sng" dirty="0">
              <a:latin typeface="Twentieth Century"/>
            </a:endParaRPr>
          </a:p>
          <a:p>
            <a:pPr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ingdings" panose="05000000000000000000" pitchFamily="2" charset="2"/>
              <a:buChar char="§"/>
            </a:pPr>
            <a:r>
              <a:rPr lang="es-AR" sz="2400" b="1" dirty="0" smtClean="0">
                <a:solidFill>
                  <a:schemeClr val="dk1"/>
                </a:solidFill>
                <a:latin typeface="Twentieth Century"/>
              </a:rPr>
              <a:t> DESCARGA </a:t>
            </a:r>
            <a:r>
              <a:rPr lang="es-AR" sz="2400" b="1" dirty="0">
                <a:solidFill>
                  <a:schemeClr val="dk1"/>
                </a:solidFill>
                <a:latin typeface="Twentieth Century"/>
              </a:rPr>
              <a:t>DE CADENA DE CONFIANZA:</a:t>
            </a:r>
            <a:endParaRPr sz="2400" dirty="0">
              <a:latin typeface="Twentieth Century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s-AR" sz="2400" dirty="0">
                <a:latin typeface="Twentieth Century"/>
              </a:rPr>
              <a:t>https://</a:t>
            </a:r>
            <a:r>
              <a:rPr lang="es-AR" sz="2400" dirty="0" smtClean="0">
                <a:latin typeface="Twentieth Century"/>
              </a:rPr>
              <a:t>www.argentina.gob.ar/valida-los-documentos-electronicos-firmados-digitalmente</a:t>
            </a:r>
            <a:endParaRPr sz="2400" dirty="0">
              <a:latin typeface="Twentieth Century"/>
            </a:endParaRPr>
          </a:p>
        </p:txBody>
      </p:sp>
      <p:pic>
        <p:nvPicPr>
          <p:cNvPr id="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97;p42"/>
          <p:cNvSpPr txBox="1">
            <a:spLocks noGrp="1"/>
          </p:cNvSpPr>
          <p:nvPr>
            <p:ph type="title"/>
          </p:nvPr>
        </p:nvSpPr>
        <p:spPr>
          <a:xfrm>
            <a:off x="1702026" y="1072117"/>
            <a:ext cx="9905998" cy="8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s-AR" sz="4800" b="1" dirty="0">
                <a:solidFill>
                  <a:srgbClr val="00B0F0"/>
                </a:solidFill>
                <a:latin typeface="Twentieth Century"/>
              </a:rPr>
              <a:t>LINKS DE INTERÉS</a:t>
            </a:r>
            <a:endParaRPr sz="4800" b="1" dirty="0">
              <a:solidFill>
                <a:srgbClr val="00B0F0"/>
              </a:solidFill>
              <a:latin typeface="Twentieth Century"/>
            </a:endParaRPr>
          </a:p>
        </p:txBody>
      </p:sp>
      <p:sp>
        <p:nvSpPr>
          <p:cNvPr id="613" name="Google Shape;613;p44"/>
          <p:cNvSpPr txBox="1">
            <a:spLocks noGrp="1"/>
          </p:cNvSpPr>
          <p:nvPr>
            <p:ph idx="1"/>
          </p:nvPr>
        </p:nvSpPr>
        <p:spPr>
          <a:xfrm>
            <a:off x="1314073" y="2273120"/>
            <a:ext cx="10877927" cy="45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Wingdings" panose="05000000000000000000" pitchFamily="2" charset="2"/>
              <a:buChar char="§"/>
            </a:pPr>
            <a:r>
              <a:rPr lang="es-AR" b="1" dirty="0">
                <a:solidFill>
                  <a:schemeClr val="dk1"/>
                </a:solidFill>
                <a:latin typeface="Twentieth Century"/>
              </a:rPr>
              <a:t> </a:t>
            </a:r>
            <a:r>
              <a:rPr lang="es-AR" sz="2800" b="1" dirty="0" smtClean="0">
                <a:solidFill>
                  <a:schemeClr val="dk1"/>
                </a:solidFill>
                <a:latin typeface="Twentieth Century"/>
              </a:rPr>
              <a:t>DESCARGA</a:t>
            </a:r>
            <a:r>
              <a:rPr lang="es-AR" sz="2800" b="1" dirty="0">
                <a:solidFill>
                  <a:schemeClr val="dk1"/>
                </a:solidFill>
                <a:latin typeface="Twentieth Century"/>
              </a:rPr>
              <a:t>, INSTALACIÓN Y CONFIGURACIÓN DE ADOBE ACROBAT READER DC:</a:t>
            </a:r>
            <a:endParaRPr dirty="0">
              <a:latin typeface="Twentieth Century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AR" sz="2800" dirty="0">
                <a:latin typeface="Twentieth Century"/>
              </a:rPr>
              <a:t>https://www.argentina.gob.ar/valida-los-documentos-electronicos-firmados-digitalmente</a:t>
            </a:r>
            <a:endParaRPr sz="2800" b="1" dirty="0">
              <a:solidFill>
                <a:schemeClr val="dk1"/>
              </a:solidFill>
              <a:latin typeface="Twentieth Century"/>
            </a:endParaRPr>
          </a:p>
          <a:p>
            <a:pPr marL="228600" lvl="0" indent="-635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endParaRPr sz="2800" b="1" dirty="0">
              <a:solidFill>
                <a:schemeClr val="dk1"/>
              </a:solidFill>
            </a:endParaRPr>
          </a:p>
          <a:p>
            <a:pPr marL="228600" lvl="0" indent="-6985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endParaRPr sz="2000" dirty="0"/>
          </a:p>
        </p:txBody>
      </p:sp>
      <p:pic>
        <p:nvPicPr>
          <p:cNvPr id="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5"/>
          <p:cNvSpPr/>
          <p:nvPr/>
        </p:nvSpPr>
        <p:spPr>
          <a:xfrm>
            <a:off x="1619334" y="2361062"/>
            <a:ext cx="10572666" cy="364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s-AR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SI MIS CONOCIMIENTOS DE INFORMÁTICA NO SON MUY BUENOS… ¿ES SIMPLE USAR LA FD?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s-AR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¿TIENE COSTO LA SUSCRIPCIÓN?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s-AR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¿QUÉ PROGRAMAS DEBO INSTALAR?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s-AR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¿QUÉ SUCEDE SI IMPRIMO EL DOCUMENTO FIRMADO DIGITALMENTE?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s-AR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¿SE PUEDE FIRMAR EL MISMO DOCUMENTO POR MÁS DE UNA PERSONA?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s-AR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¿QUÉ PASA SI CAMBIO EL CELULAR O LO PIERDO?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§"/>
            </a:pPr>
            <a:r>
              <a:rPr lang="es-AR" sz="2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¿QUÉ PASA SI ME OLVIDO LAS CONTRASEÑAS?</a:t>
            </a:r>
            <a:endParaRPr sz="2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1" name="Google Shape;621;p45"/>
          <p:cNvSpPr/>
          <p:nvPr/>
        </p:nvSpPr>
        <p:spPr>
          <a:xfrm>
            <a:off x="2025512" y="1301091"/>
            <a:ext cx="87893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b="1" dirty="0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PREGUNTAS FRECUENTES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6"/>
          <p:cNvSpPr txBox="1">
            <a:spLocks noGrp="1"/>
          </p:cNvSpPr>
          <p:nvPr>
            <p:ph idx="1"/>
          </p:nvPr>
        </p:nvSpPr>
        <p:spPr>
          <a:xfrm>
            <a:off x="1448826" y="2389008"/>
            <a:ext cx="10474552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984"/>
              <a:buNone/>
            </a:pPr>
            <a:r>
              <a:rPr lang="es-AR" sz="8787" b="1" dirty="0">
                <a:solidFill>
                  <a:srgbClr val="00B0F0"/>
                </a:solidFill>
                <a:latin typeface="Twentieth Century"/>
              </a:rPr>
              <a:t>¡MUCHAS GRACIAS!</a:t>
            </a:r>
            <a:endParaRPr dirty="0">
              <a:solidFill>
                <a:srgbClr val="00B0F0"/>
              </a:solidFill>
              <a:latin typeface="Twentieth Century"/>
            </a:endParaRPr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25"/>
              <a:buNone/>
            </a:pPr>
            <a:r>
              <a:rPr lang="es-AR" sz="3700" b="1" dirty="0">
                <a:solidFill>
                  <a:schemeClr val="dk1"/>
                </a:solidFill>
                <a:latin typeface="Twentieth Century"/>
              </a:rPr>
              <a:t>Equipo Firma Digital - SGG</a:t>
            </a:r>
            <a:endParaRPr sz="3700" b="1" dirty="0">
              <a:solidFill>
                <a:schemeClr val="dk1"/>
              </a:solidFill>
              <a:latin typeface="Twentieth Century"/>
            </a:endParaRPr>
          </a:p>
        </p:txBody>
      </p:sp>
      <p:pic>
        <p:nvPicPr>
          <p:cNvPr id="3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9810" y="281223"/>
            <a:ext cx="2466196" cy="878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"/>
          <p:cNvSpPr txBox="1">
            <a:spLocks noGrp="1"/>
          </p:cNvSpPr>
          <p:nvPr>
            <p:ph type="title"/>
          </p:nvPr>
        </p:nvSpPr>
        <p:spPr>
          <a:xfrm>
            <a:off x="1383603" y="143471"/>
            <a:ext cx="8119288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s-AR" b="1" dirty="0">
                <a:solidFill>
                  <a:srgbClr val="00B0F0"/>
                </a:solidFill>
                <a:latin typeface="Twentieth Century"/>
              </a:rPr>
              <a:t>INFRAESTRUCTURA DE FIRMA DIGITAL EN ARGENTINA</a:t>
            </a:r>
            <a:endParaRPr b="1" dirty="0">
              <a:solidFill>
                <a:srgbClr val="00B0F0"/>
              </a:solidFill>
              <a:latin typeface="Twentieth Century"/>
            </a:endParaRPr>
          </a:p>
        </p:txBody>
      </p:sp>
      <p:grpSp>
        <p:nvGrpSpPr>
          <p:cNvPr id="310" name="Google Shape;310;p5"/>
          <p:cNvGrpSpPr/>
          <p:nvPr/>
        </p:nvGrpSpPr>
        <p:grpSpPr>
          <a:xfrm>
            <a:off x="2824350" y="1849366"/>
            <a:ext cx="8122310" cy="4687910"/>
            <a:chOff x="2064496" y="0"/>
            <a:chExt cx="8122310" cy="4687910"/>
          </a:xfrm>
        </p:grpSpPr>
        <p:sp>
          <p:nvSpPr>
            <p:cNvPr id="311" name="Google Shape;311;p5"/>
            <p:cNvSpPr/>
            <p:nvPr/>
          </p:nvSpPr>
          <p:spPr>
            <a:xfrm>
              <a:off x="2064496" y="0"/>
              <a:ext cx="4687910" cy="4687910"/>
            </a:xfrm>
            <a:prstGeom prst="triangle">
              <a:avLst>
                <a:gd name="adj" fmla="val 50000"/>
              </a:avLst>
            </a:prstGeom>
            <a:solidFill>
              <a:srgbClr val="134670"/>
            </a:solidFill>
            <a:ln w="158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464796" y="106885"/>
              <a:ext cx="5689200" cy="10185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1346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 txBox="1"/>
            <p:nvPr/>
          </p:nvSpPr>
          <p:spPr>
            <a:xfrm>
              <a:off x="4464796" y="227992"/>
              <a:ext cx="5589900" cy="91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b="1" dirty="0">
                  <a:latin typeface="Twentieth Century"/>
                  <a:ea typeface="Twentieth Century"/>
                  <a:cs typeface="Twentieth Century"/>
                  <a:sym typeface="Twentieth Century"/>
                </a:rPr>
                <a:t>AUTORIDAD CERTIFICANTE RAÍZ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s-AR" sz="2400" b="1" dirty="0">
                  <a:latin typeface="Twentieth Century"/>
                  <a:ea typeface="Twentieth Century"/>
                  <a:cs typeface="Twentieth Century"/>
                  <a:sym typeface="Twentieth Century"/>
                </a:rPr>
                <a:t>DE LA REPÚBLICA ARGENTINA</a:t>
              </a:r>
              <a:endParaRPr sz="2400" b="1" dirty="0"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491906" y="1296487"/>
              <a:ext cx="5694900" cy="6729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1346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 txBox="1"/>
            <p:nvPr/>
          </p:nvSpPr>
          <p:spPr>
            <a:xfrm>
              <a:off x="4599419" y="1374636"/>
              <a:ext cx="5343900" cy="6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b="1" i="0" dirty="0">
                  <a:latin typeface="Twentieth Century"/>
                  <a:ea typeface="Twentieth Century"/>
                  <a:cs typeface="Twentieth Century"/>
                  <a:sym typeface="Twentieth Century"/>
                </a:rPr>
                <a:t>ENTE LICENCIANTE</a:t>
              </a:r>
              <a:endParaRPr dirty="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464796" y="2100622"/>
              <a:ext cx="5704010" cy="8223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1346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 txBox="1"/>
            <p:nvPr/>
          </p:nvSpPr>
          <p:spPr>
            <a:xfrm>
              <a:off x="4522301" y="2163426"/>
              <a:ext cx="55890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b="1" dirty="0">
                  <a:latin typeface="Twentieth Century"/>
                  <a:ea typeface="Twentieth Century"/>
                  <a:cs typeface="Twentieth Century"/>
                  <a:sym typeface="Twentieth Century"/>
                </a:rPr>
                <a:t>CERTIFICADORES LICENCIADOS</a:t>
              </a:r>
              <a:endParaRPr sz="2400" b="1" dirty="0"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491906" y="3021477"/>
              <a:ext cx="5676900" cy="8223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1346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 txBox="1"/>
            <p:nvPr/>
          </p:nvSpPr>
          <p:spPr>
            <a:xfrm>
              <a:off x="4464796" y="3061677"/>
              <a:ext cx="55968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b="1" dirty="0">
                  <a:latin typeface="Twentieth Century"/>
                  <a:ea typeface="Twentieth Century"/>
                  <a:cs typeface="Twentieth Century"/>
                  <a:sym typeface="Twentieth Century"/>
                </a:rPr>
                <a:t>AUTORIDADES DE REGISTRO</a:t>
              </a:r>
              <a:endParaRPr sz="2400" b="1" dirty="0"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320" name="Google Shape;3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18;p5"/>
          <p:cNvSpPr/>
          <p:nvPr/>
        </p:nvSpPr>
        <p:spPr>
          <a:xfrm>
            <a:off x="5269760" y="5829871"/>
            <a:ext cx="5676900" cy="822300"/>
          </a:xfrm>
          <a:prstGeom prst="roundRect">
            <a:avLst>
              <a:gd name="adj" fmla="val 16667"/>
            </a:avLst>
          </a:prstGeom>
          <a:solidFill>
            <a:schemeClr val="lt1">
              <a:alpha val="89803"/>
            </a:schemeClr>
          </a:solidFill>
          <a:ln w="15875" cap="flat" cmpd="sng">
            <a:solidFill>
              <a:srgbClr val="134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dirty="0" smtClean="0"/>
              <a:t>SUSCRIPTOR</a:t>
            </a:r>
            <a:endParaRPr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6"/>
          <p:cNvGrpSpPr/>
          <p:nvPr/>
        </p:nvGrpSpPr>
        <p:grpSpPr>
          <a:xfrm>
            <a:off x="2865526" y="376756"/>
            <a:ext cx="7152095" cy="6065948"/>
            <a:chOff x="1384455" y="-228552"/>
            <a:chExt cx="7152095" cy="6065948"/>
          </a:xfrm>
        </p:grpSpPr>
        <p:sp>
          <p:nvSpPr>
            <p:cNvPr id="327" name="Google Shape;327;p6"/>
            <p:cNvSpPr/>
            <p:nvPr/>
          </p:nvSpPr>
          <p:spPr>
            <a:xfrm>
              <a:off x="1384455" y="-228552"/>
              <a:ext cx="6065948" cy="6065948"/>
            </a:xfrm>
            <a:prstGeom prst="triangle">
              <a:avLst>
                <a:gd name="adj" fmla="val 50000"/>
              </a:avLst>
            </a:prstGeom>
            <a:solidFill>
              <a:srgbClr val="134670"/>
            </a:solidFill>
            <a:ln w="158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4593684" y="1285361"/>
              <a:ext cx="3942866" cy="98900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  <a:lumOff val="50000"/>
                <a:alpha val="38000"/>
              </a:schemeClr>
            </a:solidFill>
            <a:ln w="15875" cap="flat" cmpd="sng">
              <a:solidFill>
                <a:srgbClr val="1346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 txBox="1"/>
            <p:nvPr/>
          </p:nvSpPr>
          <p:spPr>
            <a:xfrm>
              <a:off x="4672624" y="1364301"/>
              <a:ext cx="3784986" cy="910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 b="1" dirty="0">
                  <a:latin typeface="Twentieth Century"/>
                  <a:ea typeface="Twentieth Century"/>
                  <a:cs typeface="Twentieth Century"/>
                  <a:sym typeface="Twentieth Century"/>
                </a:rPr>
                <a:t>AUTORIDAD CERTIFICANTE: </a:t>
              </a:r>
              <a:r>
                <a:rPr lang="es-AR" sz="2000" b="1" dirty="0" smtClean="0">
                  <a:latin typeface="Twentieth Century"/>
                  <a:ea typeface="Twentieth Century"/>
                  <a:cs typeface="Twentieth Century"/>
                  <a:sym typeface="Twentieth Century"/>
                </a:rPr>
                <a:t>Oficina </a:t>
              </a:r>
              <a:r>
                <a:rPr lang="es-AR" sz="2000" b="1" dirty="0">
                  <a:latin typeface="Twentieth Century"/>
                  <a:ea typeface="Twentieth Century"/>
                  <a:cs typeface="Twentieth Century"/>
                  <a:sym typeface="Twentieth Century"/>
                </a:rPr>
                <a:t>Nacional de Tecnología de la información</a:t>
              </a:r>
              <a:endParaRPr sz="1200" dirty="0"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2141371" y="2642281"/>
              <a:ext cx="4552116" cy="11460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1346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 txBox="1"/>
            <p:nvPr/>
          </p:nvSpPr>
          <p:spPr>
            <a:xfrm>
              <a:off x="2141371" y="2678493"/>
              <a:ext cx="4552116" cy="11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900" b="1" dirty="0">
                  <a:latin typeface="Twentieth Century"/>
                  <a:ea typeface="Twentieth Century"/>
                  <a:cs typeface="Twentieth Century"/>
                  <a:sym typeface="Twentieth Century"/>
                </a:rPr>
                <a:t>AUTORIDAD DE REGISTRO: Secretaría General de la Gobernación de la Provincia de Córdoba</a:t>
              </a:r>
              <a:endParaRPr sz="1900" b="1" dirty="0"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1519637" y="4184014"/>
              <a:ext cx="5795584" cy="12699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1346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 txBox="1"/>
            <p:nvPr/>
          </p:nvSpPr>
          <p:spPr>
            <a:xfrm>
              <a:off x="1585179" y="4127547"/>
              <a:ext cx="5664499" cy="1151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 b="1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•</a:t>
              </a:r>
              <a:r>
                <a:rPr lang="es-AR" sz="2000" b="1" dirty="0"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es-AR" sz="1900" b="1" dirty="0" smtClean="0">
                  <a:latin typeface="Twentieth Century"/>
                  <a:ea typeface="Twentieth Century"/>
                  <a:cs typeface="Twentieth Century"/>
                  <a:sym typeface="Twentieth Century"/>
                </a:rPr>
                <a:t>• RESPONSABLES </a:t>
              </a:r>
              <a:r>
                <a:rPr lang="es-AR" sz="1900" b="1" dirty="0">
                  <a:latin typeface="Twentieth Century"/>
                  <a:ea typeface="Twentieth Century"/>
                  <a:cs typeface="Twentieth Century"/>
                  <a:sym typeface="Twentieth Century"/>
                </a:rPr>
                <a:t>DE AUTORIDAD DE REGISTRO</a:t>
              </a:r>
              <a:endParaRPr sz="19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s-AR" sz="1900" b="1" dirty="0">
                  <a:latin typeface="Twentieth Century"/>
                  <a:ea typeface="Twentieth Century"/>
                  <a:cs typeface="Twentieth Century"/>
                  <a:sym typeface="Twentieth Century"/>
                </a:rPr>
                <a:t>• OFICIALES DE REGISTRO</a:t>
              </a:r>
              <a:endParaRPr sz="19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es-AR" sz="1900" b="1" dirty="0">
                  <a:latin typeface="Twentieth Century"/>
                  <a:ea typeface="Twentieth Century"/>
                  <a:cs typeface="Twentieth Century"/>
                  <a:sym typeface="Twentieth Century"/>
                </a:rPr>
                <a:t>• RESPONSABLES DE SOPORTE TÉCNICO</a:t>
              </a:r>
              <a:endParaRPr sz="1900" b="0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34" name="Google Shape;334;p6"/>
          <p:cNvSpPr/>
          <p:nvPr/>
        </p:nvSpPr>
        <p:spPr>
          <a:xfrm>
            <a:off x="1893200" y="1890668"/>
            <a:ext cx="4005300" cy="989009"/>
          </a:xfrm>
          <a:prstGeom prst="roundRect">
            <a:avLst>
              <a:gd name="adj" fmla="val 16667"/>
            </a:avLst>
          </a:prstGeom>
          <a:solidFill>
            <a:srgbClr val="00B0F0">
              <a:alpha val="34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AUTORIDAD CERTIFICANTE: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Secretaría de </a:t>
            </a:r>
            <a:r>
              <a:rPr lang="es-AR" sz="2000" b="1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Modernización</a:t>
            </a:r>
            <a:endParaRPr sz="1800" b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" name="Google Shape;335;p6"/>
          <p:cNvSpPr/>
          <p:nvPr/>
        </p:nvSpPr>
        <p:spPr>
          <a:xfrm>
            <a:off x="4050380" y="846170"/>
            <a:ext cx="3696237" cy="8329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AUTORIDAD CERTIFICANTE RAÍZ</a:t>
            </a:r>
            <a:endParaRPr sz="2000" b="1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36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f3cf45bb0_1_0"/>
          <p:cNvSpPr txBox="1">
            <a:spLocks noGrp="1"/>
          </p:cNvSpPr>
          <p:nvPr>
            <p:ph idx="1"/>
          </p:nvPr>
        </p:nvSpPr>
        <p:spPr>
          <a:xfrm>
            <a:off x="1709393" y="2248540"/>
            <a:ext cx="10018713" cy="31242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b="1" dirty="0" smtClean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ARTÍCULO 17° </a:t>
            </a:r>
            <a:r>
              <a:rPr lang="es-AR" b="1" dirty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- </a:t>
            </a:r>
            <a:r>
              <a:rPr lang="es-AR" b="1" cap="all" dirty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Del certificador licenciado</a:t>
            </a:r>
            <a:r>
              <a:rPr lang="es-AR" dirty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. Se entiende por certificador licenciado a toda persona de existencia ideal u organismo público que expide certificados, presta otros servicios en relación con la firma digital y cuenta con una licencia para ello, otorgada por el ente </a:t>
            </a:r>
            <a:r>
              <a:rPr lang="es-AR" dirty="0" smtClean="0">
                <a:solidFill>
                  <a:schemeClr val="dk1"/>
                </a:solidFill>
                <a:latin typeface="Twentieth Century"/>
                <a:ea typeface="Calibri"/>
                <a:cs typeface="Calibri"/>
                <a:sym typeface="Calibri"/>
              </a:rPr>
              <a:t>licenciante.</a:t>
            </a:r>
            <a:endParaRPr dirty="0">
              <a:solidFill>
                <a:schemeClr val="dk1"/>
              </a:solidFill>
              <a:latin typeface="Twentieth Century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Google Shape;3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30096189"/>
              </p:ext>
            </p:extLst>
          </p:nvPr>
        </p:nvGraphicFramePr>
        <p:xfrm>
          <a:off x="2032000" y="719666"/>
          <a:ext cx="8490424" cy="543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oogle Shape;33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02891" y="376756"/>
            <a:ext cx="2105133" cy="69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167</TotalTime>
  <Words>1980</Words>
  <Application>Microsoft Office PowerPoint</Application>
  <PresentationFormat>Panorámica</PresentationFormat>
  <Paragraphs>269</Paragraphs>
  <Slides>53</Slides>
  <Notes>53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53</vt:i4>
      </vt:variant>
    </vt:vector>
  </HeadingPairs>
  <TitlesOfParts>
    <vt:vector size="63" baseType="lpstr">
      <vt:lpstr>Arial</vt:lpstr>
      <vt:lpstr>Calibri</vt:lpstr>
      <vt:lpstr>Calibri Light</vt:lpstr>
      <vt:lpstr>Corbel</vt:lpstr>
      <vt:lpstr>Noto Sans Symbols</vt:lpstr>
      <vt:lpstr>Twentieth Century</vt:lpstr>
      <vt:lpstr>Wingdings</vt:lpstr>
      <vt:lpstr>Wingdings 2</vt:lpstr>
      <vt:lpstr>HDOfficeLightV0</vt:lpstr>
      <vt:lpstr>Parallax</vt:lpstr>
      <vt:lpstr>AUTORÍA DIGITAL </vt:lpstr>
      <vt:lpstr>Presentación de PowerPoint</vt:lpstr>
      <vt:lpstr>TEMARIO</vt:lpstr>
      <vt:lpstr>ANTECEDENTES</vt:lpstr>
      <vt:lpstr>ACTUALIDAD</vt:lpstr>
      <vt:lpstr>INFRAESTRUCTURA DE FIRMA DIGITAL EN ARGENTINA</vt:lpstr>
      <vt:lpstr>Presentación de PowerPoint</vt:lpstr>
      <vt:lpstr>Presentación de PowerPoint</vt:lpstr>
      <vt:lpstr>Presentación de PowerPoint</vt:lpstr>
      <vt:lpstr>ACTORES PRINCIPALES</vt:lpstr>
      <vt:lpstr>Desde el mes de octubre de 2018,  la Autoridad Certificante dispuso mediante el instrumento legal IF-2018-51224904-APN-DNTEID#JGM  que el trámite alcanzare a TODA PERSONA HUMANA  que  requiera realizar trámites firmando digitalmente, pudiendo firmar cualquier trámite o transacción, pudiendo ser utilizado para cualquier uso o aplicación, sin perjuicio de su organismos de pertenencia,  del sector público o privado.</vt:lpstr>
      <vt:lpstr>ASPECTO IMPORTANTE EN EL PROCESO DE TRANSFORMACIÓN DIGITAL Y MIGRACIÓN DE MUNDO ANALÓGICO A MUNDO DIGITAL</vt:lpstr>
      <vt:lpstr>ANTECEDENTES</vt:lpstr>
      <vt:lpstr>ACTUALIDAD</vt:lpstr>
      <vt:lpstr>Presentación de PowerPoint</vt:lpstr>
      <vt:lpstr>Presentación de PowerPoint</vt:lpstr>
      <vt:lpstr>NUEVO  CÓDIGO CIVIL Y COMERCIAL DE LA NACIÓN  </vt:lpstr>
      <vt:lpstr>LEY N° 25.506 – FIRMA DIGITAL</vt:lpstr>
      <vt:lpstr>Presentación de PowerPoint</vt:lpstr>
      <vt:lpstr>FIRMA ELECTRÓNICA ≠ FIRMA DIGITAL</vt:lpstr>
      <vt:lpstr>EJEMPLOS DE FIRMA ELECTRÓNICA:</vt:lpstr>
      <vt:lpstr>Presentación de PowerPoint</vt:lpstr>
      <vt:lpstr>Presentación de PowerPoint</vt:lpstr>
      <vt:lpstr>Presentación de PowerPoint</vt:lpstr>
      <vt:lpstr>INFORMACIÓN RELEVANTE DATOS ESTADÍSTICOS</vt:lpstr>
      <vt:lpstr>AUTORIDADES DE REGISTRO EN CÓRDOBA</vt:lpstr>
      <vt:lpstr>AUTORIDADES DE REGISTRO EN CÓRDOBA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BENEFICIOS DE FIRMA DIGITAL</vt:lpstr>
      <vt:lpstr>REQUISITOS PARA OBTENER FIRMA DIGITAL</vt:lpstr>
      <vt:lpstr>Presentación de PowerPoint</vt:lpstr>
      <vt:lpstr>PASOS A SEGUIR PARA OBTENER FIRMA DIGITAL</vt:lpstr>
      <vt:lpstr>1. REQUISITOS PREVIOS (SUSCRIPTOR): - DNI - teléfono Smartphone - app de generadora de códigos OTP - correo electrónico personal asociado al Smartphone</vt:lpstr>
      <vt:lpstr>Presentación de PowerPoint</vt:lpstr>
      <vt:lpstr>Presentación de PowerPoint</vt:lpstr>
      <vt:lpstr>5. GENERACIÓN DE CLAVES DE SEGURIDAD (SUSCRIPTOR Y OR): - Clave de inicio de sesión PFDR - Código OTP - Clave para firmar digitalmente</vt:lpstr>
      <vt:lpstr>Presentación de PowerPoint</vt:lpstr>
      <vt:lpstr>Presentación de PowerPoint</vt:lpstr>
      <vt:lpstr>PASOS A SEGUIR PARA FIRMAR Y VALIDAR UN DOCUMENTO</vt:lpstr>
      <vt:lpstr>VISUALIZACIÓN  DOCUMENTO FIRMADO Y  POSTERIORMENTE ALTERADO</vt:lpstr>
      <vt:lpstr>Presentación de PowerPoint</vt:lpstr>
      <vt:lpstr>Presentación de PowerPoint</vt:lpstr>
      <vt:lpstr>¿CÓMO REVOCAR UN CERTIFICADO DE FIRMA DIGITAL?</vt:lpstr>
      <vt:lpstr>LINKS DE INTERÉS</vt:lpstr>
      <vt:lpstr>LINKS DE INTERÉS</vt:lpstr>
      <vt:lpstr>LINKS DE INTERÉS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AUTORÍA DIGITAL - FIRMA DIGITAL Y FIRMA ELECTRÓNICA</dc:title>
  <dc:creator>Gina Florencia Chiappello</dc:creator>
  <cp:lastModifiedBy>Ruben Godoy</cp:lastModifiedBy>
  <cp:revision>36</cp:revision>
  <dcterms:created xsi:type="dcterms:W3CDTF">2019-08-16T14:23:53Z</dcterms:created>
  <dcterms:modified xsi:type="dcterms:W3CDTF">2019-08-23T12:47:02Z</dcterms:modified>
</cp:coreProperties>
</file>