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01" r:id="rId14"/>
    <p:sldId id="303" r:id="rId15"/>
    <p:sldId id="259" r:id="rId16"/>
    <p:sldId id="260" r:id="rId17"/>
    <p:sldId id="299" r:id="rId18"/>
    <p:sldId id="304" r:id="rId19"/>
    <p:sldId id="302" r:id="rId20"/>
  </p:sldIdLst>
  <p:sldSz cx="12192000" cy="6858000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5E400-0E20-49F2-A182-A457939CAD42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CC8F0-0C77-4E6A-8419-A1EB1DFF531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240B-D7EF-4107-A7A5-1B25CAC4A71A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D28F-EE8D-4301-8BE6-E33FD4C008D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CC6C7-15D6-4D92-8E3E-603DFACD07D8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69C8F-DBFF-4513-8605-44825F2E999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69BC-197C-4EE4-AC75-14DD64F75BAC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A0645-FA7A-48BA-9E86-43C02FC719E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8428E-7E69-4CAC-9FD2-C2F27EA6D3E1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466C7-1F90-42EE-A1EB-D874C1BD16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1B7-894C-4508-AEB4-1EC9EF8805D6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DDB-718A-4009-8355-63D801BCA8E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39F5-E9C3-4A7A-9122-830FFA3A5054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FE86-8F00-40CF-BA67-1EBA5E560CE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CFB5B-D57A-4DCF-A822-AF5F5052F2B7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A3A7E-9D4D-4C9A-9540-21982428EF0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F3AF-F062-49C9-897E-7246ADC34265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D16B8-7BCE-4118-B631-86712A283ED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EFABD-06F6-4C1E-BDB0-92896AECCB95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8005D-E73D-4606-8A79-4E83313881F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6B88-BE53-42FF-A6D8-388376D5E600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3002-A947-4E89-B6FE-23ED3EF7FA1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B3329-3852-4219-8E59-795518D63616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7B469-4390-4C7E-B202-6BE467A1D8A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0A535-CE67-4012-9109-0C2DF0C6F796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23670-E9C9-425E-A661-5243908685D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40E51-96AB-4EE6-9EFA-39A26D1A37ED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BF9FF-4C58-46D5-B29F-7B6BC72CD0F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E6CB-3F96-4EFC-8A5F-5D8BE04A01AE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E500D-8F07-41C7-B36B-22B291374AE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E751-313A-4EF7-9129-BE1BDAC109D8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3731-C64C-4F68-B8B0-EE9C40994C1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11AFE2-2DD5-4664-A060-C68565B794D4}" type="datetimeFigureOut">
              <a:rPr lang="es-AR"/>
              <a:pPr>
                <a:defRPr/>
              </a:pPr>
              <a:t>28/5/2019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942E24-F14A-43C8-B895-488DCE38F22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ctrTitle"/>
          </p:nvPr>
        </p:nvSpPr>
        <p:spPr>
          <a:xfrm>
            <a:off x="2309813" y="1500188"/>
            <a:ext cx="9628187" cy="3276600"/>
          </a:xfrm>
        </p:spPr>
        <p:txBody>
          <a:bodyPr/>
          <a:lstStyle/>
          <a:p>
            <a:pPr algn="ctr" eaLnBrk="1" hangingPunct="1"/>
            <a:r>
              <a:rPr lang="es-AR" smtClean="0"/>
              <a:t>Proceso de implementación de la</a:t>
            </a:r>
            <a:br>
              <a:rPr lang="es-AR" smtClean="0"/>
            </a:br>
            <a:r>
              <a:rPr lang="es-AR" smtClean="0"/>
              <a:t> ley 10.208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905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AR" sz="3600" dirty="0" smtClean="0">
                <a:solidFill>
                  <a:srgbClr val="595959"/>
                </a:solidFill>
              </a:rPr>
              <a:t>Aspectos reglamentados y </a:t>
            </a:r>
          </a:p>
          <a:p>
            <a:pPr algn="ctr" eaLnBrk="1" hangingPunct="1"/>
            <a:r>
              <a:rPr lang="es-AR" sz="3600" dirty="0" smtClean="0">
                <a:solidFill>
                  <a:srgbClr val="595959"/>
                </a:solidFill>
              </a:rPr>
              <a:t>en proceso de discusión o trámite </a:t>
            </a:r>
          </a:p>
          <a:p>
            <a:pPr algn="ctr" eaLnBrk="1" hangingPunct="1"/>
            <a:r>
              <a:rPr lang="es-AR" sz="3600" dirty="0" smtClean="0">
                <a:solidFill>
                  <a:srgbClr val="595959"/>
                </a:solidFill>
              </a:rPr>
              <a:t>2019</a:t>
            </a:r>
            <a:endParaRPr lang="es-AR" sz="3600" dirty="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Resolución N° 174/16 de la Secretaría Recursos Hídricos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Capítulo 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IX Control </a:t>
            </a: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 Fiscalización de las Actividades 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Antrópicas, uso de estándares art.51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Secretaría de Recursos Hídricos del Ministerio de Agua Ambiente y Servicios Públicos sancionó la resolución que establece las </a:t>
            </a: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“Normas provinciales de calidad y control de aguas para 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bebida”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través de un proceso participativo realizado en el ámbito de la Secretaría de Recursos Hídricos en el que participaron profesionales, técnicos y especialistas de distintos sectores e instituciones se sancionó la resolución que viene a reemplazar la antigua resolución 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Decreto N° 847/16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3" y="1535113"/>
            <a:ext cx="8915400" cy="43767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Capítulo IX Control y Fiscalización de las Actividades Antrópicas, uso de estándares art.51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Reglamentación </a:t>
            </a: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estándares y normas sobre vertidos para la Preservación del recurso hídrico 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provincial.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Deroga el Decreto 415/99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el marco de los instrumentos de fiscalización y control de las actividades antrópicas establece estándares ambientales, de efluentes y tecnológicos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proceso participativo se desarrolló durante un año en el Ministerio y se consensuó el contenido de los nuevos estándares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900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Resolución N° </a:t>
            </a: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029/17</a:t>
            </a:r>
            <a:r>
              <a:rPr lang="es-AR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A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A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3" y="1652588"/>
            <a:ext cx="8915400" cy="42592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Capítulo IX Control y Fiscalización de las Actividades Antrópicas, uso de estándares 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art.51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Estándares </a:t>
            </a: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ambientales de emisión o de efluentes y estándares tecnológicos para la gestión y aplicación agronómica de residuos pecuarios de la provincia de 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Córdoba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Surge a partir de la discusión de los estándares del 847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realiza a través de un proceso participativo en una comisión del Consejo de Desarrollo Sustentable, es aprobado y luego sancionado como resolución por el </a:t>
            </a:r>
            <a:r>
              <a:rPr lang="es-A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MAAySP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Resolución 105/17</a:t>
            </a:r>
          </a:p>
        </p:txBody>
      </p:sp>
      <p:sp>
        <p:nvSpPr>
          <p:cNvPr id="30722" name="Marcador de contenid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es-AR" sz="2400" smtClean="0"/>
              <a:t>Estándares de aire de la provincia de Córdoba</a:t>
            </a:r>
          </a:p>
          <a:p>
            <a:pPr eaLnBrk="1" hangingPunct="1"/>
            <a:r>
              <a:rPr lang="es-AR" sz="2400" smtClean="0"/>
              <a:t>La provincia no contaba con estándares</a:t>
            </a:r>
          </a:p>
          <a:p>
            <a:pPr eaLnBrk="1" hangingPunct="1"/>
            <a:r>
              <a:rPr lang="es-AR" sz="2400" smtClean="0"/>
              <a:t>Tenía una ley de aire publicada sin tablas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Resolución 282/17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400" dirty="0" smtClean="0"/>
              <a:t>Es una resolución conjunta entre el Ministerio de Agua, Ambiente y Servicios Públicos y el Ministerio de Salud</a:t>
            </a:r>
          </a:p>
          <a:p>
            <a:r>
              <a:rPr lang="es-AR" sz="2400" dirty="0" smtClean="0"/>
              <a:t>Aprueba la </a:t>
            </a:r>
            <a:r>
              <a:rPr lang="es-AR" sz="2400" dirty="0"/>
              <a:t>reglamentación de los artículos 83 y 84 de la Ley Provincial Ambiental N° 10.208, que como Anexo, compuesto de nueve (9) fojas útiles, forma parte integrante de la presente </a:t>
            </a:r>
            <a:r>
              <a:rPr lang="es-AR" sz="2400" dirty="0" smtClean="0"/>
              <a:t>Resolución</a:t>
            </a:r>
          </a:p>
          <a:p>
            <a:r>
              <a:rPr lang="es-AR" sz="2400" dirty="0" smtClean="0"/>
              <a:t>Reglamenta en el anexo único la Evaluación de Impacto en Salud (EIS) y el estudio de impacto ambiental en salud (</a:t>
            </a:r>
            <a:r>
              <a:rPr lang="es-AR" sz="2400" dirty="0" err="1" smtClean="0"/>
              <a:t>EsIS</a:t>
            </a:r>
            <a:r>
              <a:rPr lang="es-AR" sz="2400" dirty="0" smtClean="0"/>
              <a:t>)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4518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>
          <a:xfrm>
            <a:off x="2592388" y="588963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En trámite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62163" y="1235075"/>
            <a:ext cx="9783762" cy="467677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s-AR" sz="2000" b="1" dirty="0" smtClean="0"/>
              <a:t>A- PROYECTOS LEGISLATIVOS:</a:t>
            </a:r>
          </a:p>
          <a:p>
            <a:pPr marL="0" indent="0" eaLnBrk="1" hangingPunct="1">
              <a:buFontTx/>
              <a:buChar char="-"/>
            </a:pPr>
            <a:r>
              <a:rPr lang="es-AR" sz="2000" b="1" dirty="0" smtClean="0"/>
              <a:t>Proyecto de ley para la Unificación de Consejos en la ley 10.208 (capítulo VI y XVI referencian a otro consejo) ya solucionado en la  Ley de Contabilidad 2018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es-AR" sz="2000" b="1" dirty="0" smtClean="0"/>
          </a:p>
          <a:p>
            <a:pPr marL="0" indent="0" eaLnBrk="1" hangingPunct="1">
              <a:buFont typeface="Wingdings 3" pitchFamily="18" charset="2"/>
              <a:buNone/>
            </a:pPr>
            <a:r>
              <a:rPr lang="es-AR" sz="2000" b="1" dirty="0" smtClean="0"/>
              <a:t>B-PROYECTOS DE DECRETOS Y RESOLUCIONES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s-AR" sz="2000" b="1" dirty="0" smtClean="0"/>
              <a:t>-Proyecto de Decreto reglamentario de pasivos ambientales (reglamentación parcial dividida en dos partes) Capítulo XVII pasivos ambientales</a:t>
            </a:r>
          </a:p>
          <a:p>
            <a:pPr marL="0" indent="0" eaLnBrk="1" hangingPunct="1">
              <a:buFontTx/>
              <a:buChar char="-"/>
            </a:pPr>
            <a:endParaRPr lang="es-AR" sz="20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dirty="0" smtClean="0"/>
              <a:t>En trámite</a:t>
            </a:r>
          </a:p>
        </p:txBody>
      </p:sp>
      <p:sp>
        <p:nvSpPr>
          <p:cNvPr id="32770" name="Marcador de contenid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es-AR" sz="2000" b="1" dirty="0" smtClean="0"/>
              <a:t>Reglamentación del Capitulo XIV Medidas de autogestión, incentivos y alicientes ambientales. art. 79 al</a:t>
            </a:r>
          </a:p>
          <a:p>
            <a:pPr eaLnBrk="1" hangingPunct="1"/>
            <a:r>
              <a:rPr lang="es-AR" sz="2000" b="1" dirty="0" smtClean="0"/>
              <a:t>Estándar tecnológico para plomo en caza proyecto de Decreto. Con Dictamen de comisión CDS.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388" y="2344737"/>
            <a:ext cx="8915400" cy="2555875"/>
          </a:xfrm>
        </p:spPr>
        <p:txBody>
          <a:bodyPr>
            <a:normAutofit/>
          </a:bodyPr>
          <a:lstStyle/>
          <a:p>
            <a:pPr marL="0" indent="0" eaLnBrk="1" hangingPunct="1"/>
            <a:r>
              <a:rPr lang="es-AR" sz="2000" b="1" dirty="0" smtClean="0"/>
              <a:t>Estándares para cosecha de agua de lluvia: dictamen </a:t>
            </a:r>
            <a:r>
              <a:rPr lang="es-AR" sz="2000" b="1" dirty="0"/>
              <a:t>año 2018 </a:t>
            </a:r>
            <a:endParaRPr lang="es-AR" sz="2000" b="1" dirty="0" smtClean="0"/>
          </a:p>
          <a:p>
            <a:pPr marL="0" indent="0" eaLnBrk="1" hangingPunct="1"/>
            <a:r>
              <a:rPr lang="es-AR" sz="2000" b="1" dirty="0" smtClean="0"/>
              <a:t>Estándares para recarga de acuíferos: dictamen </a:t>
            </a:r>
            <a:r>
              <a:rPr lang="es-AR" sz="2000" b="1" dirty="0"/>
              <a:t>año2018 </a:t>
            </a:r>
            <a:endParaRPr lang="es-AR" sz="2000" b="1" dirty="0" smtClean="0"/>
          </a:p>
          <a:p>
            <a:pPr marL="0" indent="0" eaLnBrk="1" hangingPunct="1"/>
            <a:r>
              <a:rPr lang="es-ES" sz="2000" b="1" dirty="0" smtClean="0"/>
              <a:t>Evaluadora de Acciones de Adaptación al Cambio Climático: </a:t>
            </a:r>
            <a:r>
              <a:rPr lang="es-AR" sz="2000" b="1" dirty="0" smtClean="0"/>
              <a:t>dictamen </a:t>
            </a:r>
            <a:r>
              <a:rPr lang="es-AR" sz="2000" b="1" dirty="0"/>
              <a:t>año 2018</a:t>
            </a:r>
            <a:endParaRPr lang="es-ES" sz="2000" b="1" dirty="0" smtClean="0"/>
          </a:p>
          <a:p>
            <a:pPr marL="0" indent="0" eaLnBrk="1" hangingPunct="1"/>
            <a:r>
              <a:rPr lang="es-AR" sz="2000" b="1" dirty="0"/>
              <a:t>Etiquetado ambiental  </a:t>
            </a:r>
            <a:r>
              <a:rPr lang="es-AR" sz="2000" b="1" dirty="0" smtClean="0"/>
              <a:t>edilicio: dictamen año 2018</a:t>
            </a:r>
            <a:endParaRPr lang="es-ES" sz="2000" b="1" dirty="0"/>
          </a:p>
          <a:p>
            <a:pPr marL="0" indent="0" eaLnBrk="1" hangingPunct="1">
              <a:buNone/>
            </a:pPr>
            <a:endParaRPr lang="es-AR" sz="2400" dirty="0" smtClean="0"/>
          </a:p>
          <a:p>
            <a:pPr marL="0" indent="0" eaLnBrk="1" hangingPunct="1"/>
            <a:endParaRPr lang="es-AR" sz="2400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dirty="0" smtClean="0"/>
              <a:t>En trámite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350504"/>
              </p:ext>
            </p:extLst>
          </p:nvPr>
        </p:nvGraphicFramePr>
        <p:xfrm>
          <a:off x="2332038" y="1432241"/>
          <a:ext cx="8915400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8987">
                  <a:extLst>
                    <a:ext uri="{9D8B030D-6E8A-4147-A177-3AD203B41FA5}">
                      <a16:colId xmlns:a16="http://schemas.microsoft.com/office/drawing/2014/main" val="294612023"/>
                    </a:ext>
                  </a:extLst>
                </a:gridCol>
                <a:gridCol w="3046413">
                  <a:extLst>
                    <a:ext uri="{9D8B030D-6E8A-4147-A177-3AD203B41FA5}">
                      <a16:colId xmlns:a16="http://schemas.microsoft.com/office/drawing/2014/main" val="21976415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>
                          <a:solidFill>
                            <a:schemeClr val="tx1"/>
                          </a:solidFill>
                          <a:effectLst/>
                        </a:rPr>
                        <a:t>Plan estratégico en ciencia y tecnología</a:t>
                      </a:r>
                      <a:endParaRPr lang="es-A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 dirty="0">
                          <a:solidFill>
                            <a:schemeClr val="tx1"/>
                          </a:solidFill>
                          <a:effectLst/>
                        </a:rPr>
                        <a:t>Plan en ejecución </a:t>
                      </a:r>
                      <a:endParaRPr lang="es-A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27636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 dirty="0">
                          <a:solidFill>
                            <a:schemeClr val="tx1"/>
                          </a:solidFill>
                          <a:effectLst/>
                        </a:rPr>
                        <a:t>Incorporación de sistema de gestión ambiental en organismos públicos </a:t>
                      </a:r>
                      <a:endParaRPr lang="es-A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 b="1" dirty="0">
                          <a:effectLst/>
                        </a:rPr>
                        <a:t>Plan en ejecución</a:t>
                      </a:r>
                      <a:endParaRPr lang="es-A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16611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60914"/>
              </p:ext>
            </p:extLst>
          </p:nvPr>
        </p:nvGraphicFramePr>
        <p:xfrm>
          <a:off x="2332038" y="3952240"/>
          <a:ext cx="8915400" cy="2905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0237">
                  <a:extLst>
                    <a:ext uri="{9D8B030D-6E8A-4147-A177-3AD203B41FA5}">
                      <a16:colId xmlns:a16="http://schemas.microsoft.com/office/drawing/2014/main" val="1917390953"/>
                    </a:ext>
                  </a:extLst>
                </a:gridCol>
                <a:gridCol w="4475163">
                  <a:extLst>
                    <a:ext uri="{9D8B030D-6E8A-4147-A177-3AD203B41FA5}">
                      <a16:colId xmlns:a16="http://schemas.microsoft.com/office/drawing/2014/main" val="1094970902"/>
                    </a:ext>
                  </a:extLst>
                </a:gridCol>
              </a:tblGrid>
              <a:tr h="2660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 dirty="0">
                          <a:solidFill>
                            <a:schemeClr val="tx1"/>
                          </a:solidFill>
                          <a:effectLst/>
                        </a:rPr>
                        <a:t>Ley infracciones y sanciones ambientales</a:t>
                      </a:r>
                      <a:endParaRPr lang="es-A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Pendiente</a:t>
                      </a:r>
                      <a:endParaRPr lang="es-A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556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>
                          <a:solidFill>
                            <a:schemeClr val="tx1"/>
                          </a:solidFill>
                          <a:effectLst/>
                        </a:rPr>
                        <a:t>Ordenamiento ambiental del territorio</a:t>
                      </a:r>
                      <a:endParaRPr lang="es-AR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 b="1" dirty="0">
                          <a:solidFill>
                            <a:schemeClr val="tx1"/>
                          </a:solidFill>
                          <a:effectLst/>
                        </a:rPr>
                        <a:t>Borrador de pedido de información pendiente a ser revisado </a:t>
                      </a:r>
                      <a:endParaRPr lang="es-A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70095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 dirty="0">
                          <a:solidFill>
                            <a:schemeClr val="tx1"/>
                          </a:solidFill>
                          <a:effectLst/>
                        </a:rPr>
                        <a:t>Fiscalidad ambiental </a:t>
                      </a:r>
                      <a:endParaRPr lang="es-A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A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Pendiente</a:t>
                      </a:r>
                      <a:endParaRPr lang="es-A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08603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dirty="0" smtClean="0">
                          <a:solidFill>
                            <a:schemeClr val="tx1"/>
                          </a:solidFill>
                        </a:rPr>
                        <a:t>Compatibilización de ley de agroquímicos con la ley 10.208</a:t>
                      </a:r>
                      <a:endParaRPr lang="es-A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000" b="1" dirty="0" smtClean="0"/>
                        <a:t>(en discusión)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A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346092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43350" y="542693"/>
            <a:ext cx="5375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>
                <a:latin typeface="+mn-lt"/>
              </a:rPr>
              <a:t>Planes que se están desarrollando </a:t>
            </a:r>
            <a:endParaRPr lang="es-AR" sz="2400" dirty="0">
              <a:latin typeface="+mn-l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332038" y="2766069"/>
            <a:ext cx="8812212" cy="903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AR" sz="2400" dirty="0">
                <a:latin typeface="+mn-lt"/>
              </a:rPr>
              <a:t>Temas pendientes, a la espera de ley, decreto, resolución, o desarrollo de plan</a:t>
            </a:r>
            <a:endParaRPr lang="es-AR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68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AR" dirty="0" smtClean="0"/>
              <a:t>Comisiones iniciadas en marzo de 2018 con vigencia en 2019</a:t>
            </a:r>
            <a:endParaRPr lang="es-ES" dirty="0" smtClean="0"/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s-AR" sz="2400" b="1" dirty="0" smtClean="0"/>
              <a:t>De Fauna o biodiversidad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762249" y="4453235"/>
            <a:ext cx="80819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s-AR" dirty="0">
                <a:latin typeface="+mj-lt"/>
              </a:rPr>
              <a:t>Es de destacar que se generan nuevas comisiones a propuestas de los integrantes del Consejo o del propio </a:t>
            </a:r>
            <a:r>
              <a:rPr lang="es-AR" dirty="0" smtClean="0">
                <a:latin typeface="+mj-lt"/>
              </a:rPr>
              <a:t>Ministerio de Servicios Públicos </a:t>
            </a:r>
            <a:r>
              <a:rPr lang="es-AR" dirty="0">
                <a:latin typeface="+mj-lt"/>
              </a:rPr>
              <a:t>como autoridad de aplicación de la ley.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Aspectos que han sido reglamentados de la ley 10.208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89213" y="2133600"/>
            <a:ext cx="4313237" cy="37782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 N° 106/14 Crea la Unidad Ejecutora de Diagnóstico Ambiental Provincial.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 N°13/15 reglamenta la Evaluación Ambiental Estratégica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Decreto N° 247/15 reglamenta los Planes de Gestión Ambiental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Decreto N°248/15 reglamenta los Sistemas de Gestión Ambiental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Decreto N° 288/15 reglamenta Seguro Ambiental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  N°544/16 Ministerio de Salud – Plan Quinquenal de Salud Ambiental.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s-A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191375" y="1905000"/>
            <a:ext cx="4313238" cy="39989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 </a:t>
            </a: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N° 174/16 Secretaría Recursos Hídricos </a:t>
            </a:r>
            <a:r>
              <a:rPr lang="es-A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MAAySP</a:t>
            </a: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“Normas provinciales de calidad y control de aguas para bebida”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Decreto N° 847/16 Reglamentación de estándares y normas sobre vertidos para la Preservación del recurso hídrico provincial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 N° 029/17 Estándares ambientales de emisión o de efluentes y estándares tecnológicos para la gestión y aplicación agronómica de residuos pecuarios de la provincia de </a:t>
            </a: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Córdoba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 N°105/17 estándares de aire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 N° 282 Evaluación de impacto en salud. Res. Conjunta Ministerio de Salud y </a:t>
            </a:r>
            <a:r>
              <a:rPr lang="es-A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MAAySP</a:t>
            </a:r>
            <a:endParaRPr lang="es-A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4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Modalidad del proceso de reglamentación desarrollado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589213" y="1905000"/>
            <a:ext cx="8915400" cy="46386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Ministerio de  Servicios Públicos ( antes Agua, Ambiente y  Servicios Públicos) en su carácter de autoridad de aplicación de la ley 10.208 establece la reglamentación de la ley, teniendo en cuenta su extensión y complejidad, en partes y con diferentes instrumentos (decreto- resolución)de acuerdo a las atribuciones que la propia ley establece.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 dos modalidad participativas: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1- Con procesos participativos dentro del Ministerio y luego remitiendo para su tratamiento y aprobación al Consejo de Desarrollo Sustentable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 En las comisiones que se crean en el Consejo de Desarrollo Sustentable para la elaboración de las propuestas de reglamentación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4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Resolución N° 106/14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2589213" y="1606550"/>
            <a:ext cx="8915400" cy="43053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 la Unidad Ejecutora de Diagnóstico Ambiental Provincial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vincula al Capítulo </a:t>
            </a: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XVI Diagnóstico Ambiental 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Provincial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Ello permitió el diseño de metodologías para el relevamiento, análisis y sistematización de la información para la elaboración del diagnóstico provincial ambiental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ha trabajado a través de convenios con Universidades: Universidad Católica de Córdoba y Universidad Tecnológica Nacional regional Córdoba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Resolución N° 13/15 </a:t>
            </a:r>
          </a:p>
        </p:txBody>
      </p:sp>
      <p:sp>
        <p:nvSpPr>
          <p:cNvPr id="22530" name="Marcador de contenid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es-AR" sz="2400" smtClean="0"/>
              <a:t>Reglamenta el Capítulo VI de la ley  Evaluación Ambiental Estratégica</a:t>
            </a:r>
          </a:p>
          <a:p>
            <a:pPr eaLnBrk="1" hangingPunct="1"/>
            <a:r>
              <a:rPr lang="es-AR" sz="2400" smtClean="0"/>
              <a:t>La evaluación ambiental estratégica es un instrumento nuevo dentro de la ley, en muchos lugares se lo incorpora pero no se los ha reglamentado.</a:t>
            </a:r>
          </a:p>
          <a:p>
            <a:pPr eaLnBrk="1" hangingPunct="1"/>
            <a:r>
              <a:rPr lang="es-AR" sz="2400" smtClean="0"/>
              <a:t>La reglamentación realizada establece el trámite que debe seguir el proceso de la evaluación ambiental estratégica.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Decreto N° 247/15</a:t>
            </a:r>
            <a:br>
              <a:rPr lang="es-AR" smtClean="0"/>
            </a:br>
            <a:endParaRPr lang="es-AR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3" y="1687513"/>
            <a:ext cx="8915400" cy="4224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Reglamenta el Capítulo </a:t>
            </a: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VII Planes de Gestión Ambiental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y las auditorias de los planes de gestión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plan de gestión y su descripción está formulado para las actividades mas complejas con la idea que puedan aplicarse y ajustarse a todo tipo de actividad adecuando las exigencias.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 un instrumento dinámico ya que plantea lo que voy a realizar y como lo voy a realizar y de que manera lo voy a controlar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es-AR" smtClean="0"/>
              <a:t>Decreto N° 248/15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3" y="1905000"/>
            <a:ext cx="8915400" cy="40068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Reglamenta el Capítulo </a:t>
            </a: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VIII Sistemas de Gestión Ambiental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 </a:t>
            </a:r>
            <a:r>
              <a:rPr lang="es-A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Sistemas de Gestión 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Ambiental que en forma progresiva deben desarrollar </a:t>
            </a:r>
            <a:r>
              <a:rPr lang="es-A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todos</a:t>
            </a: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los organismos públicos y privados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sistema de gestión está reglamentado teniendo en cuenta los diferentes sistemas normados(normas de calidad, ISSO)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A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Cada organización de acuerdo a la envergadura y complejidad establece su sistema de gestión ambiental en forma progresiva (muchas organizaciones ya lo tienen)</a:t>
            </a:r>
            <a:endParaRPr lang="es-A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pt-BR" smtClean="0"/>
              <a:t>Decreto N° 288/15</a:t>
            </a:r>
            <a:br>
              <a:rPr lang="pt-BR" smtClean="0"/>
            </a:br>
            <a:endParaRPr lang="es-AR" smtClean="0"/>
          </a:p>
        </p:txBody>
      </p:sp>
      <p:sp>
        <p:nvSpPr>
          <p:cNvPr id="25602" name="Marcador de contenid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pt-BR" sz="2400" smtClean="0"/>
              <a:t>Reglamenta el Capítulo XIII Seguro Ambiental</a:t>
            </a:r>
            <a:endParaRPr lang="es-AR" sz="2400" smtClean="0"/>
          </a:p>
          <a:p>
            <a:pPr eaLnBrk="1" hangingPunct="1"/>
            <a:r>
              <a:rPr lang="es-AR" sz="2400" smtClean="0"/>
              <a:t>Hay actividades que por sus características, complejidad, envergadura deben contratar el seguro ambiental en forma obligatoria</a:t>
            </a:r>
          </a:p>
          <a:p>
            <a:pPr eaLnBrk="1" hangingPunct="1"/>
            <a:r>
              <a:rPr lang="es-AR" sz="2400" smtClean="0"/>
              <a:t>El reglamento establece de que manera saber si tengo que ofrecer el seguro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AR" sz="3200" smtClean="0"/>
              <a:t>Resolución  N° 544/16 del Ministerio de Salud </a:t>
            </a:r>
            <a:br>
              <a:rPr lang="es-AR" sz="3200" smtClean="0"/>
            </a:br>
            <a:endParaRPr lang="es-AR" sz="3200" smtClean="0"/>
          </a:p>
        </p:txBody>
      </p:sp>
      <p:sp>
        <p:nvSpPr>
          <p:cNvPr id="26626" name="Marcador de contenido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eaLnBrk="1" hangingPunct="1"/>
            <a:r>
              <a:rPr lang="es-AR" sz="2400" smtClean="0"/>
              <a:t>Se vincula al Capítulo XV Acciones de Salud Ambiental</a:t>
            </a:r>
          </a:p>
          <a:p>
            <a:pPr eaLnBrk="1" hangingPunct="1"/>
            <a:r>
              <a:rPr lang="es-AR" sz="2400" smtClean="0"/>
              <a:t>El Ministerio de Salud a través de la resolución aprueba el Plan Quinquenal de Salud Ambiental</a:t>
            </a:r>
          </a:p>
          <a:p>
            <a:pPr eaLnBrk="1" hangingPunct="1"/>
            <a:r>
              <a:rPr lang="es-AR" sz="2400" smtClean="0"/>
              <a:t>La ley 10.208 obliga a la realización de un plan quinquenal 2015-2020  que el ministerio desarrolló y lo aprobó por esta resolución</a:t>
            </a:r>
          </a:p>
          <a:p>
            <a:pPr eaLnBrk="1" hangingPunct="1"/>
            <a:r>
              <a:rPr lang="es-AR" sz="2400" smtClean="0"/>
              <a:t>Allí se pueden observar los aspectos prioritarios que se plantea desarrollar en los cinco años y las principales acciones.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</TotalTime>
  <Words>1222</Words>
  <Application>Microsoft Office PowerPoint</Application>
  <PresentationFormat>Panorámica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3</vt:lpstr>
      <vt:lpstr>Espiral</vt:lpstr>
      <vt:lpstr>Proceso de implementación de la  ley 10.208</vt:lpstr>
      <vt:lpstr>Aspectos que han sido reglamentados de la ley 10.208</vt:lpstr>
      <vt:lpstr>Modalidad del proceso de reglamentación desarrollado</vt:lpstr>
      <vt:lpstr>Resolución N° 106/14 </vt:lpstr>
      <vt:lpstr>Resolución N° 13/15 </vt:lpstr>
      <vt:lpstr>Decreto N° 247/15 </vt:lpstr>
      <vt:lpstr>Decreto N° 248/15</vt:lpstr>
      <vt:lpstr>Decreto N° 288/15 </vt:lpstr>
      <vt:lpstr>Resolución  N° 544/16 del Ministerio de Salud  </vt:lpstr>
      <vt:lpstr>Resolución N° 174/16 de la Secretaría Recursos Hídricos</vt:lpstr>
      <vt:lpstr>Decreto N° 847/16</vt:lpstr>
      <vt:lpstr>Resolución N° 029/17 </vt:lpstr>
      <vt:lpstr>Resolución 105/17</vt:lpstr>
      <vt:lpstr>Resolución 282/17</vt:lpstr>
      <vt:lpstr>En trámite</vt:lpstr>
      <vt:lpstr>En trámite</vt:lpstr>
      <vt:lpstr>En trámite</vt:lpstr>
      <vt:lpstr>Presentación de PowerPoint</vt:lpstr>
      <vt:lpstr>Comisiones iniciadas en marzo de 2018 con vigencia en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implementación de la  ley 10.208</dc:title>
  <dc:creator>Marta</dc:creator>
  <cp:lastModifiedBy>santiagoreyna</cp:lastModifiedBy>
  <cp:revision>25</cp:revision>
  <dcterms:created xsi:type="dcterms:W3CDTF">2017-03-21T19:20:38Z</dcterms:created>
  <dcterms:modified xsi:type="dcterms:W3CDTF">2019-05-28T15:07:52Z</dcterms:modified>
</cp:coreProperties>
</file>