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72" r:id="rId8"/>
    <p:sldId id="261" r:id="rId9"/>
    <p:sldId id="27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6" r:id="rId21"/>
    <p:sldId id="275" r:id="rId22"/>
    <p:sldId id="277" r:id="rId23"/>
    <p:sldId id="278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B26EF-CD0D-4849-B673-FCB8E84DD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F5B31-C0DD-44C7-9187-3872C36C0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1B29E5-8CAA-4148-B0C2-9285D5C0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8C8140-D6DF-4383-B9A5-D762654BE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1B00BA-E801-49C5-8F99-DDE36E01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7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9CFC1-5480-43B7-9EF0-06CD84361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2FD79A-2410-45CC-9823-319ADDE17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46B0E-FAC3-4D25-8909-1BB8F2BC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552E04-AEDE-41DC-97C8-4BFC6BF5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550706-6A5B-4CB6-880C-B04125FD3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83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C57301-31E9-4985-877E-DB2075E6E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B85617-4E6E-4F95-9AF8-A4C49C6D4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65994A-1A1F-4089-99F3-BDCA2CF2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B44772-DA15-4974-A907-FB8FE621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51EE0D-FB41-49A6-999D-E3249E3AE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3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AC0A4-A96D-4F70-B39D-57D2E4D17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CAD72E-0399-42CF-8E0B-C9D8D110B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91E47-F06A-49F7-BC38-05C32663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F1C0D5-1C6C-4DA6-A412-DBCAD8C6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E8D46-C402-4225-BC41-D77DE35A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4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7A2D3-08E1-4341-BB22-2D24D32E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CD5D01-92C1-4CE9-89DF-CE118E343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2E92B0-52A1-4BD2-BD76-63B975678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885B63-2559-4546-A3AC-2E2C4E78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10515A-D1EE-4621-A576-A2D80791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4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73AA4-2EA8-440D-ABD8-F159EC2A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ED6655-3C54-4C3B-B6EF-2DDB96EF7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ABFF47-6760-4C1D-909A-4AE00B02E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41FF80-36B4-47A7-AAFC-235C7CFEA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6F45F8-8823-4990-B99C-B765A0C6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439134-5171-4C82-A80E-CB174552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331B3-9540-4A79-8AA8-CBC51AE1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E83E99-2AB5-4F71-A4EB-6FC03B99C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8B0017-1E7C-4590-8B13-F419AA1CB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D49D69-88C7-40E6-B9EF-8F9EB998D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CF61E5-3779-4597-B469-220585461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0058884-E433-4C22-A00F-25450520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14368E-5525-4103-B122-8810B4BE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721D4B-E623-44A9-8B5B-FEBD8894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1F67B-9009-4B59-B72B-6611FAB09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A53547-A3DA-47B6-9A83-AD06909D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A42B69-08DB-4B68-AB66-49475714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2FA4B7-5D8D-4BE2-A3AA-15D213B4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2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0C59-FF06-4C36-86AD-98A921F2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44596-65B4-4390-B31A-96B0F9B01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D92161-7D15-4EF8-B4EF-B16103B6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6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BB3C4-B589-42F3-B41C-99922DD8E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476934-187C-4519-901F-FF9030D43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81E891-77BA-4386-8163-00085C5C2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F6F94B-1B06-4C3E-8FAE-96C33FD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AA2AE2-4561-469E-AF3F-9AA5A143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1B41EE-59C0-441D-8B03-3F191C3BC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80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F6871-677E-4615-BA44-060DAE9C5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5F359DA-0FB2-46D2-A7CE-F174881447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104531-59EC-4868-872D-F0473030B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E6A9A-5449-4372-BCE2-BDF0CC50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E4553B-0BFF-4762-AD9C-50DFF786A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C31476-F3EF-4A8D-B746-865F7971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09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A1AAC8-ADA0-457B-9D9D-27B39F8B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13C398-F542-4072-A857-653DF0E84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36D82F-1F4D-45B6-BAA6-7239C72EC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B0A5B-A4E9-45A8-A435-3E27D2E6CB7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B8CE0C-6D7B-41FD-8C28-DC4D81DEC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6D02C-F309-47D5-BF3B-75EC16D37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15E66-C433-4741-AB35-A7C5837937A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7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0D12D-BDAB-499C-A427-C2F5ED211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26" y="1255611"/>
            <a:ext cx="11749548" cy="1522514"/>
          </a:xfrm>
        </p:spPr>
        <p:txBody>
          <a:bodyPr/>
          <a:lstStyle/>
          <a:p>
            <a:r>
              <a:rPr lang="x-none" dirty="0"/>
              <a:t>INVESTIGACIONES ADMINISTRATIVAS</a:t>
            </a:r>
            <a:endParaRPr lang="en-GB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9C7387-1BCF-4C60-869E-918C61B978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dirty="0"/>
              <a:t>DERECHO DE LOS INVESTIGADOS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77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AB2F2-742F-47D4-B60C-28084225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Facultades de la Oficina de Investigaciones Administrativas (Art. 31 Ley 7854)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CD5900-D238-4CBD-B503-FA82F24F2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Dictar, mediante resolución, la apertura y la clausura de las investigaciones administrativas.</a:t>
            </a:r>
          </a:p>
          <a:p>
            <a:pPr algn="just"/>
            <a:endParaRPr lang="es-B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Designar instructor, pudiendo recaer la designación en agentes de la jurisdicción, ente autárquico, organismo descentralizado, empresa o sociedad del Estado que solicite la investigación. </a:t>
            </a:r>
          </a:p>
          <a:p>
            <a:pPr algn="just"/>
            <a:endParaRPr lang="es-B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Impartir directivas y ordenar las medidas que estime pertinentes.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617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2C6972C-D02E-41B5-AF08-BB5D2D6F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Facultades de la Oficina de Investigaciones Administrativas (Art. 31 Ley 7854)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2DAE2A-4069-4E35-953B-20DDDAF26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Solicitar a todas las áreas de la administración informes, pruebas y/o actuaciones que estime pertinentes, debiendo aquellas prestar toda colaboración que les sea requerida.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Requerir mayores precisiones o nuevos elementos de prueba en forma previa al dictado de la resolución de apertura de investigación administrativa.</a:t>
            </a:r>
          </a:p>
          <a:p>
            <a:pPr algn="just"/>
            <a:endParaRPr lang="es-B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Proponer al titular el cambio de lugar físico de prestación de tareas o la suspensión preventiva del o los agentes.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748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756C9-98EA-409B-94B8-AEC0C9018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Derechos de los investigados que surgen del Funcionamiento y Facultades de la OIA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5F6769-D11A-4006-913D-120AF65B4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solicitud de la autoridad máxima 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 el conocimiento efectivo del titular de la repartición respecto de los procesos disciplinarios en su área y minimiza el riesgo de motorizar la actividad administrativa disciplinaria en función de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denuncias motivadas en simples represalias contra un agente.</a:t>
            </a: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de la Oficina tiene por fin reforzar la imparcialidad en la investigación, así como el establecimiento de u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eventual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proceso 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disciplinario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justo.</a:t>
            </a:r>
          </a:p>
          <a:p>
            <a:endParaRPr lang="es-B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mantiene su situación de dependencia en su repartición.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925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8C062-9A70-4317-8D48-C772DA1D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investigación administrativa en la práctica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43BFAC9-09F4-4CB9-82EB-8F2C267394E6}"/>
              </a:ext>
            </a:extLst>
          </p:cNvPr>
          <p:cNvSpPr txBox="1"/>
          <p:nvPr/>
        </p:nvSpPr>
        <p:spPr>
          <a:xfrm>
            <a:off x="5085588" y="1690688"/>
            <a:ext cx="2020824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Autoridad Máxima solicita apertura de investigación</a:t>
            </a:r>
            <a:endParaRPr lang="en-GB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2D47A42F-C7E5-4EC3-8331-C68EF156E09F}"/>
              </a:ext>
            </a:extLst>
          </p:cNvPr>
          <p:cNvCxnSpPr/>
          <p:nvPr/>
        </p:nvCxnSpPr>
        <p:spPr>
          <a:xfrm>
            <a:off x="7086600" y="2606040"/>
            <a:ext cx="649224" cy="822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EC3EB054-575A-4DC2-99C3-5F90C37F2A63}"/>
              </a:ext>
            </a:extLst>
          </p:cNvPr>
          <p:cNvCxnSpPr>
            <a:cxnSpLocks/>
          </p:cNvCxnSpPr>
          <p:nvPr/>
        </p:nvCxnSpPr>
        <p:spPr>
          <a:xfrm flipH="1">
            <a:off x="4407408" y="2604771"/>
            <a:ext cx="678180" cy="824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1713469-77C1-4B59-8C9A-2869971D56F9}"/>
              </a:ext>
            </a:extLst>
          </p:cNvPr>
          <p:cNvSpPr txBox="1"/>
          <p:nvPr/>
        </p:nvSpPr>
        <p:spPr>
          <a:xfrm>
            <a:off x="3694176" y="3429000"/>
            <a:ext cx="2020824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solicitan mayores elementos</a:t>
            </a:r>
            <a:endParaRPr lang="en-GB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AF35E4F-08AF-4722-8FD4-B2EF93915676}"/>
              </a:ext>
            </a:extLst>
          </p:cNvPr>
          <p:cNvSpPr txBox="1"/>
          <p:nvPr/>
        </p:nvSpPr>
        <p:spPr>
          <a:xfrm>
            <a:off x="6477002" y="3428999"/>
            <a:ext cx="2020824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dicta Resolución de Apertura</a:t>
            </a:r>
            <a:endParaRPr lang="en-GB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D6B5E789-1F88-46E4-8AD8-FBA3AF32C1D1}"/>
              </a:ext>
            </a:extLst>
          </p:cNvPr>
          <p:cNvCxnSpPr>
            <a:stCxn id="11" idx="3"/>
          </p:cNvCxnSpPr>
          <p:nvPr/>
        </p:nvCxnSpPr>
        <p:spPr>
          <a:xfrm flipV="1">
            <a:off x="5715000" y="3752164"/>
            <a:ext cx="621792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4F73264-3946-42E1-AEEA-4808DFF6C536}"/>
              </a:ext>
            </a:extLst>
          </p:cNvPr>
          <p:cNvCxnSpPr/>
          <p:nvPr/>
        </p:nvCxnSpPr>
        <p:spPr>
          <a:xfrm flipH="1">
            <a:off x="6477002" y="4075330"/>
            <a:ext cx="987552" cy="953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A811660F-EF4A-4B75-8207-50367D8F1A3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7487414" y="4075330"/>
            <a:ext cx="1010412" cy="953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A8C8882-F05F-41F0-AAB7-93EE22C9CBB7}"/>
              </a:ext>
            </a:extLst>
          </p:cNvPr>
          <p:cNvSpPr txBox="1"/>
          <p:nvPr/>
        </p:nvSpPr>
        <p:spPr>
          <a:xfrm>
            <a:off x="5522976" y="5083605"/>
            <a:ext cx="162763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designa instructor de la Oficina</a:t>
            </a:r>
            <a:endParaRPr lang="en-GB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C96838F-83F6-43BF-A953-1737A0758A6A}"/>
              </a:ext>
            </a:extLst>
          </p:cNvPr>
          <p:cNvSpPr txBox="1"/>
          <p:nvPr/>
        </p:nvSpPr>
        <p:spPr>
          <a:xfrm>
            <a:off x="7684010" y="5083605"/>
            <a:ext cx="162763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designa instructor del Área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93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1CE9D-13CE-41FA-9EC8-66274CA07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Abogado del Área designado instructor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0C142-EF9E-48FB-B42F-58C2D0EC5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ARTÍCULO 40°.- Pertenecen al Cuerpo de Abogados del Estado los Asesores Letrados de los Ministerios y Secretarías de Estado y de las distintas entidades de la Administración centralizada y descentralizada. Sus integrantes permanecerán administrativamente dentro de la estructura orgánica de sus respectivas reparticiones y en el cargo designado por el presupuesto vigente, pero dependerán técnicamente del Fiscal de Estado a los fines previstos por esta Ley.”</a:t>
            </a:r>
            <a:endParaRPr lang="x-none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fines de la investigación administrativa</a:t>
            </a:r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dependencia técnica establecida en la Ley es plenamente aplicable a los </a:t>
            </a:r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abogado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 instructor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es, por lo que dicha dependencia se extiende a las eventuales directivas que pudiera impartir </a:t>
            </a:r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la Oficina.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89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3D9D8-C90F-4793-B200-EE5AAAEF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del instructor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3C1D36B-FF6C-4752-8518-409D3D634E36}"/>
              </a:ext>
            </a:extLst>
          </p:cNvPr>
          <p:cNvSpPr txBox="1"/>
          <p:nvPr/>
        </p:nvSpPr>
        <p:spPr>
          <a:xfrm>
            <a:off x="1508760" y="2828835"/>
            <a:ext cx="213969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Instructor formula conclusiones y las remite </a:t>
            </a:r>
            <a:r>
              <a:rPr lang="x-none" u="sng" dirty="0"/>
              <a:t>directamente</a:t>
            </a:r>
            <a:r>
              <a:rPr lang="x-none" dirty="0"/>
              <a:t> a la Jefa de la Oficina</a:t>
            </a:r>
            <a:endParaRPr lang="en-GB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9358B443-E52E-49D3-A12D-6863477BF387}"/>
              </a:ext>
            </a:extLst>
          </p:cNvPr>
          <p:cNvCxnSpPr/>
          <p:nvPr/>
        </p:nvCxnSpPr>
        <p:spPr>
          <a:xfrm>
            <a:off x="3648456" y="2828835"/>
            <a:ext cx="1335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AA3A7B7D-E728-44A8-ADF2-6009BE6F1400}"/>
              </a:ext>
            </a:extLst>
          </p:cNvPr>
          <p:cNvCxnSpPr/>
          <p:nvPr/>
        </p:nvCxnSpPr>
        <p:spPr>
          <a:xfrm>
            <a:off x="3648456" y="4029164"/>
            <a:ext cx="1335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D5A0DA5B-2FEB-4F10-93C6-0CBA83A60D52}"/>
              </a:ext>
            </a:extLst>
          </p:cNvPr>
          <p:cNvSpPr txBox="1"/>
          <p:nvPr/>
        </p:nvSpPr>
        <p:spPr>
          <a:xfrm>
            <a:off x="5184648" y="2481149"/>
            <a:ext cx="2139696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coincide con el instructor</a:t>
            </a:r>
            <a:endParaRPr lang="en-GB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CE96E83-BBF7-470E-828D-EBBE9E1A3A48}"/>
              </a:ext>
            </a:extLst>
          </p:cNvPr>
          <p:cNvSpPr txBox="1"/>
          <p:nvPr/>
        </p:nvSpPr>
        <p:spPr>
          <a:xfrm>
            <a:off x="5184648" y="3662646"/>
            <a:ext cx="2139696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No se coincide con el instructor</a:t>
            </a:r>
            <a:endParaRPr lang="en-GB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DE52921C-6F82-4636-A5B1-0943657766CE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7324344" y="2804314"/>
            <a:ext cx="10058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7554D7A-CBC2-4D76-B678-B640DEAAEA6B}"/>
              </a:ext>
            </a:extLst>
          </p:cNvPr>
          <p:cNvSpPr txBox="1"/>
          <p:nvPr/>
        </p:nvSpPr>
        <p:spPr>
          <a:xfrm>
            <a:off x="8394192" y="2481148"/>
            <a:ext cx="2880360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dicta la Resolución de Clausura en idéntico sentido</a:t>
            </a:r>
            <a:endParaRPr lang="en-GB" dirty="0"/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16489F66-A491-4A97-BFE0-70A612C03368}"/>
              </a:ext>
            </a:extLst>
          </p:cNvPr>
          <p:cNvCxnSpPr/>
          <p:nvPr/>
        </p:nvCxnSpPr>
        <p:spPr>
          <a:xfrm>
            <a:off x="5641848" y="4308977"/>
            <a:ext cx="0" cy="697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A25C8F7-D903-4A4F-A9D3-FE4C083E0780}"/>
              </a:ext>
            </a:extLst>
          </p:cNvPr>
          <p:cNvSpPr txBox="1"/>
          <p:nvPr/>
        </p:nvSpPr>
        <p:spPr>
          <a:xfrm>
            <a:off x="3334525" y="5131064"/>
            <a:ext cx="2596883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En cuanto a la suficiencia de las pruebas</a:t>
            </a:r>
            <a:endParaRPr lang="en-GB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FBB42646-42BC-4ACE-A758-3688F9A5A604}"/>
              </a:ext>
            </a:extLst>
          </p:cNvPr>
          <p:cNvCxnSpPr/>
          <p:nvPr/>
        </p:nvCxnSpPr>
        <p:spPr>
          <a:xfrm>
            <a:off x="7101840" y="4308977"/>
            <a:ext cx="0" cy="697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FD790C6-5668-4BB0-8DC5-BD4B357BE631}"/>
              </a:ext>
            </a:extLst>
          </p:cNvPr>
          <p:cNvSpPr txBox="1"/>
          <p:nvPr/>
        </p:nvSpPr>
        <p:spPr>
          <a:xfrm>
            <a:off x="6769621" y="5131063"/>
            <a:ext cx="259688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En cuanto al análisis de las pruebas</a:t>
            </a:r>
            <a:endParaRPr lang="en-GB" dirty="0"/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88CC6E9B-A82F-4090-972F-DEC4C0BBBDEB}"/>
              </a:ext>
            </a:extLst>
          </p:cNvPr>
          <p:cNvCxnSpPr>
            <a:cxnSpLocks/>
          </p:cNvCxnSpPr>
          <p:nvPr/>
        </p:nvCxnSpPr>
        <p:spPr>
          <a:xfrm flipV="1">
            <a:off x="9253728" y="4443984"/>
            <a:ext cx="0" cy="687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A4F48A3-DBAF-4A79-B073-89D49594C75A}"/>
              </a:ext>
            </a:extLst>
          </p:cNvPr>
          <p:cNvSpPr txBox="1"/>
          <p:nvPr/>
        </p:nvSpPr>
        <p:spPr>
          <a:xfrm>
            <a:off x="8257040" y="3688362"/>
            <a:ext cx="2880352" cy="92333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dicta Resolución de Clausura fundamentando las disidencias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446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FF5A067-F90C-4DF7-BE7F-DAE5AD12413B}"/>
              </a:ext>
            </a:extLst>
          </p:cNvPr>
          <p:cNvSpPr txBox="1"/>
          <p:nvPr/>
        </p:nvSpPr>
        <p:spPr>
          <a:xfrm>
            <a:off x="838200" y="3105834"/>
            <a:ext cx="2596883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No se coincide con el instructor en cuanto a la suficiencia de las pruebas</a:t>
            </a:r>
            <a:endParaRPr lang="en-GB" dirty="0"/>
          </a:p>
        </p:txBody>
      </p: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BF4EDC14-648D-4D7E-AB3E-566F9CFDBFE2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435083" y="2262664"/>
            <a:ext cx="1520965" cy="13048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C07820CA-E4E9-4E11-BCFD-8BE159F9C2B1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435083" y="3567499"/>
            <a:ext cx="1520965" cy="14151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6C28477-FB4D-42A4-9AB9-7EF5152AACC9}"/>
              </a:ext>
            </a:extLst>
          </p:cNvPr>
          <p:cNvCxnSpPr/>
          <p:nvPr/>
        </p:nvCxnSpPr>
        <p:spPr>
          <a:xfrm>
            <a:off x="4078224" y="3567499"/>
            <a:ext cx="9509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C121297-AC6B-4EC2-9D9D-B69972329586}"/>
              </a:ext>
            </a:extLst>
          </p:cNvPr>
          <p:cNvSpPr txBox="1"/>
          <p:nvPr/>
        </p:nvSpPr>
        <p:spPr>
          <a:xfrm>
            <a:off x="5154181" y="1939498"/>
            <a:ext cx="259688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devuelve la causa al instructor con directivas</a:t>
            </a:r>
            <a:endParaRPr lang="en-GB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F044B67-E7F0-4A88-8F34-110629BB750D}"/>
              </a:ext>
            </a:extLst>
          </p:cNvPr>
          <p:cNvSpPr txBox="1"/>
          <p:nvPr/>
        </p:nvSpPr>
        <p:spPr>
          <a:xfrm>
            <a:off x="5154181" y="3244333"/>
            <a:ext cx="259688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reasigna la instrucción a otro instructor</a:t>
            </a:r>
            <a:endParaRPr lang="en-GB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E6AB4D2-306D-4DA1-93A4-A1F4F4B919B2}"/>
              </a:ext>
            </a:extLst>
          </p:cNvPr>
          <p:cNvSpPr txBox="1"/>
          <p:nvPr/>
        </p:nvSpPr>
        <p:spPr>
          <a:xfrm>
            <a:off x="5154180" y="4659479"/>
            <a:ext cx="259688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La Jefa de la Oficina oficia las pruebas necesarias</a:t>
            </a:r>
            <a:endParaRPr lang="en-GB" dirty="0"/>
          </a:p>
        </p:txBody>
      </p: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D21FC9B7-AFF9-4590-ABD9-46B48E81854E}"/>
              </a:ext>
            </a:extLst>
          </p:cNvPr>
          <p:cNvCxnSpPr>
            <a:stCxn id="16" idx="3"/>
          </p:cNvCxnSpPr>
          <p:nvPr/>
        </p:nvCxnSpPr>
        <p:spPr>
          <a:xfrm flipV="1">
            <a:off x="7751064" y="2862828"/>
            <a:ext cx="1484376" cy="7046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14F66AD5-26A4-4E24-82CA-4CA1A22C2D9E}"/>
              </a:ext>
            </a:extLst>
          </p:cNvPr>
          <p:cNvCxnSpPr>
            <a:cxnSpLocks/>
          </p:cNvCxnSpPr>
          <p:nvPr/>
        </p:nvCxnSpPr>
        <p:spPr>
          <a:xfrm>
            <a:off x="7751063" y="2262664"/>
            <a:ext cx="1484377" cy="6001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31739AF-C541-4D77-BA2B-6A5047ED36AA}"/>
              </a:ext>
            </a:extLst>
          </p:cNvPr>
          <p:cNvSpPr txBox="1"/>
          <p:nvPr/>
        </p:nvSpPr>
        <p:spPr>
          <a:xfrm>
            <a:off x="9278099" y="2262663"/>
            <a:ext cx="213969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Instructor formula conclusiones y las remite </a:t>
            </a:r>
            <a:r>
              <a:rPr lang="x-none" u="sng" dirty="0"/>
              <a:t>directamente</a:t>
            </a:r>
            <a:r>
              <a:rPr lang="x-none" dirty="0"/>
              <a:t> a la Jefa de la Oficina</a:t>
            </a:r>
            <a:endParaRPr lang="en-GB" dirty="0"/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511B7B9F-053F-45E2-9F62-41E965BE0366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7751063" y="4982645"/>
            <a:ext cx="13197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6C28700-57C7-4409-B489-1641A7BB9CDB}"/>
              </a:ext>
            </a:extLst>
          </p:cNvPr>
          <p:cNvSpPr txBox="1"/>
          <p:nvPr/>
        </p:nvSpPr>
        <p:spPr>
          <a:xfrm>
            <a:off x="9235440" y="4382479"/>
            <a:ext cx="2295144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dirty="0"/>
              <a:t>Se dicta Resolución de Clausura fundamentando las disidencias</a:t>
            </a:r>
            <a:endParaRPr lang="en-GB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80D7724-5A50-41BE-A160-735324BDC579}"/>
              </a:ext>
            </a:extLst>
          </p:cNvPr>
          <p:cNvSpPr txBox="1"/>
          <p:nvPr/>
        </p:nvSpPr>
        <p:spPr>
          <a:xfrm>
            <a:off x="557784" y="402336"/>
            <a:ext cx="11320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Disidencia con el instructor en cuanto a la prueba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002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F5451-DFFC-4947-BC65-CDD11959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Resolución de Clausura de la Investigación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8B04DF-CFBA-4449-8BE6-0438AABB0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Resolución de Clausura es dictada por la Jefa de la Oficina de Investi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aciones Administrativas y remitida a la autoridad máxima de la repartición de que se trate. 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esta instancia, la Oficina aconseja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Archivo de las actuaciones.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Sanción directa.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Apertura de instancia sumarial.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9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5B0B39-AF56-40F7-9A9E-7AEE1A665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Grado de Probabilidad o certeza necesario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C11F02-1698-4724-9311-A757BD1D5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/>
          </a:p>
          <a:p>
            <a:endParaRPr lang="x-none" dirty="0"/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Archivo de las actuaciones: ¿Certeza negativa?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Sanción Directa: Certeza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Sumario: Probabilidad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1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449FE-8352-4ADE-9A7C-3AE4321F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Derechos del investigado durante la Investigación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39DBDBD-F9CE-47E3-AB59-4EFDF24BBF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219131"/>
              </p:ext>
            </p:extLst>
          </p:nvPr>
        </p:nvGraphicFramePr>
        <p:xfrm>
          <a:off x="838200" y="1825625"/>
          <a:ext cx="10515597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01209744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15510722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75231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Ley 7233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Ministerio de Educación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Ministerio de Salud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121297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BO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o los presuntos responsables o implicados, si los hubiera, </a:t>
                      </a:r>
                      <a:r>
                        <a:rPr lang="es-BO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tendrán acceso a las actuaciones ni podrán designar letrado </a:t>
                      </a:r>
                      <a:r>
                        <a:rPr lang="es-BO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 persona alguna que los patrocine, pudiendo solamente aportar las pruebas que consideren conducentes a la aclaración de su situación o que hagan a su responsabilidad en el caso que se trata, a cuyo efecto deberá comunicarse al interesado tal posibilidad. Este podrá abstenerse de declarar.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dará vista al inculpado -si lo hubiera- el cual gozará de un término de tres días para producir su defensa.</a:t>
                      </a:r>
                    </a:p>
                    <a:p>
                      <a:pPr algn="just"/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o los presuntos responsables o implicados, si los hubiera, podrán aportar las pruebas que consideren conducentes a la aclaración de su situación o que hagan a su responsabilidad en el caso que se trata, a cuyo efecto deberá comunicarse al interesado tal posibilidad. </a:t>
                      </a:r>
                      <a:r>
                        <a:rPr lang="es-BO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Este podrá abstenerse de declarar.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anchor="ctr"/>
                </a:tc>
                <a:extLst>
                  <a:ext uri="{0D108BD9-81ED-4DB2-BD59-A6C34878D82A}">
                    <a16:rowId xmlns:a16="http://schemas.microsoft.com/office/drawing/2014/main" val="3073394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18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1B30C-5F31-48A2-9CC2-FE9582CC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INVESTIGACIONES ADMINISTRATIVAS</a:t>
            </a:r>
            <a:b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¿DE QUÉ ESTAMOS HABLANDO?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156358-BAF3-4841-9510-DDBA7B21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88515" cy="4351338"/>
          </a:xfrm>
        </p:spPr>
        <p:txBody>
          <a:bodyPr>
            <a:normAutofit fontScale="92500" lnSpcReduction="10000"/>
          </a:bodyPr>
          <a:lstStyle/>
          <a:p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Artículo 76 Ley 7233:</a:t>
            </a:r>
          </a:p>
          <a:p>
            <a:pPr marL="0" indent="0" algn="just">
              <a:buNone/>
            </a:pPr>
            <a:r>
              <a:rPr 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 investigación y el sumario administrativo tendrán por objeto esclarecer los hechos que le dieren origen, determinar la autoría de los agentes dependientes de la Administración Pública y eventualmente de terceros involucrados, cómplices o encubridores y las consiguientes responsabilidades que les cupieren, debiéndose sustanciar por resolución dictada por la autoridad competente.” </a:t>
            </a:r>
          </a:p>
          <a:p>
            <a:pPr marL="0" indent="0" algn="just">
              <a:buNone/>
            </a:pPr>
            <a:r>
              <a:rPr lang="es-B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Decreto Reglamentario (1080/86):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“La investigación administrativa procederá como condición previa a la sustanciación del sumario y tendrá por finalidad producir los elementos de convicción que funden la instrucción sumarial como así también la individualización de el o los presuntos responsables (…)”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857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DE31C-9C3E-4D36-B72D-B26814B7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Diferencias procesales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49C3A69-5243-439A-85DF-C0EB45D32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210638"/>
              </p:ext>
            </p:extLst>
          </p:nvPr>
        </p:nvGraphicFramePr>
        <p:xfrm>
          <a:off x="838200" y="2143632"/>
          <a:ext cx="10116312" cy="4203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078">
                  <a:extLst>
                    <a:ext uri="{9D8B030D-6E8A-4147-A177-3AD203B41FA5}">
                      <a16:colId xmlns:a16="http://schemas.microsoft.com/office/drawing/2014/main" val="2506508646"/>
                    </a:ext>
                  </a:extLst>
                </a:gridCol>
                <a:gridCol w="2529078">
                  <a:extLst>
                    <a:ext uri="{9D8B030D-6E8A-4147-A177-3AD203B41FA5}">
                      <a16:colId xmlns:a16="http://schemas.microsoft.com/office/drawing/2014/main" val="3550941002"/>
                    </a:ext>
                  </a:extLst>
                </a:gridCol>
                <a:gridCol w="2529078">
                  <a:extLst>
                    <a:ext uri="{9D8B030D-6E8A-4147-A177-3AD203B41FA5}">
                      <a16:colId xmlns:a16="http://schemas.microsoft.com/office/drawing/2014/main" val="1958717890"/>
                    </a:ext>
                  </a:extLst>
                </a:gridCol>
                <a:gridCol w="2529078">
                  <a:extLst>
                    <a:ext uri="{9D8B030D-6E8A-4147-A177-3AD203B41FA5}">
                      <a16:colId xmlns:a16="http://schemas.microsoft.com/office/drawing/2014/main" val="3228741038"/>
                    </a:ext>
                  </a:extLst>
                </a:gridCol>
              </a:tblGrid>
              <a:tr h="1387526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Ley 7233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Ministerio de Educación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Ministerio de Salud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2603022"/>
                  </a:ext>
                </a:extLst>
              </a:tr>
              <a:tr h="803884"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Plazo de la investigación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días corridos, prorrogables en 30 días corridos pudiendo disponerse una nueva prórroga (sin determinar plazo) 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días hábiles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días hábiles</a:t>
                      </a:r>
                      <a:r>
                        <a:rPr lang="es-BO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prorrogables en 30 días hábiles pudiendo disponerse una nueva prórroga (sin determinar plazo) 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3296145"/>
                  </a:ext>
                </a:extLst>
              </a:tr>
              <a:tr h="803884"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Suspensión del investigado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días corridos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días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días corridos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38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05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038E2-6BC0-4611-BE35-77C28299B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Tipos de Sanciones posibles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BF2C85-4468-4962-A517-10A03DAA6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D5E78EF-ADEF-4F28-85B2-2752A66539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694821"/>
              </p:ext>
            </p:extLst>
          </p:nvPr>
        </p:nvGraphicFramePr>
        <p:xfrm>
          <a:off x="838200" y="1825625"/>
          <a:ext cx="10515597" cy="4533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01209744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15510722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75231741"/>
                    </a:ext>
                  </a:extLst>
                </a:gridCol>
              </a:tblGrid>
              <a:tr h="307286">
                <a:tc>
                  <a:txBody>
                    <a:bodyPr/>
                    <a:lstStyle/>
                    <a:p>
                      <a:pPr algn="ctr"/>
                      <a:r>
                        <a:rPr 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Ley 7233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Ministerio de Educación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Ministerio de Salud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297925"/>
                  </a:ext>
                </a:extLst>
              </a:tr>
              <a:tr h="4167305">
                <a:tc>
                  <a:txBody>
                    <a:bodyPr/>
                    <a:lstStyle/>
                    <a:p>
                      <a:pPr algn="just"/>
                      <a:r>
                        <a:rPr lang="es-BO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a) Apercibimiento por escrito.</a:t>
                      </a:r>
                    </a:p>
                    <a:p>
                      <a:pPr algn="just"/>
                      <a:endParaRPr lang="es-BO" sz="18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BO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b) Suspensión hasta SESENTA (60) días corridos.</a:t>
                      </a:r>
                    </a:p>
                    <a:p>
                      <a:pPr algn="just"/>
                      <a:endParaRPr lang="es-BO" sz="18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BO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c) Cesantía.</a:t>
                      </a:r>
                    </a:p>
                    <a:p>
                      <a:pPr algn="just"/>
                      <a:endParaRPr lang="es-BO" sz="18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BO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d) Exoneración.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 Apercibimiento sin anotación en el legajo de actuación profesional;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 Apercibimiento con anotación en el legajo de actuación profesional y constancia en el concepto;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c- Suspensión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d- Descenso de jerarquía o categoría;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 Cesantía;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 Exoneración.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Llamado de atención.</a:t>
                      </a:r>
                    </a:p>
                    <a:p>
                      <a:pPr algn="just"/>
                      <a:endParaRPr lang="es-BO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Apercibimiento por escrito.</a:t>
                      </a:r>
                    </a:p>
                    <a:p>
                      <a:pPr algn="just"/>
                      <a:endParaRPr lang="es-BO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Suspensión de hasta sesenta (60) días corridos.</a:t>
                      </a:r>
                    </a:p>
                    <a:p>
                      <a:pPr algn="just"/>
                      <a:endParaRPr lang="es-BO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Cesantía.</a:t>
                      </a:r>
                    </a:p>
                    <a:p>
                      <a:pPr algn="just"/>
                      <a:endParaRPr lang="es-BO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s-BO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Exoneración.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3394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696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CCCAD-CE04-4958-8106-6536B0AD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Derechos mencionados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6A510E-9A88-4BCB-8098-09EB82FF9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Estabilidad del empleado público .</a:t>
            </a: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18 de la C.N. (Juicio previo, derecho de defensa, etc.).</a:t>
            </a: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Criterios uniformes.</a:t>
            </a: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Objetividad de las sanciones.</a:t>
            </a: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solicitud de la autoridad máxima 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minimiza el riesgo de motorizar la actividad administrativa disciplinaria en función de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denuncias motivadas en simples represalias contra un agente</a:t>
            </a:r>
            <a:r>
              <a:rPr lang="es-4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le asegura al investigado la imparcialidad en la investigación.</a:t>
            </a: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le asegura un proceso justo.</a:t>
            </a:r>
          </a:p>
          <a:p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mantiene su situación de dependencia en su repartición.</a:t>
            </a:r>
            <a:endParaRPr lang="en-GB" dirty="0"/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727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AE1A0-BF07-476D-9BD3-F2BCAC22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Conclusión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7033EA-BB31-4FCE-9AF4-53AB9E8CB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investigación administrativa es en sí misma un derecho del investigado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debe ser utilizada de forma arbitraria ni como un medio de amenaza.</a:t>
            </a:r>
            <a:endParaRPr lang="es-41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09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0D12D-BDAB-499C-A427-C2F5ED211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¡Muchas Gracias!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6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CF095-D4DB-4F0C-BEA0-28493988B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¿Cuándo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necesaria?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C33375-B1AE-443B-8C6E-6124AEA66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76 Punto 1 último párrafo Decreto 1080/86: </a:t>
            </a:r>
          </a:p>
          <a:p>
            <a:pPr marL="0" indent="0" algn="just">
              <a:buNone/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“No será necesaria la investigación, cuando respecto del hecho existan pruebas documentales que acrediten fehacientemente la comisión del mismo y su autoría.”</a:t>
            </a:r>
          </a:p>
          <a:p>
            <a:pPr marL="0" indent="0">
              <a:buNone/>
            </a:pPr>
            <a:endParaRPr lang="es-B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debe confundirse con las disposiciones del:</a:t>
            </a:r>
          </a:p>
          <a:p>
            <a:pPr marL="1143000" algn="just">
              <a:buFontTx/>
              <a:buChar char="-"/>
            </a:pPr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71 penúltimo párrafo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contrario sensu </a:t>
            </a:r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(sanción directa).</a:t>
            </a:r>
          </a:p>
          <a:p>
            <a:pPr marL="1143000" algn="just">
              <a:buFontTx/>
              <a:buChar char="-"/>
            </a:pPr>
            <a:r>
              <a:rPr lang="es-B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72 “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será necesario </a:t>
            </a:r>
            <a:r>
              <a:rPr lang="es-BO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sumario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previo cuando (…)”</a:t>
            </a:r>
          </a:p>
          <a:p>
            <a:endParaRPr lang="es-B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B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1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5DBA3-E089-43F8-8C71-C0DF45A4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FUNDAMENTOS DE LA IA</a:t>
            </a:r>
            <a:b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(primeros derechos de los investigados)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D8BA2F-AA2A-4E16-B0BB-4F242E031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Principios de raigambre constitucional ratificados en compromisos internacionales asumidos por Argentina</a:t>
            </a:r>
          </a:p>
          <a:p>
            <a:pPr marL="0" indent="0" algn="ctr">
              <a:buNone/>
            </a:pP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Estabilidad del empleado público.</a:t>
            </a:r>
          </a:p>
          <a:p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18 de la C.N. (Juicio previo, derecho de defensa, etc.).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54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8E8E4-003E-4BA5-8E2C-9171D090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Investigaciones Administrativas</a:t>
            </a:r>
            <a:b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Creada por Decreto 624/13</a:t>
            </a:r>
            <a:endParaRPr lang="en-GB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DEAAEF-7014-4D12-A36D-F710D3F9C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x-none" b="1" dirty="0"/>
          </a:p>
          <a:p>
            <a:pPr marL="0" indent="0" algn="ctr">
              <a:buNone/>
            </a:pP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Objetivos:</a:t>
            </a:r>
          </a:p>
          <a:p>
            <a:pPr marL="0" indent="0" algn="ctr">
              <a:buNone/>
            </a:pP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Centralizar las investigaciones administrativas.</a:t>
            </a: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Garantizar imparcialidad y eficiencia en la realización de las investigaciones.</a:t>
            </a: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Formación de criterios uniformes.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70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A3CA6-82A3-427F-909F-585A3AFC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</a:t>
            </a:r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creación de la Oficina de Investigaciones Administrativas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27A0A1-3233-4BF1-80E6-30F4C1E99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Estudio y evaluación previa</a:t>
            </a:r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las investigaciones que se inician.</a:t>
            </a:r>
          </a:p>
          <a:p>
            <a:pPr marL="0" indent="0" algn="just">
              <a:buNone/>
            </a:pP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Imparcialidad de los instructores.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Criterios uniformes.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Objetividad de las sanciones.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92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E40CA-8D93-4606-9D94-EC59FA7D8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Desafíos al crearse la Oficina de Investigaciones Administrativas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9353F-038C-4AD6-B8B5-6C67159B0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Puesta en común con todas las Reparticiones.</a:t>
            </a:r>
          </a:p>
          <a:p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Unificación de la investigación manteniendo las particularidades de cada repartición.</a:t>
            </a:r>
          </a:p>
          <a:p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Armonización del Decreto 624/13 con las leyes que regulaban la materia.</a:t>
            </a:r>
          </a:p>
          <a:p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¿Designar instructores de las áreas o no?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94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F939A-3AA1-4F40-BA72-97509992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Funcionamiento de la Oficina de Investigaciones Administrativas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C001C0-7807-484E-AB10-4EBDEA207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B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Ley 7854 Artículo 29°.-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La Oficina de Investigaciones Administrativas actúa a solicitud de las áreas respectivas, las que deben requerir la iniciación de una investigación a través del titular (…), comunicando los hechos o actos que dieren lugar a su realización. </a:t>
            </a:r>
          </a:p>
          <a:p>
            <a:pPr algn="just"/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solicitud de inicio de investigación administrativa debe especificar –en cuanto fuera posible- las circunstancias de tiempo, modo y lugar de ejecución y demás elementos que pueden conducir a su comprobación, debiendo acompañarse la prueba obrante en su poder.</a:t>
            </a:r>
          </a:p>
          <a:p>
            <a:pPr algn="just"/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Asimismo, la Oficina de Investigaciones Administrativas puede actuar de oficio, por instrucción del Fiscal de Estado, y aun en los casos en que los titulares de las jurisdicciones o de las distintas reparticiones se manifiesten en relación a la </a:t>
            </a:r>
            <a:r>
              <a:rPr lang="es-B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innecesariedad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su realización.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05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91239-78EA-4C33-9C58-9149A9E4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Documental mínima que debe ser enviada al solicitar una investigación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D56DCA-5242-4443-A84D-5AA1F7AD6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Situación de Revista de los involucrados.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Personas que prestan funciones en el lugar de los hechos.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 documental que obre en poder de la repartición de donde se remiten los hechos y sea necesaria para la investigación.</a:t>
            </a:r>
          </a:p>
          <a:p>
            <a:pPr algn="just"/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síntesis: Todo aquello que deba ser solicitado mediante informe o solicitud de remisión de documental al área de donde provenga la solicitud de investigación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73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1486</Words>
  <Application>Microsoft Office PowerPoint</Application>
  <PresentationFormat>Panorámica</PresentationFormat>
  <Paragraphs>183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Tema de Office</vt:lpstr>
      <vt:lpstr>INVESTIGACIONES ADMINISTRATIVAS</vt:lpstr>
      <vt:lpstr>INVESTIGACIONES ADMINISTRATIVAS ¿DE QUÉ ESTAMOS HABLANDO?</vt:lpstr>
      <vt:lpstr>¿Cuándo NO es necesaria?</vt:lpstr>
      <vt:lpstr>FUNDAMENTOS DE LA IA (primeros derechos de los investigados)</vt:lpstr>
      <vt:lpstr>Oficina de Investigaciones Administrativas Creada por Decreto 624/13</vt:lpstr>
      <vt:lpstr>Objetivos de la creación de la Oficina de Investigaciones Administrativas</vt:lpstr>
      <vt:lpstr>Desafíos al crearse la Oficina de Investigaciones Administrativas</vt:lpstr>
      <vt:lpstr>Funcionamiento de la Oficina de Investigaciones Administrativas</vt:lpstr>
      <vt:lpstr>Documental mínima que debe ser enviada al solicitar una investigación</vt:lpstr>
      <vt:lpstr>Facultades de la Oficina de Investigaciones Administrativas (Art. 31 Ley 7854)</vt:lpstr>
      <vt:lpstr>Facultades de la Oficina de Investigaciones Administrativas (Art. 31 Ley 7854)</vt:lpstr>
      <vt:lpstr>Derechos de los investigados que surgen del Funcionamiento y Facultades de la OIA</vt:lpstr>
      <vt:lpstr>La investigación administrativa en la práctica</vt:lpstr>
      <vt:lpstr>Abogado del Área designado instructor</vt:lpstr>
      <vt:lpstr>Conclusiones del instructor</vt:lpstr>
      <vt:lpstr>Presentación de PowerPoint</vt:lpstr>
      <vt:lpstr>Resolución de Clausura de la Investigación</vt:lpstr>
      <vt:lpstr>Grado de Probabilidad o certeza necesario</vt:lpstr>
      <vt:lpstr>Derechos del investigado durante la Investigación</vt:lpstr>
      <vt:lpstr>Diferencias procesales</vt:lpstr>
      <vt:lpstr>Tipos de Sanciones posibles</vt:lpstr>
      <vt:lpstr>Derechos mencionados</vt:lpstr>
      <vt:lpstr>Conclusión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INVESTIGACIONES ADMINISTRATIVAS</dc:title>
  <dc:creator>cecilia</dc:creator>
  <cp:lastModifiedBy>cecilia</cp:lastModifiedBy>
  <cp:revision>40</cp:revision>
  <dcterms:created xsi:type="dcterms:W3CDTF">2019-10-12T15:16:24Z</dcterms:created>
  <dcterms:modified xsi:type="dcterms:W3CDTF">2019-10-15T00:25:06Z</dcterms:modified>
</cp:coreProperties>
</file>