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75" r:id="rId5"/>
    <p:sldId id="274" r:id="rId6"/>
    <p:sldId id="273" r:id="rId7"/>
    <p:sldId id="272" r:id="rId8"/>
    <p:sldId id="277" r:id="rId9"/>
    <p:sldId id="278" r:id="rId10"/>
    <p:sldId id="279" r:id="rId11"/>
    <p:sldId id="276" r:id="rId12"/>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p>
            <a:fld id="{C088A049-F1AB-4677-A9EC-D3E1AC918E06}" type="datetimeFigureOut">
              <a:rPr lang="es-AR" smtClean="0"/>
              <a:pPr/>
              <a:t>14/10/2019</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5FFC2C45-9372-4574-B4DB-1FADCE3D4E3C}" type="slidenum">
              <a:rPr lang="es-AR" smtClean="0"/>
              <a:pPr/>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C088A049-F1AB-4677-A9EC-D3E1AC918E06}" type="datetimeFigureOut">
              <a:rPr lang="es-AR" smtClean="0"/>
              <a:pPr/>
              <a:t>14/10/2019</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5FFC2C45-9372-4574-B4DB-1FADCE3D4E3C}"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C088A049-F1AB-4677-A9EC-D3E1AC918E06}" type="datetimeFigureOut">
              <a:rPr lang="es-AR" smtClean="0"/>
              <a:pPr/>
              <a:t>14/10/2019</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5FFC2C45-9372-4574-B4DB-1FADCE3D4E3C}"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C088A049-F1AB-4677-A9EC-D3E1AC918E06}" type="datetimeFigureOut">
              <a:rPr lang="es-AR" smtClean="0"/>
              <a:pPr/>
              <a:t>14/10/2019</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5FFC2C45-9372-4574-B4DB-1FADCE3D4E3C}" type="slidenum">
              <a:rPr lang="es-AR" smtClean="0"/>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088A049-F1AB-4677-A9EC-D3E1AC918E06}" type="datetimeFigureOut">
              <a:rPr lang="es-AR" smtClean="0"/>
              <a:pPr/>
              <a:t>14/10/2019</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5FFC2C45-9372-4574-B4DB-1FADCE3D4E3C}" type="slidenum">
              <a:rPr lang="es-AR" smtClean="0"/>
              <a:pPr/>
              <a:t>‹Nº›</a:t>
            </a:fld>
            <a:endParaRPr lang="es-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p>
            <a:fld id="{C088A049-F1AB-4677-A9EC-D3E1AC918E06}" type="datetimeFigureOut">
              <a:rPr lang="es-AR" smtClean="0"/>
              <a:pPr/>
              <a:t>14/10/2019</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5FFC2C45-9372-4574-B4DB-1FADCE3D4E3C}" type="slidenum">
              <a:rPr lang="es-AR" smtClean="0"/>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p>
            <a:fld id="{C088A049-F1AB-4677-A9EC-D3E1AC918E06}" type="datetimeFigureOut">
              <a:rPr lang="es-AR" smtClean="0"/>
              <a:pPr/>
              <a:t>14/10/2019</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5FFC2C45-9372-4574-B4DB-1FADCE3D4E3C}" type="slidenum">
              <a:rPr lang="es-AR" smtClean="0"/>
              <a:pPr/>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p>
            <a:fld id="{C088A049-F1AB-4677-A9EC-D3E1AC918E06}" type="datetimeFigureOut">
              <a:rPr lang="es-AR" smtClean="0"/>
              <a:pPr/>
              <a:t>14/10/2019</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5FFC2C45-9372-4574-B4DB-1FADCE3D4E3C}"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088A049-F1AB-4677-A9EC-D3E1AC918E06}" type="datetimeFigureOut">
              <a:rPr lang="es-AR" smtClean="0"/>
              <a:pPr/>
              <a:t>14/10/2019</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5FFC2C45-9372-4574-B4DB-1FADCE3D4E3C}"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88A049-F1AB-4677-A9EC-D3E1AC918E06}" type="datetimeFigureOut">
              <a:rPr lang="es-AR" smtClean="0"/>
              <a:pPr/>
              <a:t>14/10/2019</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5FFC2C45-9372-4574-B4DB-1FADCE3D4E3C}" type="slidenum">
              <a:rPr lang="es-AR" smtClean="0"/>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88A049-F1AB-4677-A9EC-D3E1AC918E06}" type="datetimeFigureOut">
              <a:rPr lang="es-AR" smtClean="0"/>
              <a:pPr/>
              <a:t>14/10/2019</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5FFC2C45-9372-4574-B4DB-1FADCE3D4E3C}" type="slidenum">
              <a:rPr lang="es-AR" smtClean="0"/>
              <a:pPr/>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88A049-F1AB-4677-A9EC-D3E1AC918E06}" type="datetimeFigureOut">
              <a:rPr lang="es-AR" smtClean="0"/>
              <a:pPr/>
              <a:t>14/10/2019</a:t>
            </a:fld>
            <a:endParaRPr lang="es-A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FC2C45-9372-4574-B4DB-1FADCE3D4E3C}" type="slidenum">
              <a:rPr lang="es-AR" smtClean="0"/>
              <a:pPr/>
              <a:t>‹Nº›</a:t>
            </a:fld>
            <a:endParaRPr lang="es-A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endParaRPr lang="es-AR" sz="3600" b="1" dirty="0">
              <a:latin typeface="Arial" pitchFamily="34" charset="0"/>
              <a:cs typeface="Arial" pitchFamily="34" charset="0"/>
            </a:endParaRPr>
          </a:p>
        </p:txBody>
      </p:sp>
      <p:sp>
        <p:nvSpPr>
          <p:cNvPr id="5" name="4 Marcador de contenido"/>
          <p:cNvSpPr>
            <a:spLocks noGrp="1"/>
          </p:cNvSpPr>
          <p:nvPr>
            <p:ph idx="1"/>
          </p:nvPr>
        </p:nvSpPr>
        <p:spPr/>
        <p:txBody>
          <a:bodyPr>
            <a:normAutofit/>
          </a:bodyPr>
          <a:lstStyle/>
          <a:p>
            <a:pPr algn="just"/>
            <a:endParaRPr lang="es-AR" dirty="0" smtClean="0">
              <a:latin typeface="Arial" pitchFamily="34" charset="0"/>
              <a:cs typeface="Arial" pitchFamily="34" charset="0"/>
            </a:endParaRPr>
          </a:p>
          <a:p>
            <a:pPr algn="ctr">
              <a:buNone/>
            </a:pPr>
            <a:r>
              <a:rPr lang="es-AR" dirty="0" smtClean="0">
                <a:latin typeface="Arial" pitchFamily="34" charset="0"/>
                <a:cs typeface="Arial" pitchFamily="34" charset="0"/>
              </a:rPr>
              <a:t>Temas de EXPROPIACIÓN </a:t>
            </a:r>
          </a:p>
          <a:p>
            <a:pPr algn="just">
              <a:buNone/>
            </a:pPr>
            <a:endParaRPr lang="es-AR" dirty="0" smtClean="0">
              <a:latin typeface="Arial" pitchFamily="34" charset="0"/>
              <a:cs typeface="Arial" pitchFamily="34" charset="0"/>
            </a:endParaRPr>
          </a:p>
          <a:p>
            <a:pPr algn="just">
              <a:buNone/>
            </a:pPr>
            <a:endParaRPr lang="es-AR" dirty="0" smtClean="0">
              <a:latin typeface="Arial" pitchFamily="34" charset="0"/>
              <a:cs typeface="Arial" pitchFamily="34" charset="0"/>
            </a:endParaRPr>
          </a:p>
          <a:p>
            <a:pPr algn="ctr">
              <a:buNone/>
            </a:pPr>
            <a:r>
              <a:rPr lang="es-AR" dirty="0" smtClean="0">
                <a:latin typeface="Arial" pitchFamily="34" charset="0"/>
                <a:cs typeface="Arial" pitchFamily="34" charset="0"/>
              </a:rPr>
              <a:t>Maximiliano Rafael </a:t>
            </a:r>
            <a:r>
              <a:rPr lang="es-AR" dirty="0" smtClean="0">
                <a:latin typeface="Arial" pitchFamily="34" charset="0"/>
                <a:cs typeface="Arial" pitchFamily="34" charset="0"/>
              </a:rPr>
              <a:t>Calderón</a:t>
            </a:r>
          </a:p>
          <a:p>
            <a:pPr algn="ctr">
              <a:buNone/>
            </a:pPr>
            <a:r>
              <a:rPr lang="es-AR" dirty="0" smtClean="0">
                <a:latin typeface="Arial" pitchFamily="34" charset="0"/>
                <a:cs typeface="Arial" pitchFamily="34" charset="0"/>
              </a:rPr>
              <a:t>calderón@marquezycalderon.com</a:t>
            </a:r>
            <a:endParaRPr lang="es-AR" dirty="0">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AR" sz="3600" b="1" dirty="0" smtClean="0">
                <a:latin typeface="Arial" pitchFamily="34" charset="0"/>
                <a:cs typeface="Arial" pitchFamily="34" charset="0"/>
              </a:rPr>
              <a:t>PROCEDIMIENTO EXPROPIATORIO</a:t>
            </a:r>
            <a:endParaRPr lang="es-AR" sz="3600" b="1" dirty="0">
              <a:latin typeface="Arial" pitchFamily="34" charset="0"/>
              <a:cs typeface="Arial" pitchFamily="34" charset="0"/>
            </a:endParaRPr>
          </a:p>
        </p:txBody>
      </p:sp>
      <p:sp>
        <p:nvSpPr>
          <p:cNvPr id="5" name="4 Marcador de contenido"/>
          <p:cNvSpPr>
            <a:spLocks noGrp="1"/>
          </p:cNvSpPr>
          <p:nvPr>
            <p:ph idx="1"/>
          </p:nvPr>
        </p:nvSpPr>
        <p:spPr>
          <a:xfrm>
            <a:off x="395536" y="1628800"/>
            <a:ext cx="8229600" cy="4525963"/>
          </a:xfrm>
        </p:spPr>
        <p:txBody>
          <a:bodyPr>
            <a:normAutofit/>
          </a:bodyPr>
          <a:lstStyle/>
          <a:p>
            <a:pPr algn="just">
              <a:buNone/>
            </a:pPr>
            <a:r>
              <a:rPr lang="es-AR" b="1" dirty="0" smtClean="0">
                <a:latin typeface="Arial" pitchFamily="34" charset="0"/>
                <a:cs typeface="Arial" pitchFamily="34" charset="0"/>
              </a:rPr>
              <a:t>Pautas generales</a:t>
            </a:r>
            <a:endParaRPr lang="es-AR" b="1" dirty="0" smtClean="0">
              <a:latin typeface="Arial" pitchFamily="34" charset="0"/>
              <a:cs typeface="Arial" pitchFamily="34" charset="0"/>
            </a:endParaRPr>
          </a:p>
          <a:p>
            <a:pPr algn="just">
              <a:buFontTx/>
              <a:buChar char="-"/>
            </a:pPr>
            <a:r>
              <a:rPr lang="es-AR" dirty="0" smtClean="0">
                <a:latin typeface="Arial" pitchFamily="34" charset="0"/>
                <a:cs typeface="Arial" pitchFamily="34" charset="0"/>
              </a:rPr>
              <a:t>Consignación + toma de posesión</a:t>
            </a:r>
          </a:p>
          <a:p>
            <a:pPr algn="just">
              <a:buFontTx/>
              <a:buChar char="-"/>
            </a:pPr>
            <a:r>
              <a:rPr lang="es-AR" dirty="0" smtClean="0">
                <a:latin typeface="Arial" pitchFamily="34" charset="0"/>
                <a:cs typeface="Arial" pitchFamily="34" charset="0"/>
              </a:rPr>
              <a:t>Congruencia</a:t>
            </a:r>
          </a:p>
          <a:p>
            <a:pPr algn="just">
              <a:buFontTx/>
              <a:buChar char="-"/>
            </a:pPr>
            <a:r>
              <a:rPr lang="es-AR" dirty="0" smtClean="0">
                <a:latin typeface="Arial" pitchFamily="34" charset="0"/>
                <a:cs typeface="Arial" pitchFamily="34" charset="0"/>
              </a:rPr>
              <a:t>Resolución de contratos</a:t>
            </a:r>
          </a:p>
          <a:p>
            <a:pPr algn="just">
              <a:buFontTx/>
              <a:buChar char="-"/>
            </a:pPr>
            <a:r>
              <a:rPr lang="es-AR" dirty="0" smtClean="0">
                <a:latin typeface="Arial" pitchFamily="34" charset="0"/>
                <a:cs typeface="Arial" pitchFamily="34" charset="0"/>
              </a:rPr>
              <a:t>Exclusión de reclamos de terceros</a:t>
            </a:r>
            <a:endParaRPr lang="es-AR" dirty="0" smtClean="0">
              <a:latin typeface="Arial" pitchFamily="34" charset="0"/>
              <a:cs typeface="Arial" pitchFamily="34" charset="0"/>
            </a:endParaRPr>
          </a:p>
          <a:p>
            <a:pPr algn="just">
              <a:buFontTx/>
              <a:buChar char="-"/>
            </a:pPr>
            <a:r>
              <a:rPr lang="es-AR" dirty="0" smtClean="0">
                <a:latin typeface="Arial" pitchFamily="34" charset="0"/>
                <a:cs typeface="Arial" pitchFamily="34" charset="0"/>
              </a:rPr>
              <a:t>Desistimiento</a:t>
            </a:r>
          </a:p>
          <a:p>
            <a:pPr algn="just">
              <a:buFontTx/>
              <a:buChar char="-"/>
            </a:pPr>
            <a:r>
              <a:rPr lang="es-AR" dirty="0" smtClean="0">
                <a:latin typeface="Arial" pitchFamily="34" charset="0"/>
                <a:cs typeface="Arial" pitchFamily="34" charset="0"/>
              </a:rPr>
              <a:t>Costas</a:t>
            </a:r>
            <a:endParaRPr lang="es-AR" dirty="0" smtClean="0">
              <a:latin typeface="Arial" pitchFamily="34" charset="0"/>
              <a:cs typeface="Arial" pitchFamily="34" charset="0"/>
            </a:endParaRPr>
          </a:p>
          <a:p>
            <a:pPr algn="just">
              <a:buFontTx/>
              <a:buChar char="-"/>
            </a:pPr>
            <a:endParaRPr lang="es-AR" dirty="0" smtClean="0">
              <a:latin typeface="Arial" pitchFamily="34" charset="0"/>
              <a:cs typeface="Arial" pitchFamily="34" charset="0"/>
            </a:endParaRPr>
          </a:p>
          <a:p>
            <a:pPr algn="just">
              <a:buNone/>
            </a:pPr>
            <a:endParaRPr lang="es-AR" dirty="0">
              <a:latin typeface="Arial" pitchFamily="34" charset="0"/>
              <a:cs typeface="Arial" pitchFamily="34" charset="0"/>
            </a:endParaRPr>
          </a:p>
        </p:txBody>
      </p:sp>
    </p:spTree>
    <p:extLst>
      <p:ext uri="{BB962C8B-B14F-4D97-AF65-F5344CB8AC3E}">
        <p14:creationId xmlns:p14="http://schemas.microsoft.com/office/powerpoint/2010/main" val="2138303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AR" sz="3600" b="1" dirty="0" smtClean="0">
                <a:latin typeface="Arial" pitchFamily="34" charset="0"/>
                <a:cs typeface="Arial" pitchFamily="34" charset="0"/>
              </a:rPr>
              <a:t>ADQUISICIÓN DE DOMINIO</a:t>
            </a:r>
            <a:endParaRPr lang="es-AR" sz="3600" b="1" dirty="0">
              <a:latin typeface="Arial" pitchFamily="34" charset="0"/>
              <a:cs typeface="Arial" pitchFamily="34" charset="0"/>
            </a:endParaRPr>
          </a:p>
        </p:txBody>
      </p:sp>
      <p:sp>
        <p:nvSpPr>
          <p:cNvPr id="5" name="4 Marcador de contenido"/>
          <p:cNvSpPr>
            <a:spLocks noGrp="1"/>
          </p:cNvSpPr>
          <p:nvPr>
            <p:ph idx="1"/>
          </p:nvPr>
        </p:nvSpPr>
        <p:spPr>
          <a:xfrm>
            <a:off x="395536" y="1628800"/>
            <a:ext cx="8229600" cy="4525963"/>
          </a:xfrm>
        </p:spPr>
        <p:txBody>
          <a:bodyPr>
            <a:normAutofit/>
          </a:bodyPr>
          <a:lstStyle/>
          <a:p>
            <a:pPr algn="just">
              <a:buFontTx/>
              <a:buChar char="-"/>
            </a:pPr>
            <a:r>
              <a:rPr lang="es-AR" dirty="0" smtClean="0">
                <a:latin typeface="Arial" pitchFamily="34" charset="0"/>
                <a:cs typeface="Arial" pitchFamily="34" charset="0"/>
              </a:rPr>
              <a:t>Sentencia expropiatoria firme</a:t>
            </a:r>
            <a:endParaRPr lang="es-AR" dirty="0" smtClean="0">
              <a:latin typeface="Arial" pitchFamily="34" charset="0"/>
              <a:cs typeface="Arial" pitchFamily="34" charset="0"/>
            </a:endParaRPr>
          </a:p>
          <a:p>
            <a:pPr algn="just">
              <a:buFontTx/>
              <a:buChar char="-"/>
            </a:pPr>
            <a:r>
              <a:rPr lang="es-AR" dirty="0" smtClean="0">
                <a:latin typeface="Arial" pitchFamily="34" charset="0"/>
                <a:cs typeface="Arial" pitchFamily="34" charset="0"/>
              </a:rPr>
              <a:t>Posesión</a:t>
            </a:r>
            <a:endParaRPr lang="es-AR" dirty="0" smtClean="0">
              <a:latin typeface="Arial" pitchFamily="34" charset="0"/>
              <a:cs typeface="Arial" pitchFamily="34" charset="0"/>
            </a:endParaRPr>
          </a:p>
          <a:p>
            <a:pPr algn="just">
              <a:buFontTx/>
              <a:buChar char="-"/>
            </a:pPr>
            <a:r>
              <a:rPr lang="es-AR" dirty="0" smtClean="0">
                <a:latin typeface="Arial" pitchFamily="34" charset="0"/>
                <a:cs typeface="Arial" pitchFamily="34" charset="0"/>
              </a:rPr>
              <a:t>Pago indemnizatorio</a:t>
            </a:r>
            <a:endParaRPr lang="es-AR" dirty="0" smtClean="0">
              <a:latin typeface="Arial" pitchFamily="34" charset="0"/>
              <a:cs typeface="Arial" pitchFamily="34" charset="0"/>
            </a:endParaRPr>
          </a:p>
          <a:p>
            <a:pPr algn="just">
              <a:buFontTx/>
              <a:buChar char="-"/>
            </a:pPr>
            <a:endParaRPr lang="es-AR" dirty="0" smtClean="0">
              <a:latin typeface="Arial" pitchFamily="34" charset="0"/>
              <a:cs typeface="Arial" pitchFamily="34" charset="0"/>
            </a:endParaRPr>
          </a:p>
          <a:p>
            <a:pPr algn="just">
              <a:buNone/>
            </a:pPr>
            <a:endParaRPr lang="es-AR" dirty="0">
              <a:latin typeface="Arial" pitchFamily="34" charset="0"/>
              <a:cs typeface="Arial" pitchFamily="34" charset="0"/>
            </a:endParaRPr>
          </a:p>
        </p:txBody>
      </p:sp>
    </p:spTree>
    <p:extLst>
      <p:ext uri="{BB962C8B-B14F-4D97-AF65-F5344CB8AC3E}">
        <p14:creationId xmlns:p14="http://schemas.microsoft.com/office/powerpoint/2010/main" val="2512506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AR" sz="3600" b="1" dirty="0" smtClean="0">
                <a:latin typeface="Arial" pitchFamily="34" charset="0"/>
                <a:cs typeface="Arial" pitchFamily="34" charset="0"/>
              </a:rPr>
              <a:t>PRINCIPIOS GENERALES</a:t>
            </a:r>
            <a:endParaRPr lang="es-AR" sz="3600" b="1" dirty="0">
              <a:latin typeface="Arial" pitchFamily="34" charset="0"/>
              <a:cs typeface="Arial" pitchFamily="34" charset="0"/>
            </a:endParaRPr>
          </a:p>
        </p:txBody>
      </p:sp>
      <p:sp>
        <p:nvSpPr>
          <p:cNvPr id="5" name="4 Marcador de contenido"/>
          <p:cNvSpPr>
            <a:spLocks noGrp="1"/>
          </p:cNvSpPr>
          <p:nvPr>
            <p:ph idx="1"/>
          </p:nvPr>
        </p:nvSpPr>
        <p:spPr/>
        <p:txBody>
          <a:bodyPr>
            <a:normAutofit/>
          </a:bodyPr>
          <a:lstStyle/>
          <a:p>
            <a:pPr algn="just"/>
            <a:r>
              <a:rPr lang="es-AR" dirty="0" smtClean="0">
                <a:latin typeface="Arial" pitchFamily="34" charset="0"/>
                <a:cs typeface="Arial" pitchFamily="34" charset="0"/>
              </a:rPr>
              <a:t>Estándares constitucionales</a:t>
            </a:r>
          </a:p>
          <a:p>
            <a:pPr algn="just"/>
            <a:r>
              <a:rPr lang="es-AR" dirty="0" smtClean="0">
                <a:latin typeface="Arial" pitchFamily="34" charset="0"/>
                <a:cs typeface="Arial" pitchFamily="34" charset="0"/>
              </a:rPr>
              <a:t>Tensión de intereses (público y privado)</a:t>
            </a:r>
            <a:endParaRPr lang="es-AR"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539552" y="260648"/>
            <a:ext cx="8229600" cy="1143000"/>
          </a:xfrm>
        </p:spPr>
        <p:txBody>
          <a:bodyPr>
            <a:normAutofit/>
          </a:bodyPr>
          <a:lstStyle/>
          <a:p>
            <a:r>
              <a:rPr lang="es-AR" sz="3600" b="1" dirty="0" smtClean="0">
                <a:latin typeface="Arial" pitchFamily="34" charset="0"/>
                <a:cs typeface="Arial" pitchFamily="34" charset="0"/>
              </a:rPr>
              <a:t>RESARCIMIENTO EXPROPIATORIO</a:t>
            </a:r>
            <a:endParaRPr lang="es-AR" sz="3600" b="1" dirty="0">
              <a:latin typeface="Arial" pitchFamily="34" charset="0"/>
              <a:cs typeface="Arial" pitchFamily="34" charset="0"/>
            </a:endParaRPr>
          </a:p>
        </p:txBody>
      </p:sp>
      <p:sp>
        <p:nvSpPr>
          <p:cNvPr id="5" name="4 Marcador de contenido"/>
          <p:cNvSpPr>
            <a:spLocks noGrp="1"/>
          </p:cNvSpPr>
          <p:nvPr>
            <p:ph idx="1"/>
          </p:nvPr>
        </p:nvSpPr>
        <p:spPr/>
        <p:txBody>
          <a:bodyPr>
            <a:normAutofit/>
          </a:bodyPr>
          <a:lstStyle/>
          <a:p>
            <a:pPr algn="just"/>
            <a:r>
              <a:rPr lang="es-AR" dirty="0" smtClean="0">
                <a:latin typeface="Arial" pitchFamily="34" charset="0"/>
                <a:cs typeface="Arial" pitchFamily="34" charset="0"/>
              </a:rPr>
              <a:t>Valor objetivo del bien + daños directos</a:t>
            </a:r>
          </a:p>
          <a:p>
            <a:pPr algn="just"/>
            <a:r>
              <a:rPr lang="es-AR" dirty="0" smtClean="0">
                <a:latin typeface="Arial" pitchFamily="34" charset="0"/>
                <a:cs typeface="Arial" pitchFamily="34" charset="0"/>
              </a:rPr>
              <a:t>Exclusiones: </a:t>
            </a:r>
            <a:r>
              <a:rPr lang="es-ES" dirty="0" smtClean="0">
                <a:latin typeface="Arial" pitchFamily="34" charset="0"/>
                <a:cs typeface="Arial" pitchFamily="34" charset="0"/>
              </a:rPr>
              <a:t>(1) </a:t>
            </a:r>
            <a:r>
              <a:rPr lang="es-ES" dirty="0" smtClean="0"/>
              <a:t>circunstancias </a:t>
            </a:r>
            <a:r>
              <a:rPr lang="es-ES" dirty="0"/>
              <a:t>de carácter personal, valores </a:t>
            </a:r>
            <a:r>
              <a:rPr lang="es-ES" dirty="0" smtClean="0"/>
              <a:t>afectivos, </a:t>
            </a:r>
            <a:r>
              <a:rPr lang="es-ES" dirty="0"/>
              <a:t>ganancias hipotéticas, </a:t>
            </a:r>
            <a:r>
              <a:rPr lang="es-ES" dirty="0" smtClean="0"/>
              <a:t>mayor </a:t>
            </a:r>
            <a:r>
              <a:rPr lang="es-ES" dirty="0"/>
              <a:t>valor </a:t>
            </a:r>
            <a:r>
              <a:rPr lang="es-ES" dirty="0" smtClean="0"/>
              <a:t>derivado de la obra; (2) lucro cesante.</a:t>
            </a:r>
            <a:endParaRPr lang="es-AR" dirty="0" smtClean="0">
              <a:latin typeface="Arial" pitchFamily="34" charset="0"/>
              <a:cs typeface="Arial" pitchFamily="34" charset="0"/>
            </a:endParaRPr>
          </a:p>
          <a:p>
            <a:pPr algn="just">
              <a:buNone/>
            </a:pPr>
            <a:endParaRPr lang="es-AR"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539552" y="260648"/>
            <a:ext cx="8229600" cy="1143000"/>
          </a:xfrm>
        </p:spPr>
        <p:txBody>
          <a:bodyPr>
            <a:normAutofit/>
          </a:bodyPr>
          <a:lstStyle/>
          <a:p>
            <a:r>
              <a:rPr lang="es-AR" sz="3600" b="1" dirty="0" smtClean="0">
                <a:latin typeface="Arial" pitchFamily="34" charset="0"/>
                <a:cs typeface="Arial" pitchFamily="34" charset="0"/>
              </a:rPr>
              <a:t>RESARCIMIENTO EXPROPIATORIO</a:t>
            </a:r>
            <a:endParaRPr lang="es-AR" sz="3600" b="1" dirty="0">
              <a:latin typeface="Arial" pitchFamily="34" charset="0"/>
              <a:cs typeface="Arial" pitchFamily="34" charset="0"/>
            </a:endParaRPr>
          </a:p>
        </p:txBody>
      </p:sp>
      <p:sp>
        <p:nvSpPr>
          <p:cNvPr id="5" name="4 Marcador de contenido"/>
          <p:cNvSpPr>
            <a:spLocks noGrp="1"/>
          </p:cNvSpPr>
          <p:nvPr>
            <p:ph idx="1"/>
          </p:nvPr>
        </p:nvSpPr>
        <p:spPr/>
        <p:txBody>
          <a:bodyPr>
            <a:normAutofit fontScale="85000" lnSpcReduction="10000"/>
          </a:bodyPr>
          <a:lstStyle/>
          <a:p>
            <a:pPr algn="just"/>
            <a:endParaRPr lang="es-ES" dirty="0" smtClean="0">
              <a:latin typeface="Arial" pitchFamily="34" charset="0"/>
              <a:cs typeface="Arial" pitchFamily="34" charset="0"/>
            </a:endParaRPr>
          </a:p>
          <a:p>
            <a:pPr algn="just"/>
            <a:r>
              <a:rPr lang="es-ES" dirty="0" smtClean="0">
                <a:latin typeface="Arial" pitchFamily="34" charset="0"/>
                <a:cs typeface="Arial" pitchFamily="34" charset="0"/>
              </a:rPr>
              <a:t>Momento: desapoderamiento</a:t>
            </a:r>
          </a:p>
          <a:p>
            <a:pPr algn="just"/>
            <a:r>
              <a:rPr lang="es-ES" dirty="0" smtClean="0">
                <a:latin typeface="Arial" pitchFamily="34" charset="0"/>
                <a:cs typeface="Arial" pitchFamily="34" charset="0"/>
              </a:rPr>
              <a:t>Riesgos posteriores: a cargo del expropiante. </a:t>
            </a:r>
            <a:endParaRPr lang="es-ES" dirty="0">
              <a:latin typeface="Arial" pitchFamily="34" charset="0"/>
              <a:cs typeface="Arial" pitchFamily="34" charset="0"/>
            </a:endParaRPr>
          </a:p>
          <a:p>
            <a:pPr algn="just"/>
            <a:r>
              <a:rPr lang="es-ES" dirty="0" smtClean="0">
                <a:latin typeface="Arial" pitchFamily="34" charset="0"/>
                <a:cs typeface="Arial" pitchFamily="34" charset="0"/>
              </a:rPr>
              <a:t>Mejoras posteriores: no indemnizables, </a:t>
            </a:r>
            <a:r>
              <a:rPr lang="es-ES" dirty="0" err="1" smtClean="0">
                <a:latin typeface="Arial" pitchFamily="34" charset="0"/>
                <a:cs typeface="Arial" pitchFamily="34" charset="0"/>
              </a:rPr>
              <a:t>exc</a:t>
            </a:r>
            <a:r>
              <a:rPr lang="es-ES" dirty="0" smtClean="0">
                <a:latin typeface="Arial" pitchFamily="34" charset="0"/>
                <a:cs typeface="Arial" pitchFamily="34" charset="0"/>
              </a:rPr>
              <a:t>. Necesarias</a:t>
            </a:r>
          </a:p>
          <a:p>
            <a:pPr algn="just"/>
            <a:r>
              <a:rPr lang="es-ES" dirty="0" smtClean="0">
                <a:latin typeface="Arial" pitchFamily="34" charset="0"/>
                <a:cs typeface="Arial" pitchFamily="34" charset="0"/>
              </a:rPr>
              <a:t>Contratos posteriores: inoponibles</a:t>
            </a:r>
          </a:p>
          <a:p>
            <a:pPr algn="just"/>
            <a:r>
              <a:rPr lang="es-ES" dirty="0" smtClean="0">
                <a:latin typeface="Arial" pitchFamily="34" charset="0"/>
                <a:cs typeface="Arial" pitchFamily="34" charset="0"/>
              </a:rPr>
              <a:t>Intereses: </a:t>
            </a:r>
            <a:r>
              <a:rPr lang="es-ES" dirty="0">
                <a:latin typeface="Arial" pitchFamily="34" charset="0"/>
                <a:cs typeface="Arial" pitchFamily="34" charset="0"/>
              </a:rPr>
              <a:t>desde la fecha del desapoderamiento hasta la del pago. </a:t>
            </a:r>
            <a:r>
              <a:rPr lang="es-ES" dirty="0" smtClean="0">
                <a:latin typeface="Arial" pitchFamily="34" charset="0"/>
                <a:cs typeface="Arial" pitchFamily="34" charset="0"/>
              </a:rPr>
              <a:t>Recomposición + interés 6%</a:t>
            </a:r>
            <a:endParaRPr lang="es-ES" dirty="0">
              <a:latin typeface="Arial" pitchFamily="34" charset="0"/>
              <a:cs typeface="Arial" pitchFamily="34" charset="0"/>
            </a:endParaRPr>
          </a:p>
          <a:p>
            <a:pPr algn="just"/>
            <a:r>
              <a:rPr lang="es-ES" dirty="0" smtClean="0">
                <a:latin typeface="Arial" pitchFamily="34" charset="0"/>
                <a:cs typeface="Arial" pitchFamily="34" charset="0"/>
              </a:rPr>
              <a:t>Exclusión de impuestos</a:t>
            </a:r>
          </a:p>
          <a:p>
            <a:pPr algn="just"/>
            <a:r>
              <a:rPr lang="es-ES" dirty="0" smtClean="0">
                <a:latin typeface="Arial" pitchFamily="34" charset="0"/>
                <a:cs typeface="Arial" pitchFamily="34" charset="0"/>
              </a:rPr>
              <a:t>Pago en efectivo</a:t>
            </a:r>
            <a:endParaRPr lang="es-AR" dirty="0">
              <a:latin typeface="Arial" pitchFamily="34" charset="0"/>
              <a:cs typeface="Arial" pitchFamily="34" charset="0"/>
            </a:endParaRPr>
          </a:p>
        </p:txBody>
      </p:sp>
    </p:spTree>
    <p:extLst>
      <p:ext uri="{BB962C8B-B14F-4D97-AF65-F5344CB8AC3E}">
        <p14:creationId xmlns:p14="http://schemas.microsoft.com/office/powerpoint/2010/main" val="257728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539552" y="260648"/>
            <a:ext cx="8229600" cy="1143000"/>
          </a:xfrm>
        </p:spPr>
        <p:txBody>
          <a:bodyPr>
            <a:normAutofit/>
          </a:bodyPr>
          <a:lstStyle/>
          <a:p>
            <a:r>
              <a:rPr lang="es-AR" sz="3600" b="1" dirty="0" smtClean="0">
                <a:latin typeface="Arial" pitchFamily="34" charset="0"/>
                <a:cs typeface="Arial" pitchFamily="34" charset="0"/>
              </a:rPr>
              <a:t>RESARCIMIENTO EXPROPIATORIO</a:t>
            </a:r>
            <a:endParaRPr lang="es-AR" sz="3600" b="1" dirty="0">
              <a:latin typeface="Arial" pitchFamily="34" charset="0"/>
              <a:cs typeface="Arial" pitchFamily="34" charset="0"/>
            </a:endParaRPr>
          </a:p>
        </p:txBody>
      </p:sp>
      <p:sp>
        <p:nvSpPr>
          <p:cNvPr id="5" name="4 Marcador de contenido"/>
          <p:cNvSpPr>
            <a:spLocks noGrp="1"/>
          </p:cNvSpPr>
          <p:nvPr>
            <p:ph idx="1"/>
          </p:nvPr>
        </p:nvSpPr>
        <p:spPr/>
        <p:txBody>
          <a:bodyPr>
            <a:normAutofit fontScale="85000" lnSpcReduction="10000"/>
          </a:bodyPr>
          <a:lstStyle/>
          <a:p>
            <a:pPr algn="just"/>
            <a:endParaRPr lang="es-AR" dirty="0" smtClean="0">
              <a:latin typeface="Arial" pitchFamily="34" charset="0"/>
              <a:cs typeface="Arial" pitchFamily="34" charset="0"/>
            </a:endParaRPr>
          </a:p>
          <a:p>
            <a:pPr algn="just">
              <a:buNone/>
            </a:pPr>
            <a:r>
              <a:rPr lang="es-ES" b="1" dirty="0" smtClean="0"/>
              <a:t>	12 LPE. La</a:t>
            </a:r>
            <a:r>
              <a:rPr lang="es-ES" dirty="0" smtClean="0"/>
              <a:t> </a:t>
            </a:r>
            <a:r>
              <a:rPr lang="es-ES" dirty="0"/>
              <a:t>indemnización sólo comprenderá el valor objetivo del bien y los daños que sean una consecuencia directa e inmediata de la expropiación. No se tomarán en cuenta circunstancias de carácter personal, valores afectivos ni ganancias hipotéticas, ni el mayor valor que pueda conferir al bien la obra a ejecutarse. No se pagará lucro cesante. No serán indemnizables las restricciones administrativas de carácter general establecidas por leyes especiales. </a:t>
            </a:r>
            <a:endParaRPr lang="es-AR" dirty="0" smtClean="0">
              <a:latin typeface="Arial" pitchFamily="34" charset="0"/>
              <a:cs typeface="Arial" pitchFamily="34" charset="0"/>
            </a:endParaRPr>
          </a:p>
          <a:p>
            <a:pPr algn="just">
              <a:buNone/>
            </a:pPr>
            <a:endParaRPr lang="es-AR" dirty="0">
              <a:latin typeface="Arial" pitchFamily="34" charset="0"/>
              <a:cs typeface="Arial" pitchFamily="34" charset="0"/>
            </a:endParaRPr>
          </a:p>
        </p:txBody>
      </p:sp>
    </p:spTree>
    <p:extLst>
      <p:ext uri="{BB962C8B-B14F-4D97-AF65-F5344CB8AC3E}">
        <p14:creationId xmlns:p14="http://schemas.microsoft.com/office/powerpoint/2010/main" val="4001386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539552" y="260648"/>
            <a:ext cx="8229600" cy="1143000"/>
          </a:xfrm>
        </p:spPr>
        <p:txBody>
          <a:bodyPr>
            <a:normAutofit/>
          </a:bodyPr>
          <a:lstStyle/>
          <a:p>
            <a:r>
              <a:rPr lang="es-AR" sz="3600" b="1" dirty="0" smtClean="0">
                <a:latin typeface="Arial" pitchFamily="34" charset="0"/>
                <a:cs typeface="Arial" pitchFamily="34" charset="0"/>
              </a:rPr>
              <a:t>RESARCIMIENTO EXPROPIATORIO</a:t>
            </a:r>
            <a:endParaRPr lang="es-AR" sz="3600" b="1" dirty="0">
              <a:latin typeface="Arial" pitchFamily="34" charset="0"/>
              <a:cs typeface="Arial" pitchFamily="34" charset="0"/>
            </a:endParaRPr>
          </a:p>
        </p:txBody>
      </p:sp>
      <p:sp>
        <p:nvSpPr>
          <p:cNvPr id="5" name="4 Marcador de contenido"/>
          <p:cNvSpPr>
            <a:spLocks noGrp="1"/>
          </p:cNvSpPr>
          <p:nvPr>
            <p:ph idx="1"/>
          </p:nvPr>
        </p:nvSpPr>
        <p:spPr/>
        <p:txBody>
          <a:bodyPr>
            <a:normAutofit fontScale="55000" lnSpcReduction="20000"/>
          </a:bodyPr>
          <a:lstStyle/>
          <a:p>
            <a:pPr algn="just"/>
            <a:endParaRPr lang="es-AR" dirty="0" smtClean="0">
              <a:latin typeface="Arial" pitchFamily="34" charset="0"/>
              <a:cs typeface="Arial" pitchFamily="34" charset="0"/>
            </a:endParaRPr>
          </a:p>
          <a:p>
            <a:pPr algn="just">
              <a:buNone/>
            </a:pPr>
            <a:r>
              <a:rPr lang="es-ES" b="1" dirty="0" smtClean="0"/>
              <a:t>	13 LPE.</a:t>
            </a:r>
            <a:r>
              <a:rPr lang="es-ES" dirty="0"/>
              <a:t> </a:t>
            </a:r>
            <a:r>
              <a:rPr lang="es-ES" dirty="0" smtClean="0"/>
              <a:t>La indemnización </a:t>
            </a:r>
            <a:r>
              <a:rPr lang="es-ES" dirty="0"/>
              <a:t>del bien expropiado debe fijarse al momento del desapoderamiento. El expropiante tomará a su cargo o beneficio las oscilaciones que se produzcan en el signo monetario hasta la fecha de pago. No se indemnizarán las mejoras realizadas en el bien con posterioridad al acto que lo declaró afectado a expropiación, salvo aquellas que hubieran sido necesarias. El expropiante deberá intereses desde la fecha del desapoderamiento hasta la del pago. La sentencia fijará la indemnización teniendo en cuenta el valor del bien al tiempo de la desposesión. </a:t>
            </a:r>
          </a:p>
          <a:p>
            <a:pPr algn="just">
              <a:buNone/>
            </a:pPr>
            <a:r>
              <a:rPr lang="es-ES" dirty="0"/>
              <a:t>	Para establecer la depreciación monetaria se descontará del valor fijado la suma consignada y puesta a disposición del expropiado conforme con lo previsto en el artículo 20, efectuándose la actualización sobre la diferencia resultante, hasta el momento del efectivo pago. En tal caso los intereses se liquidarán a la tasa del 6% anual desde el momento de la desposesión hasta el del pago, sobre el total de indemnización o sobre la diferencia, según corresponda. </a:t>
            </a:r>
          </a:p>
          <a:p>
            <a:pPr algn="just">
              <a:buNone/>
            </a:pPr>
            <a:r>
              <a:rPr lang="es-ES" dirty="0"/>
              <a:t>	Los rubros que compongan la indemnización no estarán sujetos al pago de impuesto o </a:t>
            </a:r>
            <a:r>
              <a:rPr lang="es-ES" dirty="0" err="1"/>
              <a:t>gravámen</a:t>
            </a:r>
            <a:r>
              <a:rPr lang="es-ES" dirty="0"/>
              <a:t> alguno.</a:t>
            </a:r>
            <a:endParaRPr lang="es-AR" dirty="0">
              <a:latin typeface="Arial" pitchFamily="34" charset="0"/>
              <a:cs typeface="Arial" pitchFamily="34" charset="0"/>
            </a:endParaRPr>
          </a:p>
          <a:p>
            <a:pPr algn="just">
              <a:buNone/>
            </a:pPr>
            <a:r>
              <a:rPr lang="es-ES" b="1" dirty="0" smtClean="0"/>
              <a:t> </a:t>
            </a:r>
            <a:endParaRPr lang="es-AR" dirty="0">
              <a:latin typeface="Arial" pitchFamily="34" charset="0"/>
              <a:cs typeface="Arial" pitchFamily="34" charset="0"/>
            </a:endParaRPr>
          </a:p>
        </p:txBody>
      </p:sp>
    </p:spTree>
    <p:extLst>
      <p:ext uri="{BB962C8B-B14F-4D97-AF65-F5344CB8AC3E}">
        <p14:creationId xmlns:p14="http://schemas.microsoft.com/office/powerpoint/2010/main" val="7718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AR" sz="3600" b="1" dirty="0" smtClean="0">
                <a:latin typeface="Arial" pitchFamily="34" charset="0"/>
                <a:cs typeface="Arial" pitchFamily="34" charset="0"/>
              </a:rPr>
              <a:t>PROCEDIMIENTO EXPROPIATORIO</a:t>
            </a:r>
            <a:endParaRPr lang="es-AR" sz="3600" b="1" dirty="0">
              <a:latin typeface="Arial" pitchFamily="34" charset="0"/>
              <a:cs typeface="Arial" pitchFamily="34" charset="0"/>
            </a:endParaRPr>
          </a:p>
        </p:txBody>
      </p:sp>
      <p:sp>
        <p:nvSpPr>
          <p:cNvPr id="5" name="4 Marcador de contenido"/>
          <p:cNvSpPr>
            <a:spLocks noGrp="1"/>
          </p:cNvSpPr>
          <p:nvPr>
            <p:ph idx="1"/>
          </p:nvPr>
        </p:nvSpPr>
        <p:spPr>
          <a:xfrm>
            <a:off x="395536" y="1628800"/>
            <a:ext cx="8229600" cy="4525963"/>
          </a:xfrm>
        </p:spPr>
        <p:txBody>
          <a:bodyPr>
            <a:normAutofit/>
          </a:bodyPr>
          <a:lstStyle/>
          <a:p>
            <a:pPr algn="just">
              <a:buNone/>
            </a:pPr>
            <a:r>
              <a:rPr lang="es-AR" b="1" dirty="0" smtClean="0">
                <a:latin typeface="Arial" pitchFamily="34" charset="0"/>
                <a:cs typeface="Arial" pitchFamily="34" charset="0"/>
              </a:rPr>
              <a:t>Vías de adquisición</a:t>
            </a:r>
            <a:endParaRPr lang="es-AR" b="1" dirty="0" smtClean="0">
              <a:latin typeface="Arial" pitchFamily="34" charset="0"/>
              <a:cs typeface="Arial" pitchFamily="34" charset="0"/>
            </a:endParaRPr>
          </a:p>
          <a:p>
            <a:pPr algn="just">
              <a:buFontTx/>
              <a:buChar char="-"/>
            </a:pPr>
            <a:r>
              <a:rPr lang="es-AR" dirty="0" smtClean="0">
                <a:latin typeface="Arial" pitchFamily="34" charset="0"/>
                <a:cs typeface="Arial" pitchFamily="34" charset="0"/>
              </a:rPr>
              <a:t>Adquisici</a:t>
            </a:r>
            <a:r>
              <a:rPr lang="es-AR" dirty="0" smtClean="0">
                <a:latin typeface="Arial" pitchFamily="34" charset="0"/>
                <a:cs typeface="Arial" pitchFamily="34" charset="0"/>
              </a:rPr>
              <a:t>ón directa</a:t>
            </a:r>
            <a:endParaRPr lang="es-AR" dirty="0" smtClean="0">
              <a:latin typeface="Arial" pitchFamily="34" charset="0"/>
              <a:cs typeface="Arial" pitchFamily="34" charset="0"/>
            </a:endParaRPr>
          </a:p>
          <a:p>
            <a:pPr algn="just">
              <a:buFontTx/>
              <a:buChar char="-"/>
            </a:pPr>
            <a:r>
              <a:rPr lang="es-AR" dirty="0" smtClean="0">
                <a:latin typeface="Arial" pitchFamily="34" charset="0"/>
                <a:cs typeface="Arial" pitchFamily="34" charset="0"/>
              </a:rPr>
              <a:t>Adquisición vía judicial – juicio abreviado</a:t>
            </a:r>
            <a:endParaRPr lang="es-AR" dirty="0" smtClean="0">
              <a:latin typeface="Arial" pitchFamily="34" charset="0"/>
              <a:cs typeface="Arial" pitchFamily="34" charset="0"/>
            </a:endParaRPr>
          </a:p>
          <a:p>
            <a:pPr algn="just">
              <a:buFontTx/>
              <a:buChar char="-"/>
            </a:pPr>
            <a:endParaRPr lang="es-AR" dirty="0" smtClean="0">
              <a:latin typeface="Arial" pitchFamily="34" charset="0"/>
              <a:cs typeface="Arial" pitchFamily="34" charset="0"/>
            </a:endParaRPr>
          </a:p>
          <a:p>
            <a:pPr algn="just">
              <a:buNone/>
            </a:pPr>
            <a:endParaRPr lang="es-AR"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AR" sz="3600" b="1" dirty="0" smtClean="0">
                <a:latin typeface="Arial" pitchFamily="34" charset="0"/>
                <a:cs typeface="Arial" pitchFamily="34" charset="0"/>
              </a:rPr>
              <a:t>PROCEDIMIENTO EXPROPIATORIO</a:t>
            </a:r>
            <a:endParaRPr lang="es-AR" sz="3600" b="1" dirty="0">
              <a:latin typeface="Arial" pitchFamily="34" charset="0"/>
              <a:cs typeface="Arial" pitchFamily="34" charset="0"/>
            </a:endParaRPr>
          </a:p>
        </p:txBody>
      </p:sp>
      <p:sp>
        <p:nvSpPr>
          <p:cNvPr id="5" name="4 Marcador de contenido"/>
          <p:cNvSpPr>
            <a:spLocks noGrp="1"/>
          </p:cNvSpPr>
          <p:nvPr>
            <p:ph idx="1"/>
          </p:nvPr>
        </p:nvSpPr>
        <p:spPr>
          <a:xfrm>
            <a:off x="395536" y="1628800"/>
            <a:ext cx="8229600" cy="4525963"/>
          </a:xfrm>
        </p:spPr>
        <p:txBody>
          <a:bodyPr>
            <a:normAutofit/>
          </a:bodyPr>
          <a:lstStyle/>
          <a:p>
            <a:pPr algn="just">
              <a:buNone/>
            </a:pPr>
            <a:r>
              <a:rPr lang="es-AR" b="1" dirty="0" smtClean="0">
                <a:latin typeface="Arial" pitchFamily="34" charset="0"/>
                <a:cs typeface="Arial" pitchFamily="34" charset="0"/>
              </a:rPr>
              <a:t>Vías de adquisición</a:t>
            </a:r>
            <a:endParaRPr lang="es-AR" b="1" dirty="0" smtClean="0">
              <a:latin typeface="Arial" pitchFamily="34" charset="0"/>
              <a:cs typeface="Arial" pitchFamily="34" charset="0"/>
            </a:endParaRPr>
          </a:p>
          <a:p>
            <a:pPr algn="just">
              <a:buFontTx/>
              <a:buChar char="-"/>
            </a:pPr>
            <a:r>
              <a:rPr lang="es-AR" dirty="0" smtClean="0">
                <a:latin typeface="Arial" pitchFamily="34" charset="0"/>
                <a:cs typeface="Arial" pitchFamily="34" charset="0"/>
              </a:rPr>
              <a:t>Adquisici</a:t>
            </a:r>
            <a:r>
              <a:rPr lang="es-AR" dirty="0" smtClean="0">
                <a:latin typeface="Arial" pitchFamily="34" charset="0"/>
                <a:cs typeface="Arial" pitchFamily="34" charset="0"/>
              </a:rPr>
              <a:t>ón directa</a:t>
            </a:r>
            <a:endParaRPr lang="es-AR" dirty="0" smtClean="0">
              <a:latin typeface="Arial" pitchFamily="34" charset="0"/>
              <a:cs typeface="Arial" pitchFamily="34" charset="0"/>
            </a:endParaRPr>
          </a:p>
          <a:p>
            <a:pPr algn="just">
              <a:buFontTx/>
              <a:buChar char="-"/>
            </a:pPr>
            <a:r>
              <a:rPr lang="es-AR" dirty="0" smtClean="0">
                <a:latin typeface="Arial" pitchFamily="34" charset="0"/>
                <a:cs typeface="Arial" pitchFamily="34" charset="0"/>
              </a:rPr>
              <a:t>Adquisición vía judicial – juicio abreviado</a:t>
            </a:r>
            <a:endParaRPr lang="es-AR" dirty="0" smtClean="0">
              <a:latin typeface="Arial" pitchFamily="34" charset="0"/>
              <a:cs typeface="Arial" pitchFamily="34" charset="0"/>
            </a:endParaRPr>
          </a:p>
          <a:p>
            <a:pPr algn="just">
              <a:buFontTx/>
              <a:buChar char="-"/>
            </a:pPr>
            <a:endParaRPr lang="es-AR" dirty="0" smtClean="0">
              <a:latin typeface="Arial" pitchFamily="34" charset="0"/>
              <a:cs typeface="Arial" pitchFamily="34" charset="0"/>
            </a:endParaRPr>
          </a:p>
          <a:p>
            <a:pPr algn="just">
              <a:buNone/>
            </a:pPr>
            <a:endParaRPr lang="es-AR" dirty="0">
              <a:latin typeface="Arial" pitchFamily="34" charset="0"/>
              <a:cs typeface="Arial" pitchFamily="34" charset="0"/>
            </a:endParaRPr>
          </a:p>
        </p:txBody>
      </p:sp>
    </p:spTree>
    <p:extLst>
      <p:ext uri="{BB962C8B-B14F-4D97-AF65-F5344CB8AC3E}">
        <p14:creationId xmlns:p14="http://schemas.microsoft.com/office/powerpoint/2010/main" val="3137709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r>
              <a:rPr lang="es-AR" sz="3600" b="1" dirty="0" smtClean="0">
                <a:latin typeface="Arial" pitchFamily="34" charset="0"/>
                <a:cs typeface="Arial" pitchFamily="34" charset="0"/>
              </a:rPr>
              <a:t>PROCEDIMIENTO EXPROPIATORIO</a:t>
            </a:r>
            <a:endParaRPr lang="es-AR" sz="3600" b="1" dirty="0">
              <a:latin typeface="Arial" pitchFamily="34" charset="0"/>
              <a:cs typeface="Arial" pitchFamily="34" charset="0"/>
            </a:endParaRPr>
          </a:p>
        </p:txBody>
      </p:sp>
      <p:sp>
        <p:nvSpPr>
          <p:cNvPr id="5" name="4 Marcador de contenido"/>
          <p:cNvSpPr>
            <a:spLocks noGrp="1"/>
          </p:cNvSpPr>
          <p:nvPr>
            <p:ph idx="1"/>
          </p:nvPr>
        </p:nvSpPr>
        <p:spPr>
          <a:xfrm>
            <a:off x="395536" y="1628800"/>
            <a:ext cx="8229600" cy="4525963"/>
          </a:xfrm>
        </p:spPr>
        <p:txBody>
          <a:bodyPr>
            <a:normAutofit/>
          </a:bodyPr>
          <a:lstStyle/>
          <a:p>
            <a:pPr algn="just">
              <a:buNone/>
            </a:pPr>
            <a:r>
              <a:rPr lang="es-AR" b="1" dirty="0" smtClean="0">
                <a:latin typeface="Arial" pitchFamily="34" charset="0"/>
                <a:cs typeface="Arial" pitchFamily="34" charset="0"/>
              </a:rPr>
              <a:t>PRUEBA</a:t>
            </a:r>
            <a:endParaRPr lang="es-AR" b="1" dirty="0" smtClean="0">
              <a:latin typeface="Arial" pitchFamily="34" charset="0"/>
              <a:cs typeface="Arial" pitchFamily="34" charset="0"/>
            </a:endParaRPr>
          </a:p>
          <a:p>
            <a:pPr algn="just">
              <a:buFontTx/>
              <a:buChar char="-"/>
            </a:pPr>
            <a:r>
              <a:rPr lang="es-AR" dirty="0" smtClean="0">
                <a:latin typeface="Arial" pitchFamily="34" charset="0"/>
                <a:cs typeface="Arial" pitchFamily="34" charset="0"/>
              </a:rPr>
              <a:t>Tribunal administrativo</a:t>
            </a:r>
            <a:endParaRPr lang="es-AR" dirty="0" smtClean="0">
              <a:latin typeface="Arial" pitchFamily="34" charset="0"/>
              <a:cs typeface="Arial" pitchFamily="34" charset="0"/>
            </a:endParaRPr>
          </a:p>
          <a:p>
            <a:pPr algn="just">
              <a:buFontTx/>
              <a:buChar char="-"/>
            </a:pPr>
            <a:r>
              <a:rPr lang="es-AR" dirty="0" smtClean="0">
                <a:latin typeface="Arial" pitchFamily="34" charset="0"/>
                <a:cs typeface="Arial" pitchFamily="34" charset="0"/>
              </a:rPr>
              <a:t>Otros medios de prueba</a:t>
            </a:r>
            <a:endParaRPr lang="es-AR" dirty="0" smtClean="0">
              <a:latin typeface="Arial" pitchFamily="34" charset="0"/>
              <a:cs typeface="Arial" pitchFamily="34" charset="0"/>
            </a:endParaRPr>
          </a:p>
          <a:p>
            <a:pPr algn="just">
              <a:buFontTx/>
              <a:buChar char="-"/>
            </a:pPr>
            <a:endParaRPr lang="es-AR" dirty="0" smtClean="0">
              <a:latin typeface="Arial" pitchFamily="34" charset="0"/>
              <a:cs typeface="Arial" pitchFamily="34" charset="0"/>
            </a:endParaRPr>
          </a:p>
          <a:p>
            <a:pPr algn="just">
              <a:buNone/>
            </a:pPr>
            <a:endParaRPr lang="es-AR" dirty="0">
              <a:latin typeface="Arial" pitchFamily="34" charset="0"/>
              <a:cs typeface="Arial" pitchFamily="34" charset="0"/>
            </a:endParaRPr>
          </a:p>
        </p:txBody>
      </p:sp>
    </p:spTree>
    <p:extLst>
      <p:ext uri="{BB962C8B-B14F-4D97-AF65-F5344CB8AC3E}">
        <p14:creationId xmlns:p14="http://schemas.microsoft.com/office/powerpoint/2010/main" val="42458243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TotalTime>
  <Words>174</Words>
  <Application>Microsoft Office PowerPoint</Application>
  <PresentationFormat>Presentación en pantalla (4:3)</PresentationFormat>
  <Paragraphs>54</Paragraphs>
  <Slides>11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11</vt:i4>
      </vt:variant>
    </vt:vector>
  </HeadingPairs>
  <TitlesOfParts>
    <vt:vector size="14" baseType="lpstr">
      <vt:lpstr>Arial</vt:lpstr>
      <vt:lpstr>Calibri</vt:lpstr>
      <vt:lpstr>Tema de Office</vt:lpstr>
      <vt:lpstr>Presentación de PowerPoint</vt:lpstr>
      <vt:lpstr>PRINCIPIOS GENERALES</vt:lpstr>
      <vt:lpstr>RESARCIMIENTO EXPROPIATORIO</vt:lpstr>
      <vt:lpstr>RESARCIMIENTO EXPROPIATORIO</vt:lpstr>
      <vt:lpstr>RESARCIMIENTO EXPROPIATORIO</vt:lpstr>
      <vt:lpstr>RESARCIMIENTO EXPROPIATORIO</vt:lpstr>
      <vt:lpstr>PROCEDIMIENTO EXPROPIATORIO</vt:lpstr>
      <vt:lpstr>PROCEDIMIENTO EXPROPIATORIO</vt:lpstr>
      <vt:lpstr>PROCEDIMIENTO EXPROPIATORIO</vt:lpstr>
      <vt:lpstr>PROCEDIMIENTO EXPROPIATORIO</vt:lpstr>
      <vt:lpstr>ADQUISICIÓN DE DOMINIO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METODOLOGÍA</dc:title>
  <dc:creator>Usuario00005</dc:creator>
  <cp:lastModifiedBy>Mari</cp:lastModifiedBy>
  <cp:revision>66</cp:revision>
  <dcterms:created xsi:type="dcterms:W3CDTF">2015-04-04T14:05:11Z</dcterms:created>
  <dcterms:modified xsi:type="dcterms:W3CDTF">2019-10-14T18:24:43Z</dcterms:modified>
</cp:coreProperties>
</file>