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5" r:id="rId3"/>
    <p:sldId id="275" r:id="rId4"/>
    <p:sldId id="257" r:id="rId5"/>
    <p:sldId id="258" r:id="rId6"/>
    <p:sldId id="276" r:id="rId7"/>
    <p:sldId id="259" r:id="rId8"/>
    <p:sldId id="260" r:id="rId9"/>
    <p:sldId id="265" r:id="rId10"/>
    <p:sldId id="266" r:id="rId11"/>
    <p:sldId id="267" r:id="rId12"/>
    <p:sldId id="277" r:id="rId13"/>
    <p:sldId id="261" r:id="rId14"/>
    <p:sldId id="262" r:id="rId15"/>
    <p:sldId id="278" r:id="rId16"/>
    <p:sldId id="263" r:id="rId17"/>
    <p:sldId id="279" r:id="rId18"/>
    <p:sldId id="264" r:id="rId19"/>
    <p:sldId id="268" r:id="rId20"/>
    <p:sldId id="269" r:id="rId21"/>
    <p:sldId id="270" r:id="rId22"/>
    <p:sldId id="280" r:id="rId23"/>
    <p:sldId id="271" r:id="rId24"/>
    <p:sldId id="272" r:id="rId25"/>
    <p:sldId id="273" r:id="rId26"/>
    <p:sldId id="281" r:id="rId27"/>
    <p:sldId id="282" r:id="rId28"/>
    <p:sldId id="283" r:id="rId29"/>
    <p:sldId id="274" r:id="rId30"/>
    <p:sldId id="290" r:id="rId31"/>
    <p:sldId id="291" r:id="rId32"/>
    <p:sldId id="292" r:id="rId33"/>
    <p:sldId id="286" r:id="rId34"/>
    <p:sldId id="284" r:id="rId35"/>
    <p:sldId id="287" r:id="rId36"/>
    <p:sldId id="288" r:id="rId37"/>
    <p:sldId id="289"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34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3200" b="1" dirty="0" smtClean="0"/>
              <a:t>Jornadas de Capacitación</a:t>
            </a:r>
            <a:br>
              <a:rPr lang="es-ES" sz="3200" b="1" dirty="0" smtClean="0"/>
            </a:br>
            <a:r>
              <a:rPr lang="es-ES" sz="3200" b="1" dirty="0" smtClean="0"/>
              <a:t>ESCUELA DE ABOGADOS DEL ESTADO</a:t>
            </a:r>
            <a:br>
              <a:rPr lang="es-ES" sz="3200" b="1" dirty="0" smtClean="0"/>
            </a:br>
            <a:r>
              <a:rPr lang="es-ES" sz="3200" b="1" dirty="0"/>
              <a:t/>
            </a:r>
            <a:br>
              <a:rPr lang="es-ES" sz="3200" b="1" dirty="0"/>
            </a:br>
            <a:r>
              <a:rPr lang="es-ES" sz="3200" b="1" dirty="0" smtClean="0"/>
              <a:t>Empleo Público: estabilidad – contratados – derechos estatutarios</a:t>
            </a:r>
            <a:endParaRPr lang="es-AR" sz="3200" b="1" dirty="0"/>
          </a:p>
        </p:txBody>
      </p:sp>
      <p:sp>
        <p:nvSpPr>
          <p:cNvPr id="3" name="Subtítulo 2"/>
          <p:cNvSpPr>
            <a:spLocks noGrp="1"/>
          </p:cNvSpPr>
          <p:nvPr>
            <p:ph type="subTitle" idx="1"/>
          </p:nvPr>
        </p:nvSpPr>
        <p:spPr>
          <a:xfrm>
            <a:off x="1384603" y="4703976"/>
            <a:ext cx="7766936" cy="1096899"/>
          </a:xfrm>
        </p:spPr>
        <p:txBody>
          <a:bodyPr/>
          <a:lstStyle/>
          <a:p>
            <a:r>
              <a:rPr lang="es-ES" b="1" dirty="0" smtClean="0"/>
              <a:t>María Inés Ortiz de Gallardo</a:t>
            </a:r>
          </a:p>
          <a:p>
            <a:r>
              <a:rPr lang="es-ES" b="1" dirty="0" smtClean="0"/>
              <a:t>10/08/2019</a:t>
            </a:r>
            <a:endParaRPr lang="es-AR" b="1" dirty="0"/>
          </a:p>
        </p:txBody>
      </p:sp>
    </p:spTree>
    <p:extLst>
      <p:ext uri="{BB962C8B-B14F-4D97-AF65-F5344CB8AC3E}">
        <p14:creationId xmlns:p14="http://schemas.microsoft.com/office/powerpoint/2010/main" val="71871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Ministro </a:t>
            </a:r>
            <a:r>
              <a:rPr lang="es-ES" dirty="0" err="1" smtClean="0"/>
              <a:t>Rosenkrantz</a:t>
            </a:r>
            <a:endParaRPr lang="es-AR" dirty="0"/>
          </a:p>
        </p:txBody>
      </p:sp>
      <p:sp>
        <p:nvSpPr>
          <p:cNvPr id="3" name="Marcador de contenido 2"/>
          <p:cNvSpPr>
            <a:spLocks noGrp="1"/>
          </p:cNvSpPr>
          <p:nvPr>
            <p:ph idx="1"/>
          </p:nvPr>
        </p:nvSpPr>
        <p:spPr/>
        <p:txBody>
          <a:bodyPr/>
          <a:lstStyle/>
          <a:p>
            <a:r>
              <a:rPr lang="es-ES" dirty="0"/>
              <a:t>El artículo 18 de la ley 19.549 faculta a la administración a </a:t>
            </a:r>
            <a:r>
              <a:rPr lang="es-ES" b="1" u="sng" dirty="0"/>
              <a:t>revocar</a:t>
            </a:r>
            <a:r>
              <a:rPr lang="es-ES" dirty="0"/>
              <a:t> el </a:t>
            </a:r>
            <a:r>
              <a:rPr lang="es-ES" b="1" u="sng" dirty="0"/>
              <a:t>acto regular</a:t>
            </a:r>
            <a:r>
              <a:rPr lang="es-ES" dirty="0"/>
              <a:t> que, como en el caso, válida y expresamente otorgó un derecho a título precario</a:t>
            </a:r>
            <a:r>
              <a:rPr lang="es-ES" dirty="0" smtClean="0"/>
              <a:t>.</a:t>
            </a:r>
          </a:p>
          <a:p>
            <a:r>
              <a:rPr lang="es-ES" dirty="0" smtClean="0"/>
              <a:t>El ejercicio </a:t>
            </a:r>
            <a:r>
              <a:rPr lang="es-ES" dirty="0"/>
              <a:t>de la potestad revocatoria no requiere ser fundada en alguna causal de ilegitimidad. El órgano puede extinguir el derecho precario por </a:t>
            </a:r>
            <a:r>
              <a:rPr lang="es-ES" b="1" u="sng" dirty="0"/>
              <a:t>razones de oportunidad, mérito o conveniencia </a:t>
            </a:r>
            <a:r>
              <a:rPr lang="es-ES" dirty="0"/>
              <a:t>(ver en este sentido Fallos: 315:1361</a:t>
            </a:r>
            <a:r>
              <a:rPr lang="es-ES" dirty="0" smtClean="0"/>
              <a:t>)</a:t>
            </a:r>
          </a:p>
          <a:p>
            <a:r>
              <a:rPr lang="es-ES" dirty="0" smtClean="0"/>
              <a:t>Si </a:t>
            </a:r>
            <a:r>
              <a:rPr lang="es-ES" dirty="0"/>
              <a:t>el acto revocatorio expresó algún fundamento para sustentar la decisión adoptada, </a:t>
            </a:r>
            <a:r>
              <a:rPr lang="es-ES" b="1" u="sng" dirty="0"/>
              <a:t>los jueces no pueden revisar si ese fundamento resulta suficiente o insuficiente </a:t>
            </a:r>
            <a:r>
              <a:rPr lang="es-ES" dirty="0"/>
              <a:t>pues ello implicaría darles la potestad de </a:t>
            </a:r>
            <a:r>
              <a:rPr lang="es-ES" b="1" u="sng" dirty="0"/>
              <a:t>sustituir</a:t>
            </a:r>
            <a:r>
              <a:rPr lang="es-ES" dirty="0"/>
              <a:t> al órgano administrativo en la ponderación de las razones de oportunidad, mérito o conveniencia que la Constitución atribuyó a otro poder del Estado</a:t>
            </a:r>
            <a:endParaRPr lang="es-AR" dirty="0"/>
          </a:p>
        </p:txBody>
      </p:sp>
    </p:spTree>
    <p:extLst>
      <p:ext uri="{BB962C8B-B14F-4D97-AF65-F5344CB8AC3E}">
        <p14:creationId xmlns:p14="http://schemas.microsoft.com/office/powerpoint/2010/main" val="61237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Ministro </a:t>
            </a:r>
            <a:r>
              <a:rPr lang="es-AR" dirty="0" err="1"/>
              <a:t>Rosenkrantz</a:t>
            </a:r>
            <a:endParaRPr lang="es-AR" dirty="0"/>
          </a:p>
        </p:txBody>
      </p:sp>
      <p:sp>
        <p:nvSpPr>
          <p:cNvPr id="3" name="Marcador de contenido 2"/>
          <p:cNvSpPr>
            <a:spLocks noGrp="1"/>
          </p:cNvSpPr>
          <p:nvPr>
            <p:ph idx="1"/>
          </p:nvPr>
        </p:nvSpPr>
        <p:spPr>
          <a:xfrm>
            <a:off x="677334" y="1322615"/>
            <a:ext cx="8596668" cy="5151664"/>
          </a:xfrm>
        </p:spPr>
        <p:txBody>
          <a:bodyPr>
            <a:normAutofit/>
          </a:bodyPr>
          <a:lstStyle/>
          <a:p>
            <a:r>
              <a:rPr lang="es-ES" sz="2000" dirty="0" smtClean="0"/>
              <a:t>La </a:t>
            </a:r>
            <a:r>
              <a:rPr lang="es-ES" sz="2000" dirty="0"/>
              <a:t>motivación de un acto administrativo no puede desvincularse de la amplitud de facultades ejercidas por la administración para remover a sus agentes que desempeñan cargos no comprendidos en el régimen de estabilidad estatutaria (conf. Fallos: 318:896 y sus citas</a:t>
            </a:r>
            <a:r>
              <a:rPr lang="es-ES" sz="2000" dirty="0" smtClean="0"/>
              <a:t>)</a:t>
            </a:r>
          </a:p>
          <a:p>
            <a:r>
              <a:rPr lang="es-ES" sz="2000" dirty="0" smtClean="0"/>
              <a:t>No </a:t>
            </a:r>
            <a:r>
              <a:rPr lang="es-ES" sz="2000" dirty="0"/>
              <a:t>existió un vicio grave en la motivación, lo cual descarta la existencia de una nulidad absoluta en los términos del artículo 14, inciso b, de la ley 19.549</a:t>
            </a:r>
            <a:r>
              <a:rPr lang="es-ES" sz="2000" dirty="0" smtClean="0"/>
              <a:t>.</a:t>
            </a:r>
          </a:p>
          <a:p>
            <a:r>
              <a:rPr lang="es-ES" sz="2000" b="1" u="sng" dirty="0" smtClean="0"/>
              <a:t>El </a:t>
            </a:r>
            <a:r>
              <a:rPr lang="es-ES" sz="2000" b="1" u="sng" dirty="0"/>
              <a:t>carácter precario del derecho extinguido impide realizar un juicio sobre la suficiencia de las razones esgrimidas por la administración para motivar la decisión cuestionada</a:t>
            </a:r>
            <a:r>
              <a:rPr lang="es-ES" sz="2000" dirty="0" smtClean="0"/>
              <a:t>.</a:t>
            </a:r>
          </a:p>
          <a:p>
            <a:r>
              <a:rPr lang="es-ES" sz="2000" b="1" u="sng" dirty="0" smtClean="0"/>
              <a:t>El </a:t>
            </a:r>
            <a:r>
              <a:rPr lang="es-ES" sz="2000" b="1" u="sng" dirty="0"/>
              <a:t>principio de paralelismo de las formas impide exigir mayor motivación en el acto de remoción de la actora que la que se expresó en el acto de designación</a:t>
            </a:r>
            <a:endParaRPr lang="es-AR" sz="2000" b="1" u="sng" dirty="0"/>
          </a:p>
        </p:txBody>
      </p:sp>
    </p:spTree>
    <p:extLst>
      <p:ext uri="{BB962C8B-B14F-4D97-AF65-F5344CB8AC3E}">
        <p14:creationId xmlns:p14="http://schemas.microsoft.com/office/powerpoint/2010/main" val="256971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8398" y="1964871"/>
            <a:ext cx="8596668" cy="1320800"/>
          </a:xfrm>
        </p:spPr>
        <p:txBody>
          <a:bodyPr>
            <a:normAutofit fontScale="90000"/>
          </a:bodyPr>
          <a:lstStyle/>
          <a:p>
            <a:pPr algn="ctr"/>
            <a:r>
              <a:rPr lang="es-ES" b="1" dirty="0" smtClean="0"/>
              <a:t>DESIGNACIONES INTERINAS</a:t>
            </a:r>
            <a:br>
              <a:rPr lang="es-ES" b="1" dirty="0" smtClean="0"/>
            </a:br>
            <a:r>
              <a:rPr lang="es-ES" b="1" dirty="0"/>
              <a:t/>
            </a:r>
            <a:br>
              <a:rPr lang="es-ES" b="1" dirty="0"/>
            </a:br>
            <a:r>
              <a:rPr lang="es-ES" b="1" dirty="0" smtClean="0"/>
              <a:t>derecho adquirido al cumplimiento del plazo por el que se dispuso el nombramiento</a:t>
            </a:r>
            <a:endParaRPr lang="es-AR" b="1" dirty="0"/>
          </a:p>
        </p:txBody>
      </p:sp>
    </p:spTree>
    <p:extLst>
      <p:ext uri="{BB962C8B-B14F-4D97-AF65-F5344CB8AC3E}">
        <p14:creationId xmlns:p14="http://schemas.microsoft.com/office/powerpoint/2010/main" val="3568059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80999"/>
            <a:ext cx="8596668" cy="1480457"/>
          </a:xfrm>
        </p:spPr>
        <p:txBody>
          <a:bodyPr>
            <a:normAutofit fontScale="90000"/>
          </a:bodyPr>
          <a:lstStyle/>
          <a:p>
            <a:r>
              <a:rPr lang="es-ES" b="1" dirty="0" smtClean="0"/>
              <a:t>CSJN 03/05/2017 </a:t>
            </a:r>
            <a:r>
              <a:rPr lang="es-ES" b="1" dirty="0" err="1" smtClean="0"/>
              <a:t>Ryser</a:t>
            </a:r>
            <a:r>
              <a:rPr lang="es-ES" b="1" dirty="0"/>
              <a:t>, Walter Adolfo cl Universidad Nacional </a:t>
            </a:r>
            <a:r>
              <a:rPr lang="es-ES" b="1" dirty="0" smtClean="0"/>
              <a:t>de Catamarca </a:t>
            </a:r>
            <a:r>
              <a:rPr lang="es-ES" b="1" dirty="0"/>
              <a:t>si apelación </a:t>
            </a:r>
            <a:r>
              <a:rPr lang="es-ES" b="1" dirty="0" smtClean="0"/>
              <a:t>art. </a:t>
            </a:r>
            <a:r>
              <a:rPr lang="es-ES" b="1" dirty="0"/>
              <a:t>32 ley </a:t>
            </a:r>
            <a:r>
              <a:rPr lang="es-ES" b="1" dirty="0" smtClean="0"/>
              <a:t>24.521</a:t>
            </a:r>
            <a:endParaRPr lang="es-AR" dirty="0"/>
          </a:p>
        </p:txBody>
      </p:sp>
      <p:sp>
        <p:nvSpPr>
          <p:cNvPr id="3" name="Marcador de contenido 2"/>
          <p:cNvSpPr>
            <a:spLocks noGrp="1"/>
          </p:cNvSpPr>
          <p:nvPr>
            <p:ph idx="1"/>
          </p:nvPr>
        </p:nvSpPr>
        <p:spPr/>
        <p:txBody>
          <a:bodyPr>
            <a:normAutofit/>
          </a:bodyPr>
          <a:lstStyle/>
          <a:p>
            <a:r>
              <a:rPr lang="es-ES" dirty="0" smtClean="0"/>
              <a:t>CAMARA FEDERAL DE TUCUMÁN: condenó </a:t>
            </a:r>
            <a:r>
              <a:rPr lang="es-ES" dirty="0"/>
              <a:t>a la Universidad Nacional de Catamarca a </a:t>
            </a:r>
            <a:r>
              <a:rPr lang="es-ES" dirty="0" smtClean="0"/>
              <a:t>reincorporar en </a:t>
            </a:r>
            <a:r>
              <a:rPr lang="es-ES" dirty="0"/>
              <a:t>el cargo que desempeñaba como profesor interino adjunto de </a:t>
            </a:r>
            <a:r>
              <a:rPr lang="es-ES" dirty="0" smtClean="0"/>
              <a:t>la cátedra </a:t>
            </a:r>
            <a:r>
              <a:rPr lang="es-ES" dirty="0"/>
              <a:t>de Matemática l de la Facultad de Ciencias </a:t>
            </a:r>
            <a:r>
              <a:rPr lang="es-ES" dirty="0" smtClean="0"/>
              <a:t>Económicas perteneciente </a:t>
            </a:r>
            <a:r>
              <a:rPr lang="es-ES" dirty="0"/>
              <a:t>a la aludida universidad, hasta tanto convoque </a:t>
            </a:r>
            <a:r>
              <a:rPr lang="es-ES" dirty="0" smtClean="0"/>
              <a:t>a concurso </a:t>
            </a:r>
            <a:r>
              <a:rPr lang="es-ES" dirty="0"/>
              <a:t>público de antecedentes y oposición para cubrir </a:t>
            </a:r>
            <a:r>
              <a:rPr lang="es-ES" dirty="0" smtClean="0"/>
              <a:t>ese cargo</a:t>
            </a:r>
            <a:r>
              <a:rPr lang="es-ES" dirty="0"/>
              <a:t>, y abonarle salarios caídos. </a:t>
            </a:r>
            <a:endParaRPr lang="es-ES" dirty="0" smtClean="0"/>
          </a:p>
          <a:p>
            <a:endParaRPr lang="es-ES" dirty="0"/>
          </a:p>
          <a:p>
            <a:r>
              <a:rPr lang="es-ES" dirty="0"/>
              <a:t>la pérdida de </a:t>
            </a:r>
            <a:r>
              <a:rPr lang="es-ES" dirty="0" smtClean="0"/>
              <a:t>la condición </a:t>
            </a:r>
            <a:r>
              <a:rPr lang="es-ES" dirty="0"/>
              <a:t>de profesor regular del actor no derivaba de </a:t>
            </a:r>
            <a:r>
              <a:rPr lang="es-ES" dirty="0" smtClean="0"/>
              <a:t>una acción </a:t>
            </a:r>
            <a:r>
              <a:rPr lang="es-ES" dirty="0"/>
              <a:t>propia sino de una omisión de la universidad en llamar </a:t>
            </a:r>
            <a:r>
              <a:rPr lang="es-ES" dirty="0" smtClean="0"/>
              <a:t>a nuevo </a:t>
            </a:r>
            <a:r>
              <a:rPr lang="es-ES" dirty="0"/>
              <a:t>concurso para la cobertura del cargo antes del </a:t>
            </a:r>
            <a:r>
              <a:rPr lang="es-ES" dirty="0" smtClean="0"/>
              <a:t>vencimiento del </a:t>
            </a:r>
            <a:r>
              <a:rPr lang="es-ES" dirty="0"/>
              <a:t>plazo de su </a:t>
            </a:r>
            <a:r>
              <a:rPr lang="es-ES" dirty="0" smtClean="0"/>
              <a:t>designación.</a:t>
            </a:r>
            <a:endParaRPr lang="es-AR" dirty="0"/>
          </a:p>
        </p:txBody>
      </p:sp>
    </p:spTree>
    <p:extLst>
      <p:ext uri="{BB962C8B-B14F-4D97-AF65-F5344CB8AC3E}">
        <p14:creationId xmlns:p14="http://schemas.microsoft.com/office/powerpoint/2010/main" val="2685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87829"/>
            <a:ext cx="8596668" cy="5453533"/>
          </a:xfrm>
        </p:spPr>
        <p:txBody>
          <a:bodyPr/>
          <a:lstStyle/>
          <a:p>
            <a:r>
              <a:rPr lang="es-ES" dirty="0"/>
              <a:t>CSJN </a:t>
            </a:r>
            <a:endParaRPr lang="es-ES" dirty="0" smtClean="0"/>
          </a:p>
          <a:p>
            <a:r>
              <a:rPr lang="es-ES" dirty="0" smtClean="0"/>
              <a:t>El nombramiento </a:t>
            </a:r>
            <a:r>
              <a:rPr lang="es-ES" dirty="0"/>
              <a:t>interino se extingue por el mero transcurso </a:t>
            </a:r>
            <a:r>
              <a:rPr lang="es-ES" dirty="0" smtClean="0"/>
              <a:t>del tiempo </a:t>
            </a:r>
            <a:r>
              <a:rPr lang="es-ES" dirty="0"/>
              <a:t>previsto al momento de la designación, sin que </a:t>
            </a:r>
            <a:r>
              <a:rPr lang="es-ES" dirty="0" smtClean="0"/>
              <a:t>se requiera </a:t>
            </a:r>
            <a:r>
              <a:rPr lang="es-ES" dirty="0"/>
              <a:t>el dictado de acto alguno por parte de las </a:t>
            </a:r>
            <a:r>
              <a:rPr lang="es-ES" dirty="0" smtClean="0"/>
              <a:t>autoridades universitarias </a:t>
            </a:r>
            <a:r>
              <a:rPr lang="es-ES" dirty="0"/>
              <a:t>que así lo determine. </a:t>
            </a:r>
            <a:endParaRPr lang="es-ES" dirty="0" smtClean="0"/>
          </a:p>
          <a:p>
            <a:endParaRPr lang="es-ES" dirty="0"/>
          </a:p>
          <a:p>
            <a:r>
              <a:rPr lang="es-ES" dirty="0"/>
              <a:t>quienes ocupan cargos docentes </a:t>
            </a:r>
            <a:r>
              <a:rPr lang="es-ES" dirty="0" smtClean="0"/>
              <a:t>interinos </a:t>
            </a:r>
            <a:r>
              <a:rPr lang="es-ES" dirty="0"/>
              <a:t>sólo pueden reclamar su permanencia </a:t>
            </a:r>
            <a:r>
              <a:rPr lang="es-ES" dirty="0" smtClean="0"/>
              <a:t>en los empleos durante </a:t>
            </a:r>
            <a:r>
              <a:rPr lang="es-ES" dirty="0"/>
              <a:t>el plazo de su designación, pero vencido éste carecen </a:t>
            </a:r>
            <a:r>
              <a:rPr lang="es-ES" dirty="0" smtClean="0"/>
              <a:t>de titularidad </a:t>
            </a:r>
            <a:r>
              <a:rPr lang="es-ES" dirty="0"/>
              <a:t>activa para exigir una determinada conducta de la administración (Fallos: 333:264</a:t>
            </a:r>
            <a:r>
              <a:rPr lang="es-ES" dirty="0" smtClean="0"/>
              <a:t>)</a:t>
            </a:r>
          </a:p>
          <a:p>
            <a:endParaRPr lang="es-AR" dirty="0"/>
          </a:p>
        </p:txBody>
      </p:sp>
    </p:spTree>
    <p:extLst>
      <p:ext uri="{BB962C8B-B14F-4D97-AF65-F5344CB8AC3E}">
        <p14:creationId xmlns:p14="http://schemas.microsoft.com/office/powerpoint/2010/main" val="218707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7962" y="1695450"/>
            <a:ext cx="8596668" cy="1320800"/>
          </a:xfrm>
        </p:spPr>
        <p:txBody>
          <a:bodyPr>
            <a:normAutofit fontScale="90000"/>
          </a:bodyPr>
          <a:lstStyle/>
          <a:p>
            <a:pPr algn="ctr"/>
            <a:r>
              <a:rPr lang="es-ES" b="1" dirty="0" smtClean="0"/>
              <a:t>EMPLEADO DE UNA SOCIEDAD DEL ESTADO</a:t>
            </a:r>
            <a:br>
              <a:rPr lang="es-ES" b="1" dirty="0" smtClean="0"/>
            </a:br>
            <a:r>
              <a:rPr lang="es-ES" b="1" dirty="0"/>
              <a:t/>
            </a:r>
            <a:br>
              <a:rPr lang="es-ES" b="1" dirty="0"/>
            </a:br>
            <a:r>
              <a:rPr lang="es-ES" b="1" dirty="0" smtClean="0"/>
              <a:t>régimen jurídico regido por la Ley de Contrato de Trabajo</a:t>
            </a:r>
            <a:br>
              <a:rPr lang="es-ES" b="1" dirty="0" smtClean="0"/>
            </a:br>
            <a:r>
              <a:rPr lang="es-ES" b="1" dirty="0"/>
              <a:t/>
            </a:r>
            <a:br>
              <a:rPr lang="es-ES" b="1" dirty="0"/>
            </a:br>
            <a:r>
              <a:rPr lang="es-ES" b="1" dirty="0" smtClean="0"/>
              <a:t>no tiene derecho a la estabilidad del empleado público</a:t>
            </a:r>
            <a:endParaRPr lang="es-AR" b="1" dirty="0"/>
          </a:p>
        </p:txBody>
      </p:sp>
    </p:spTree>
    <p:extLst>
      <p:ext uri="{BB962C8B-B14F-4D97-AF65-F5344CB8AC3E}">
        <p14:creationId xmlns:p14="http://schemas.microsoft.com/office/powerpoint/2010/main" val="313209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b="1" dirty="0"/>
              <a:t>CSJN </a:t>
            </a:r>
            <a:r>
              <a:rPr lang="es-ES" sz="2800" b="1" dirty="0" smtClean="0"/>
              <a:t>27/10/2015 LUQUE</a:t>
            </a:r>
            <a:r>
              <a:rPr lang="es-ES" sz="2800" b="1" dirty="0"/>
              <a:t>, ROLANDO BALTAZAR c/ Sociedad del Estado Casa de Moneda </a:t>
            </a:r>
            <a:r>
              <a:rPr lang="es-ES" sz="2800" b="1" dirty="0" smtClean="0"/>
              <a:t>s/despido Fallos</a:t>
            </a:r>
            <a:r>
              <a:rPr lang="es-ES" sz="2800" b="1" dirty="0"/>
              <a:t>: 338:1104</a:t>
            </a:r>
            <a:endParaRPr lang="es-AR" sz="2800" b="1" dirty="0"/>
          </a:p>
        </p:txBody>
      </p:sp>
      <p:sp>
        <p:nvSpPr>
          <p:cNvPr id="3" name="Marcador de contenido 2"/>
          <p:cNvSpPr>
            <a:spLocks noGrp="1"/>
          </p:cNvSpPr>
          <p:nvPr>
            <p:ph idx="1"/>
          </p:nvPr>
        </p:nvSpPr>
        <p:spPr>
          <a:xfrm>
            <a:off x="677334" y="2160589"/>
            <a:ext cx="8989180" cy="4411661"/>
          </a:xfrm>
        </p:spPr>
        <p:txBody>
          <a:bodyPr>
            <a:normAutofit/>
          </a:bodyPr>
          <a:lstStyle/>
          <a:p>
            <a:pPr algn="just"/>
            <a:r>
              <a:rPr lang="es-ES" dirty="0"/>
              <a:t>La sentencia que hizo lugar a la demanda promovida por un empleado de la Sociedad del Estado Casa de Moneda que perseguía la reinstalación en su puesto de trabajo y el pago de salarios caídos omitió valorar el serio argumento referido a que dicha entidad es una </a:t>
            </a:r>
            <a:r>
              <a:rPr lang="es-ES" b="1" u="sng" dirty="0"/>
              <a:t>sociedad del Estado</a:t>
            </a:r>
            <a:r>
              <a:rPr lang="es-ES" dirty="0"/>
              <a:t> creada por la ley 21.622, cuyo art. 3° establece que se rige por las disposiciones de las leyes 19.550 y 20.705, en razón de lo cual </a:t>
            </a:r>
            <a:r>
              <a:rPr lang="es-ES" b="1" u="sng" dirty="0"/>
              <a:t>su personal se encuentra sometido al régimen de la Ley de Contrato de Trabajo</a:t>
            </a:r>
            <a:r>
              <a:rPr lang="es-ES" dirty="0" smtClean="0"/>
              <a:t>.</a:t>
            </a:r>
          </a:p>
          <a:p>
            <a:pPr algn="just"/>
            <a:r>
              <a:rPr lang="es-ES" dirty="0"/>
              <a:t>La circunstancia de que el actor se encontrara sometido al régimen de la Ley de Contrato de Trabajo y que su vinculación debía ser considerada como de plazo indefinido a tenor de lo expresamente establecido por el art. 90 in fine de la mencionada normativa, revela que </a:t>
            </a:r>
            <a:r>
              <a:rPr lang="es-ES" b="1" u="sng" dirty="0"/>
              <a:t>las cuestiones planteadas defieren de las examinadas en el precedente "</a:t>
            </a:r>
            <a:r>
              <a:rPr lang="es-ES" b="1" u="sng" dirty="0" err="1"/>
              <a:t>Madorrán</a:t>
            </a:r>
            <a:r>
              <a:rPr lang="es-ES" b="1" u="sng" dirty="0"/>
              <a:t>" </a:t>
            </a:r>
            <a:r>
              <a:rPr lang="es-ES" dirty="0"/>
              <a:t>(Fallos: 330:1989) en tanto en éste se trataba de un </a:t>
            </a:r>
            <a:r>
              <a:rPr lang="es-ES" b="1" u="sng" dirty="0"/>
              <a:t>empleado público de planta permanente </a:t>
            </a:r>
            <a:r>
              <a:rPr lang="es-ES" dirty="0"/>
              <a:t>que, como tal, gozaba de la </a:t>
            </a:r>
            <a:r>
              <a:rPr lang="es-ES" b="1" u="sng" dirty="0"/>
              <a:t>estabilidad propia de los agentes estatales</a:t>
            </a:r>
            <a:r>
              <a:rPr lang="es-ES" dirty="0"/>
              <a:t>, garantizada por el art. 14 bis de la Constitución Nacional.</a:t>
            </a:r>
            <a:endParaRPr lang="es-AR" dirty="0"/>
          </a:p>
        </p:txBody>
      </p:sp>
    </p:spTree>
    <p:extLst>
      <p:ext uri="{BB962C8B-B14F-4D97-AF65-F5344CB8AC3E}">
        <p14:creationId xmlns:p14="http://schemas.microsoft.com/office/powerpoint/2010/main" val="68883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6127" y="1695449"/>
            <a:ext cx="8596668" cy="3203121"/>
          </a:xfrm>
        </p:spPr>
        <p:txBody>
          <a:bodyPr>
            <a:normAutofit fontScale="90000"/>
          </a:bodyPr>
          <a:lstStyle/>
          <a:p>
            <a:pPr algn="ctr"/>
            <a:r>
              <a:rPr lang="es-ES" b="1" dirty="0" smtClean="0"/>
              <a:t>CONTRATADOS DE LA ADMINISTRACIÓN PÚBLICA</a:t>
            </a:r>
            <a:br>
              <a:rPr lang="es-ES" b="1" dirty="0" smtClean="0"/>
            </a:br>
            <a:r>
              <a:rPr lang="es-ES" b="1" dirty="0" smtClean="0"/>
              <a:t>ingreso por concurso no era un requisito en el régimen de empleo público municipal</a:t>
            </a:r>
            <a:br>
              <a:rPr lang="es-ES" b="1" dirty="0" smtClean="0"/>
            </a:br>
            <a:r>
              <a:rPr lang="es-ES" b="1" dirty="0" smtClean="0"/>
              <a:t>idoneidad estaba acreditada por las sucesivas renovaciones de contratos</a:t>
            </a:r>
            <a:br>
              <a:rPr lang="es-ES" b="1" dirty="0" smtClean="0"/>
            </a:br>
            <a:endParaRPr lang="es-AR" b="1" dirty="0"/>
          </a:p>
        </p:txBody>
      </p:sp>
    </p:spTree>
    <p:extLst>
      <p:ext uri="{BB962C8B-B14F-4D97-AF65-F5344CB8AC3E}">
        <p14:creationId xmlns:p14="http://schemas.microsoft.com/office/powerpoint/2010/main" val="556235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1" y="609600"/>
            <a:ext cx="9870620" cy="1320800"/>
          </a:xfrm>
        </p:spPr>
        <p:txBody>
          <a:bodyPr>
            <a:normAutofit fontScale="90000"/>
          </a:bodyPr>
          <a:lstStyle/>
          <a:p>
            <a:r>
              <a:rPr lang="es-AR" sz="3100" b="1" dirty="0" smtClean="0"/>
              <a:t>CSJN KEK</a:t>
            </a:r>
            <a:r>
              <a:rPr lang="es-AR" sz="3100" b="1" dirty="0"/>
              <a:t>, SERGIO LEONARDO Y OTROS c/ </a:t>
            </a:r>
            <a:r>
              <a:rPr lang="es-AR" sz="3100" b="1" dirty="0" smtClean="0"/>
              <a:t>MUNICIPALIDAD </a:t>
            </a:r>
            <a:r>
              <a:rPr lang="es-AR" sz="3100" b="1" dirty="0"/>
              <a:t>DE CORONEL DU GRATY s/demanda contencioso </a:t>
            </a:r>
            <a:r>
              <a:rPr lang="es-AR" sz="3100" b="1" dirty="0" smtClean="0"/>
              <a:t>administrativa 25/03/2015 Fallos</a:t>
            </a:r>
            <a:r>
              <a:rPr lang="es-AR" sz="3100" b="1" dirty="0"/>
              <a:t>: </a:t>
            </a:r>
            <a:r>
              <a:rPr lang="es-AR" sz="3100" b="1" dirty="0" smtClean="0"/>
              <a:t> 338:212</a:t>
            </a:r>
            <a:r>
              <a:rPr lang="es-AR" dirty="0"/>
              <a:t/>
            </a:r>
            <a:br>
              <a:rPr lang="es-AR" dirty="0"/>
            </a:br>
            <a:endParaRPr lang="es-AR" dirty="0"/>
          </a:p>
        </p:txBody>
      </p:sp>
      <p:sp>
        <p:nvSpPr>
          <p:cNvPr id="3" name="Marcador de contenido 2"/>
          <p:cNvSpPr>
            <a:spLocks noGrp="1"/>
          </p:cNvSpPr>
          <p:nvPr>
            <p:ph idx="1"/>
          </p:nvPr>
        </p:nvSpPr>
        <p:spPr>
          <a:xfrm>
            <a:off x="677333" y="2160589"/>
            <a:ext cx="9421887" cy="3880773"/>
          </a:xfrm>
        </p:spPr>
        <p:txBody>
          <a:bodyPr/>
          <a:lstStyle/>
          <a:p>
            <a:pPr algn="just"/>
            <a:r>
              <a:rPr lang="es-ES" dirty="0"/>
              <a:t>Si la ordenanza </a:t>
            </a:r>
            <a:r>
              <a:rPr lang="es-ES" dirty="0" smtClean="0"/>
              <a:t>375/03 (creó 15 cargos de planta permanente) </a:t>
            </a:r>
            <a:r>
              <a:rPr lang="es-ES" dirty="0"/>
              <a:t>de la Municipalidad de Coronel Du </a:t>
            </a:r>
            <a:r>
              <a:rPr lang="es-ES" dirty="0" err="1"/>
              <a:t>Graty</a:t>
            </a:r>
            <a:r>
              <a:rPr lang="es-ES" dirty="0"/>
              <a:t> tuvo la intención de cumplir con la manda constitucional del art. 14 bis </a:t>
            </a:r>
            <a:r>
              <a:rPr lang="es-ES" dirty="0" smtClean="0"/>
              <a:t>teniendo </a:t>
            </a:r>
            <a:r>
              <a:rPr lang="es-ES" dirty="0"/>
              <a:t>en cuenta que, según el criterio adoptado por la Corte en Fallos: 333:311 ("Ramos"), su conducta podría haber generado en los actores una legítima expectativa de permanencia laboral, merecedora de la protección contra la ruptura discrecional del vínculo por parte de la administración, la municipalidad mencionada no podía dejar sin efecto dicha ordenanza por no concurrir los supuestos excepcionales que autorizan a la administración a revocar, en su propia sede, un acto que generó derechos subjetivos incorporados al patrimonio de los particulares.</a:t>
            </a:r>
            <a:endParaRPr lang="es-AR" dirty="0"/>
          </a:p>
        </p:txBody>
      </p:sp>
    </p:spTree>
    <p:extLst>
      <p:ext uri="{BB962C8B-B14F-4D97-AF65-F5344CB8AC3E}">
        <p14:creationId xmlns:p14="http://schemas.microsoft.com/office/powerpoint/2010/main" val="78876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57201"/>
            <a:ext cx="8596668" cy="5584162"/>
          </a:xfrm>
        </p:spPr>
        <p:txBody>
          <a:bodyPr>
            <a:normAutofit/>
          </a:bodyPr>
          <a:lstStyle/>
          <a:p>
            <a:r>
              <a:rPr lang="es-ES" dirty="0"/>
              <a:t>la Ley 4233 Orgánica </a:t>
            </a:r>
            <a:r>
              <a:rPr lang="es-ES" dirty="0" smtClean="0"/>
              <a:t>del Municipio</a:t>
            </a:r>
            <a:r>
              <a:rPr lang="es-ES" dirty="0"/>
              <a:t>, </a:t>
            </a:r>
            <a:r>
              <a:rPr lang="es-ES" dirty="0" smtClean="0"/>
              <a:t>establece </a:t>
            </a:r>
            <a:r>
              <a:rPr lang="es-ES" dirty="0"/>
              <a:t>que el </a:t>
            </a:r>
            <a:r>
              <a:rPr lang="es-ES" dirty="0" smtClean="0"/>
              <a:t>Concejo </a:t>
            </a:r>
            <a:r>
              <a:rPr lang="es-ES" dirty="0"/>
              <a:t>sancionará </a:t>
            </a:r>
            <a:r>
              <a:rPr lang="es-ES" dirty="0" smtClean="0"/>
              <a:t>Ordenanzas ' </a:t>
            </a:r>
            <a:r>
              <a:rPr lang="es-ES" dirty="0"/>
              <a:t>...que aseguren el ingreso a la administración municipal por concurso</a:t>
            </a:r>
            <a:r>
              <a:rPr lang="es-ES" dirty="0" smtClean="0"/>
              <a:t>'".</a:t>
            </a:r>
          </a:p>
          <a:p>
            <a:r>
              <a:rPr lang="es-ES" dirty="0"/>
              <a:t>el pase a planta permanente de </a:t>
            </a:r>
            <a:r>
              <a:rPr lang="es-ES" dirty="0" smtClean="0"/>
              <a:t>las quince </a:t>
            </a:r>
            <a:r>
              <a:rPr lang="es-ES" dirty="0"/>
              <a:t>personas </a:t>
            </a:r>
            <a:r>
              <a:rPr lang="es-ES" dirty="0" smtClean="0"/>
              <a:t>causaba </a:t>
            </a:r>
            <a:r>
              <a:rPr lang="es-ES" dirty="0"/>
              <a:t>un daño económico y financiero a la comuna y comprometía </a:t>
            </a:r>
            <a:r>
              <a:rPr lang="es-ES" dirty="0" smtClean="0"/>
              <a:t>la </a:t>
            </a:r>
            <a:r>
              <a:rPr lang="es-ES" dirty="0"/>
              <a:t>futura gestión de </a:t>
            </a:r>
            <a:r>
              <a:rPr lang="es-ES" dirty="0" smtClean="0"/>
              <a:t>administración</a:t>
            </a:r>
          </a:p>
          <a:p>
            <a:r>
              <a:rPr lang="es-ES" b="1" u="sng" dirty="0" smtClean="0"/>
              <a:t>DEMANDA</a:t>
            </a:r>
            <a:r>
              <a:rPr lang="es-ES" dirty="0" smtClean="0"/>
              <a:t>: nulidad </a:t>
            </a:r>
            <a:r>
              <a:rPr lang="es-ES" dirty="0"/>
              <a:t>de la ordenanza 383/03 y se les indemnizaran los daños </a:t>
            </a:r>
            <a:r>
              <a:rPr lang="es-ES" dirty="0" smtClean="0"/>
              <a:t>y perjuicios </a:t>
            </a:r>
            <a:r>
              <a:rPr lang="es-ES" dirty="0"/>
              <a:t>que les había causado al dejar sin efecto su incorporación a la p</a:t>
            </a:r>
            <a:r>
              <a:rPr lang="es-ES" dirty="0" smtClean="0"/>
              <a:t>lanta </a:t>
            </a:r>
            <a:r>
              <a:rPr lang="es-ES" dirty="0"/>
              <a:t>permanente.</a:t>
            </a:r>
          </a:p>
          <a:p>
            <a:r>
              <a:rPr lang="es-ES" b="1" u="sng" dirty="0" smtClean="0"/>
              <a:t>Superior </a:t>
            </a:r>
            <a:r>
              <a:rPr lang="es-ES" b="1" u="sng" dirty="0"/>
              <a:t>Tribunal de Justicia de la Provincia del </a:t>
            </a:r>
            <a:r>
              <a:rPr lang="es-ES" b="1" u="sng" dirty="0" smtClean="0"/>
              <a:t>Chaco</a:t>
            </a:r>
            <a:r>
              <a:rPr lang="es-ES" dirty="0" smtClean="0"/>
              <a:t>: </a:t>
            </a:r>
            <a:r>
              <a:rPr lang="es-ES" dirty="0"/>
              <a:t>rechazó la acción</a:t>
            </a:r>
            <a:r>
              <a:rPr lang="es-ES" dirty="0" smtClean="0"/>
              <a:t>. La </a:t>
            </a:r>
            <a:r>
              <a:rPr lang="es-ES" dirty="0"/>
              <a:t>facultad de la administración de </a:t>
            </a:r>
            <a:r>
              <a:rPr lang="es-ES" dirty="0" smtClean="0"/>
              <a:t>revocar sus </a:t>
            </a:r>
            <a:r>
              <a:rPr lang="es-ES" dirty="0"/>
              <a:t>propios actos afectados de nulidad absoluta encuentra suficiente justificación en la necesidad de restablecer sin dilaciones el </a:t>
            </a:r>
            <a:r>
              <a:rPr lang="es-ES" b="1" u="sng" dirty="0"/>
              <a:t>imperio de la </a:t>
            </a:r>
            <a:r>
              <a:rPr lang="es-ES" b="1" u="sng" dirty="0" smtClean="0"/>
              <a:t>juridicidad</a:t>
            </a:r>
            <a:r>
              <a:rPr lang="es-ES" dirty="0" smtClean="0"/>
              <a:t> </a:t>
            </a:r>
            <a:endParaRPr lang="es-ES" dirty="0"/>
          </a:p>
          <a:p>
            <a:endParaRPr lang="es-AR" dirty="0"/>
          </a:p>
        </p:txBody>
      </p:sp>
    </p:spTree>
    <p:extLst>
      <p:ext uri="{BB962C8B-B14F-4D97-AF65-F5344CB8AC3E}">
        <p14:creationId xmlns:p14="http://schemas.microsoft.com/office/powerpoint/2010/main" val="1943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8977" y="2119991"/>
            <a:ext cx="8596668" cy="2884715"/>
          </a:xfrm>
        </p:spPr>
        <p:txBody>
          <a:bodyPr>
            <a:normAutofit fontScale="90000"/>
          </a:bodyPr>
          <a:lstStyle/>
          <a:p>
            <a:r>
              <a:rPr lang="es-ES" b="1" dirty="0" smtClean="0"/>
              <a:t>Una conferencia “al revés”</a:t>
            </a:r>
            <a:br>
              <a:rPr lang="es-ES" b="1" dirty="0" smtClean="0"/>
            </a:br>
            <a:r>
              <a:rPr lang="es-ES" b="1" dirty="0" smtClean="0"/>
              <a:t/>
            </a:r>
            <a:br>
              <a:rPr lang="es-ES" b="1" dirty="0" smtClean="0"/>
            </a:br>
            <a:r>
              <a:rPr lang="es-ES" b="1" i="1" dirty="0" smtClean="0"/>
              <a:t>Análisis de la doctrina de la CSJN (cronológicamente descendente)</a:t>
            </a:r>
            <a:r>
              <a:rPr lang="es-ES" b="1" dirty="0" smtClean="0"/>
              <a:t/>
            </a:r>
            <a:br>
              <a:rPr lang="es-ES" b="1" dirty="0" smtClean="0"/>
            </a:br>
            <a:r>
              <a:rPr lang="es-ES" b="1" dirty="0"/>
              <a:t/>
            </a:r>
            <a:br>
              <a:rPr lang="es-ES" b="1" dirty="0"/>
            </a:br>
            <a:endParaRPr lang="es-AR" b="1" dirty="0"/>
          </a:p>
        </p:txBody>
      </p:sp>
    </p:spTree>
    <p:extLst>
      <p:ext uri="{BB962C8B-B14F-4D97-AF65-F5344CB8AC3E}">
        <p14:creationId xmlns:p14="http://schemas.microsoft.com/office/powerpoint/2010/main" val="2770213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22515"/>
            <a:ext cx="8596668" cy="5518848"/>
          </a:xfrm>
        </p:spPr>
        <p:txBody>
          <a:bodyPr>
            <a:normAutofit lnSpcReduction="10000"/>
          </a:bodyPr>
          <a:lstStyle/>
          <a:p>
            <a:r>
              <a:rPr lang="es-ES" b="1" u="sng" dirty="0" smtClean="0"/>
              <a:t>FALLO CSJN</a:t>
            </a:r>
          </a:p>
          <a:p>
            <a:r>
              <a:rPr lang="es-ES" b="1" dirty="0"/>
              <a:t>los actos </a:t>
            </a:r>
            <a:r>
              <a:rPr lang="es-ES" b="1" u="sng" dirty="0" smtClean="0"/>
              <a:t>administrativos </a:t>
            </a:r>
            <a:r>
              <a:rPr lang="es-ES" b="1" u="sng" dirty="0"/>
              <a:t>firmes</a:t>
            </a:r>
            <a:r>
              <a:rPr lang="es-ES" b="1" dirty="0"/>
              <a:t>, que provienen de autoridad competente, </a:t>
            </a:r>
            <a:r>
              <a:rPr lang="es-ES" b="1" dirty="0" smtClean="0"/>
              <a:t>llenan todos </a:t>
            </a:r>
            <a:r>
              <a:rPr lang="es-ES" b="1" dirty="0"/>
              <a:t>los requisitos de forma y se han expedido sin grave </a:t>
            </a:r>
            <a:r>
              <a:rPr lang="es-ES" b="1" dirty="0" smtClean="0"/>
              <a:t>error de </a:t>
            </a:r>
            <a:r>
              <a:rPr lang="es-ES" b="1" dirty="0"/>
              <a:t>derecho, no pueden ser anulados por la autoridad que </a:t>
            </a:r>
            <a:r>
              <a:rPr lang="es-ES" b="1" dirty="0" smtClean="0"/>
              <a:t>los dictó </a:t>
            </a:r>
            <a:r>
              <a:rPr lang="es-ES" b="1" dirty="0"/>
              <a:t>si generaron derechos </a:t>
            </a:r>
            <a:r>
              <a:rPr lang="es-ES" b="1" dirty="0" smtClean="0"/>
              <a:t>subjetivos </a:t>
            </a:r>
            <a:r>
              <a:rPr lang="es-ES" b="1" dirty="0"/>
              <a:t>que se incorporaron </a:t>
            </a:r>
            <a:r>
              <a:rPr lang="es-ES" b="1" dirty="0" smtClean="0"/>
              <a:t>al patrimonio </a:t>
            </a:r>
            <a:r>
              <a:rPr lang="es-ES" b="1" dirty="0"/>
              <a:t>de sus destinatarios (Fallos: 175:368; 285:195</a:t>
            </a:r>
            <a:r>
              <a:rPr lang="es-ES" b="1" dirty="0" smtClean="0"/>
              <a:t>; 308:601</a:t>
            </a:r>
            <a:r>
              <a:rPr lang="es-ES" b="1" dirty="0"/>
              <a:t>; 310:1045; 327:5356, entre </a:t>
            </a:r>
            <a:r>
              <a:rPr lang="es-ES" b="1" dirty="0" smtClean="0"/>
              <a:t>muchos </a:t>
            </a:r>
            <a:r>
              <a:rPr lang="es-ES" b="1" dirty="0"/>
              <a:t>otros</a:t>
            </a:r>
            <a:r>
              <a:rPr lang="es-ES" b="1" dirty="0" smtClean="0"/>
              <a:t>).</a:t>
            </a:r>
          </a:p>
          <a:p>
            <a:endParaRPr lang="es-ES" b="1" dirty="0"/>
          </a:p>
          <a:p>
            <a:pPr algn="just"/>
            <a:r>
              <a:rPr lang="es-ES" b="1" dirty="0"/>
              <a:t>la estabilidad de los actos administrativos cede </a:t>
            </a:r>
            <a:r>
              <a:rPr lang="es-ES" b="1" dirty="0" smtClean="0"/>
              <a:t>cuando la </a:t>
            </a:r>
            <a:r>
              <a:rPr lang="es-ES" b="1" dirty="0"/>
              <a:t>decisión revocada </a:t>
            </a:r>
            <a:r>
              <a:rPr lang="es-ES" b="1" u="sng" dirty="0"/>
              <a:t>carece de las condiciones esenciales </a:t>
            </a:r>
            <a:r>
              <a:rPr lang="es-ES" b="1" u="sng" dirty="0" smtClean="0"/>
              <a:t>de validez </a:t>
            </a:r>
            <a:r>
              <a:rPr lang="es-ES" b="1" dirty="0"/>
              <a:t>por hallarse afectada de </a:t>
            </a:r>
            <a:r>
              <a:rPr lang="es-ES" b="1" u="sng" dirty="0"/>
              <a:t>vicios graves y ostensibles </a:t>
            </a:r>
            <a:r>
              <a:rPr lang="es-ES" b="1" dirty="0"/>
              <a:t>en su forma, competencia o contenido; fue dictada </a:t>
            </a:r>
            <a:r>
              <a:rPr lang="es-ES" b="1" dirty="0" smtClean="0"/>
              <a:t>sobre la </a:t>
            </a:r>
            <a:r>
              <a:rPr lang="es-ES" b="1" dirty="0"/>
              <a:t>base </a:t>
            </a:r>
            <a:r>
              <a:rPr lang="es-ES" b="1" dirty="0" smtClean="0"/>
              <a:t>de presupuestos </a:t>
            </a:r>
            <a:r>
              <a:rPr lang="es-ES" b="1" dirty="0"/>
              <a:t>fácticos manifiestamente irregulares, reconocidos </a:t>
            </a:r>
            <a:r>
              <a:rPr lang="es-ES" b="1" dirty="0" smtClean="0"/>
              <a:t>o fehacientemente </a:t>
            </a:r>
            <a:r>
              <a:rPr lang="es-ES" b="1" dirty="0"/>
              <a:t>comprobados; o, en otras palabras, fue dictada </a:t>
            </a:r>
            <a:r>
              <a:rPr lang="es-ES" b="1" dirty="0" smtClean="0"/>
              <a:t>a raíz </a:t>
            </a:r>
            <a:r>
              <a:rPr lang="es-ES" b="1" dirty="0"/>
              <a:t>de un error grave de derecho (Fallos: 258: 299; 265: 349</a:t>
            </a:r>
            <a:r>
              <a:rPr lang="es-ES" b="1" dirty="0" smtClean="0"/>
              <a:t>; 285:195</a:t>
            </a:r>
            <a:r>
              <a:rPr lang="es-ES" b="1" dirty="0"/>
              <a:t>; 316:3157; 327:5356, entre muchos otros). En estos casos, la facultad revocatoria encuentra justificación en la necesidad de restablecer sin dilaciones </a:t>
            </a:r>
            <a:r>
              <a:rPr lang="es-ES" b="1" dirty="0" smtClean="0"/>
              <a:t>el </a:t>
            </a:r>
            <a:r>
              <a:rPr lang="es-ES" b="1" dirty="0"/>
              <a:t>imperio de la juridicidad, comprometida por aquellos actos administrativos </a:t>
            </a:r>
            <a:r>
              <a:rPr lang="es-ES" b="1" dirty="0" smtClean="0"/>
              <a:t>irregulares (</a:t>
            </a:r>
            <a:r>
              <a:rPr lang="es-ES" b="1" dirty="0"/>
              <a:t>Fallos: 314:322, considerando </a:t>
            </a:r>
            <a:r>
              <a:rPr lang="es-ES" b="1" dirty="0" smtClean="0"/>
              <a:t>7 y </a:t>
            </a:r>
            <a:r>
              <a:rPr lang="es-ES" b="1" dirty="0"/>
              <a:t>sus citas).</a:t>
            </a:r>
          </a:p>
          <a:p>
            <a:endParaRPr lang="es-ES" b="1" dirty="0"/>
          </a:p>
          <a:p>
            <a:endParaRPr lang="es-AR" b="1" dirty="0"/>
          </a:p>
        </p:txBody>
      </p:sp>
    </p:spTree>
    <p:extLst>
      <p:ext uri="{BB962C8B-B14F-4D97-AF65-F5344CB8AC3E}">
        <p14:creationId xmlns:p14="http://schemas.microsoft.com/office/powerpoint/2010/main" val="355833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30679"/>
            <a:ext cx="8596668" cy="5510683"/>
          </a:xfrm>
        </p:spPr>
        <p:txBody>
          <a:bodyPr/>
          <a:lstStyle/>
          <a:p>
            <a:r>
              <a:rPr lang="es-ES" sz="2000" b="1" dirty="0"/>
              <a:t>no existe ningún precepto de la </a:t>
            </a:r>
            <a:r>
              <a:rPr lang="es-ES" sz="2000" b="1" dirty="0" smtClean="0"/>
              <a:t>ley que </a:t>
            </a:r>
            <a:r>
              <a:rPr lang="es-ES" sz="2000" b="1" dirty="0"/>
              <a:t>declare inestables, </a:t>
            </a:r>
            <a:r>
              <a:rPr lang="es-ES" sz="2000" b="1" dirty="0" err="1"/>
              <a:t>revisibles</a:t>
            </a:r>
            <a:r>
              <a:rPr lang="es-ES" sz="2000" b="1" dirty="0"/>
              <a:t>, revocables o anulables </a:t>
            </a:r>
            <a:r>
              <a:rPr lang="es-ES" sz="2000" b="1" dirty="0" smtClean="0"/>
              <a:t>los actos </a:t>
            </a:r>
            <a:r>
              <a:rPr lang="es-ES" sz="2000" b="1" dirty="0"/>
              <a:t>administrativos de cualquier naturaleza </a:t>
            </a:r>
            <a:r>
              <a:rPr lang="es-ES" sz="2000" b="1" dirty="0" smtClean="0"/>
              <a:t>y en cualquier tiempo</a:t>
            </a:r>
            <a:r>
              <a:rPr lang="es-ES" sz="2000" b="1" dirty="0"/>
              <a:t>, dejando los derechos nacidos o consolidados a su </a:t>
            </a:r>
            <a:r>
              <a:rPr lang="es-ES" sz="2000" b="1" dirty="0" smtClean="0"/>
              <a:t>amparo a </a:t>
            </a:r>
            <a:r>
              <a:rPr lang="es-ES" sz="2000" b="1" dirty="0"/>
              <a:t>merced del arbitrio o del diferente criterio de las autoridades, cuyo personal sufre mutaciones frecuentes por </a:t>
            </a:r>
            <a:r>
              <a:rPr lang="es-ES" sz="2000" b="1" dirty="0" smtClean="0"/>
              <a:t>ministerio constitucional</a:t>
            </a:r>
            <a:r>
              <a:rPr lang="es-ES" sz="2000" b="1" dirty="0"/>
              <a:t>, legal o ejecutivo" (Fallos: 175:368</a:t>
            </a:r>
            <a:r>
              <a:rPr lang="es-ES" sz="2000" b="1" dirty="0" smtClean="0"/>
              <a:t>).</a:t>
            </a:r>
          </a:p>
          <a:p>
            <a:r>
              <a:rPr lang="es-ES" sz="2000" b="1" dirty="0"/>
              <a:t>la excepción -la facultad revocatoria de la administración ante la existencia de "un </a:t>
            </a:r>
            <a:r>
              <a:rPr lang="es-ES" sz="2000" b="1" dirty="0" smtClean="0"/>
              <a:t>error grave </a:t>
            </a:r>
            <a:r>
              <a:rPr lang="es-ES" sz="2000" b="1" dirty="0"/>
              <a:t>de derecho"- debe interpretarse en forma restrictiva. </a:t>
            </a:r>
            <a:r>
              <a:rPr lang="es-ES" sz="2000" b="1" dirty="0" smtClean="0"/>
              <a:t>De otro </a:t>
            </a:r>
            <a:r>
              <a:rPr lang="es-ES" sz="2000" b="1" dirty="0"/>
              <a:t>modo, se frustraría la finalidad de la regla, cual es la de proteger la propiedad y la seguridad </a:t>
            </a:r>
            <a:r>
              <a:rPr lang="es-ES" sz="2000" b="1" dirty="0" smtClean="0"/>
              <a:t>jurídica </a:t>
            </a:r>
            <a:r>
              <a:rPr lang="es-ES" sz="2000" b="1" dirty="0"/>
              <a:t>(Fallos: 175:368 </a:t>
            </a:r>
            <a:r>
              <a:rPr lang="es-ES" sz="2000" b="1" dirty="0" smtClean="0"/>
              <a:t>y 327:5356).</a:t>
            </a:r>
          </a:p>
          <a:p>
            <a:r>
              <a:rPr lang="es-ES" sz="2000" b="1" u="sng" dirty="0"/>
              <a:t>en la Municipalidad de Du </a:t>
            </a:r>
            <a:r>
              <a:rPr lang="es-ES" sz="2000" b="1" u="sng" dirty="0" err="1"/>
              <a:t>Graty</a:t>
            </a:r>
            <a:r>
              <a:rPr lang="es-ES" sz="2000" b="1" u="sng" dirty="0"/>
              <a:t> </a:t>
            </a:r>
            <a:r>
              <a:rPr lang="es-ES" sz="2000" b="1" u="sng" dirty="0" smtClean="0"/>
              <a:t> no </a:t>
            </a:r>
            <a:r>
              <a:rPr lang="es-ES" sz="2000" b="1" u="sng" dirty="0"/>
              <a:t>hay una norma </a:t>
            </a:r>
            <a:r>
              <a:rPr lang="es-ES" sz="2000" b="1" u="sng" dirty="0" smtClean="0"/>
              <a:t>específica que </a:t>
            </a:r>
            <a:r>
              <a:rPr lang="es-ES" sz="2000" b="1" u="sng" dirty="0"/>
              <a:t>imponga </a:t>
            </a:r>
            <a:r>
              <a:rPr lang="es-ES" sz="2000" b="1" u="sng" dirty="0" smtClean="0"/>
              <a:t>el requisito del concurso</a:t>
            </a:r>
            <a:r>
              <a:rPr lang="es-ES" sz="2000" b="1" dirty="0" smtClean="0"/>
              <a:t>.</a:t>
            </a:r>
          </a:p>
          <a:p>
            <a:endParaRPr lang="es-AR" dirty="0"/>
          </a:p>
        </p:txBody>
      </p:sp>
    </p:spTree>
    <p:extLst>
      <p:ext uri="{BB962C8B-B14F-4D97-AF65-F5344CB8AC3E}">
        <p14:creationId xmlns:p14="http://schemas.microsoft.com/office/powerpoint/2010/main" val="52583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0813" y="1254579"/>
            <a:ext cx="8596668" cy="2982686"/>
          </a:xfrm>
        </p:spPr>
        <p:txBody>
          <a:bodyPr>
            <a:normAutofit/>
          </a:bodyPr>
          <a:lstStyle/>
          <a:p>
            <a:pPr algn="ctr"/>
            <a:r>
              <a:rPr lang="es-ES" b="1" dirty="0" smtClean="0"/>
              <a:t>PERSONAL CONTRATADO</a:t>
            </a:r>
            <a:br>
              <a:rPr lang="es-ES" b="1" dirty="0" smtClean="0"/>
            </a:br>
            <a:r>
              <a:rPr lang="es-ES" b="1" dirty="0" smtClean="0"/>
              <a:t/>
            </a:r>
            <a:br>
              <a:rPr lang="es-ES" b="1" dirty="0" smtClean="0"/>
            </a:br>
            <a:r>
              <a:rPr lang="es-ES" b="1" dirty="0" smtClean="0"/>
              <a:t>renovaciones sucesivas por 23 años</a:t>
            </a:r>
            <a:br>
              <a:rPr lang="es-ES" b="1" dirty="0" smtClean="0"/>
            </a:br>
            <a:r>
              <a:rPr lang="es-ES" b="1" dirty="0" smtClean="0"/>
              <a:t>sentencia arbitraria</a:t>
            </a:r>
            <a:br>
              <a:rPr lang="es-ES" b="1" dirty="0" smtClean="0"/>
            </a:br>
            <a:r>
              <a:rPr lang="es-ES" b="1" dirty="0" smtClean="0"/>
              <a:t>demanda de estabilidad en el empleo</a:t>
            </a:r>
            <a:endParaRPr lang="es-AR" b="1" dirty="0"/>
          </a:p>
        </p:txBody>
      </p:sp>
    </p:spTree>
    <p:extLst>
      <p:ext uri="{BB962C8B-B14F-4D97-AF65-F5344CB8AC3E}">
        <p14:creationId xmlns:p14="http://schemas.microsoft.com/office/powerpoint/2010/main" val="841502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2400" b="1" dirty="0" smtClean="0"/>
              <a:t>CSJN 08/10/2013 GONZALEZ </a:t>
            </a:r>
            <a:r>
              <a:rPr lang="es-AR" sz="2400" b="1" dirty="0"/>
              <a:t>LORENZO RAMON c/ BANCO DE LA PROVINCIA DE BUENOS AIRES </a:t>
            </a:r>
            <a:r>
              <a:rPr lang="es-AR" sz="2400" b="1" dirty="0" smtClean="0"/>
              <a:t>s/DEMANDA CONTENCIOSO ADMINISTRATIVA Fallos</a:t>
            </a:r>
            <a:r>
              <a:rPr lang="es-AR" sz="2400" b="1" dirty="0"/>
              <a:t>: 336:1681</a:t>
            </a:r>
          </a:p>
        </p:txBody>
      </p:sp>
      <p:sp>
        <p:nvSpPr>
          <p:cNvPr id="3" name="Marcador de contenido 2"/>
          <p:cNvSpPr>
            <a:spLocks noGrp="1"/>
          </p:cNvSpPr>
          <p:nvPr>
            <p:ph idx="1"/>
          </p:nvPr>
        </p:nvSpPr>
        <p:spPr/>
        <p:txBody>
          <a:bodyPr/>
          <a:lstStyle/>
          <a:p>
            <a:pPr algn="just"/>
            <a:r>
              <a:rPr lang="es-ES" b="1" dirty="0"/>
              <a:t>Corresponde dejar sin efecto la sentencia que rechazó la demanda promovida por un ex agente del Banco de la Provincia de Buenos Aires a fin de que se declare la nulidad del acto que dispuso </a:t>
            </a:r>
            <a:r>
              <a:rPr lang="es-ES" b="1" u="sng" dirty="0"/>
              <a:t>no renovar su contrato de empleo público </a:t>
            </a:r>
            <a:r>
              <a:rPr lang="es-ES" b="1" dirty="0"/>
              <a:t>luego de </a:t>
            </a:r>
            <a:r>
              <a:rPr lang="es-ES" b="1" u="sng" dirty="0"/>
              <a:t>23 años de su nombramiento</a:t>
            </a:r>
            <a:r>
              <a:rPr lang="es-ES" b="1" dirty="0"/>
              <a:t>, ya que las sucesivas renovaciones del contrato que vinculaba a las partes pudieron tener como objetivo del empleador encubrir una designación permanente bajo la apariencia de un contrato por tiempo determinado, y generar en el actor una legítima expectativa de permanencia laboral que merece la protección que el art. 14 bis de la Constitución Nacional otorga al trabajador contra el "despido arbitrario".</a:t>
            </a:r>
            <a:endParaRPr lang="es-AR" b="1" dirty="0"/>
          </a:p>
        </p:txBody>
      </p:sp>
    </p:spTree>
    <p:extLst>
      <p:ext uri="{BB962C8B-B14F-4D97-AF65-F5344CB8AC3E}">
        <p14:creationId xmlns:p14="http://schemas.microsoft.com/office/powerpoint/2010/main" val="2438128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884" y="1515835"/>
            <a:ext cx="8596668" cy="2345871"/>
          </a:xfrm>
        </p:spPr>
        <p:txBody>
          <a:bodyPr>
            <a:noAutofit/>
          </a:bodyPr>
          <a:lstStyle/>
          <a:p>
            <a:pPr algn="ctr"/>
            <a:r>
              <a:rPr lang="es-ES" sz="4000" b="1" dirty="0" smtClean="0"/>
              <a:t>PERSONAL CONTRADO</a:t>
            </a:r>
            <a:br>
              <a:rPr lang="es-ES" sz="4000" b="1" dirty="0" smtClean="0"/>
            </a:br>
            <a:r>
              <a:rPr lang="es-ES" sz="4000" b="1" dirty="0"/>
              <a:t/>
            </a:r>
            <a:br>
              <a:rPr lang="es-ES" sz="4000" b="1" dirty="0"/>
            </a:br>
            <a:r>
              <a:rPr lang="es-ES" sz="4000" b="1" dirty="0" smtClean="0"/>
              <a:t>“Ramos” y “Sánchez”</a:t>
            </a:r>
            <a:br>
              <a:rPr lang="es-ES" sz="4000" b="1" dirty="0" smtClean="0"/>
            </a:br>
            <a:r>
              <a:rPr lang="es-ES" sz="4000" b="1" dirty="0"/>
              <a:t/>
            </a:r>
            <a:br>
              <a:rPr lang="es-ES" sz="4000" b="1" dirty="0"/>
            </a:br>
            <a:endParaRPr lang="es-AR" sz="4000" b="1" dirty="0"/>
          </a:p>
        </p:txBody>
      </p:sp>
    </p:spTree>
    <p:extLst>
      <p:ext uri="{BB962C8B-B14F-4D97-AF65-F5344CB8AC3E}">
        <p14:creationId xmlns:p14="http://schemas.microsoft.com/office/powerpoint/2010/main" val="2995932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2800" b="1" dirty="0" smtClean="0"/>
              <a:t>CSJN 06/04/2010 RAMOS </a:t>
            </a:r>
            <a:r>
              <a:rPr lang="es-AR" sz="2800" b="1" dirty="0"/>
              <a:t>JOSE LUIS c/ ESTADO NACIONAL (MIN. DE DEFENSA) A.R.A. </a:t>
            </a:r>
            <a:r>
              <a:rPr lang="es-AR" sz="2800" b="1" dirty="0" smtClean="0"/>
              <a:t> S/INDEMNIZACION </a:t>
            </a:r>
            <a:r>
              <a:rPr lang="es-AR" sz="2800" b="1" dirty="0"/>
              <a:t>POR </a:t>
            </a:r>
            <a:r>
              <a:rPr lang="es-AR" sz="2800" b="1" dirty="0" smtClean="0"/>
              <a:t>DESPIDO Fallos</a:t>
            </a:r>
            <a:r>
              <a:rPr lang="es-AR" sz="2800" b="1" dirty="0"/>
              <a:t>: 333:311</a:t>
            </a:r>
          </a:p>
        </p:txBody>
      </p:sp>
      <p:sp>
        <p:nvSpPr>
          <p:cNvPr id="3" name="Marcador de contenido 2"/>
          <p:cNvSpPr>
            <a:spLocks noGrp="1"/>
          </p:cNvSpPr>
          <p:nvPr>
            <p:ph idx="1"/>
          </p:nvPr>
        </p:nvSpPr>
        <p:spPr>
          <a:xfrm>
            <a:off x="677334" y="2160589"/>
            <a:ext cx="8596668" cy="4427990"/>
          </a:xfrm>
        </p:spPr>
        <p:txBody>
          <a:bodyPr>
            <a:normAutofit/>
          </a:bodyPr>
          <a:lstStyle/>
          <a:p>
            <a:pPr algn="just"/>
            <a:r>
              <a:rPr lang="es-ES" b="1" dirty="0"/>
              <a:t>Si durante </a:t>
            </a:r>
            <a:r>
              <a:rPr lang="es-ES" b="1" u="sng" dirty="0" smtClean="0"/>
              <a:t>21 </a:t>
            </a:r>
            <a:r>
              <a:rPr lang="es-ES" b="1" u="sng" dirty="0"/>
              <a:t>años </a:t>
            </a:r>
            <a:r>
              <a:rPr lang="es-ES" b="1" dirty="0"/>
              <a:t>se prorrogó el contrato de locación de servicios que vinculaba al actor con el Estado Nacional, ingresando como técnico y encuadrándose su relación en el Régimen para el Personal de investigación y Desarrollo de las Fuerzas Armadas, aprobado por decreto 4381/73 -que si bien autoriza a contratar personal sin que ello genere derecho a indemnización por rescisión, limita la posibilidad de </a:t>
            </a:r>
            <a:r>
              <a:rPr lang="es-ES" b="1" u="sng" dirty="0"/>
              <a:t>renovación de dichos contratos a un máximo de cinco años</a:t>
            </a:r>
            <a:r>
              <a:rPr lang="es-ES" b="1" dirty="0"/>
              <a:t>-, y luego fue rescindido, aquél </a:t>
            </a:r>
            <a:r>
              <a:rPr lang="es-ES" u="sng" dirty="0"/>
              <a:t>no tiene derecho a ser </a:t>
            </a:r>
            <a:r>
              <a:rPr lang="es-ES" u="sng" dirty="0" err="1"/>
              <a:t>reicorporado</a:t>
            </a:r>
            <a:r>
              <a:rPr lang="es-ES" b="1" dirty="0"/>
              <a:t> en el cargo, lo que vulneraría el régimen legal de la función pública, y el principio constitucional que prevé que corresponde al Congreso autorizar anualmente el presupuesto general de gastos de la Administración Pública Nacional, y que toda erogación que se aparte de estos límites resulta ilegítima-, </a:t>
            </a:r>
            <a:r>
              <a:rPr lang="es-ES" b="1" u="sng" dirty="0" smtClean="0"/>
              <a:t>debiendo </a:t>
            </a:r>
            <a:r>
              <a:rPr lang="es-ES" b="1" u="sng" dirty="0"/>
              <a:t>repararse los perjuicios sufridos </a:t>
            </a:r>
            <a:r>
              <a:rPr lang="es-ES" b="1" dirty="0"/>
              <a:t>para lo cual la aplicación de la indemnización prevista por el artículo 11 de la Ley Marco de Regulación de Empleo Público Nacional ( 25.164), resulta una medida equitativa.</a:t>
            </a:r>
            <a:endParaRPr lang="es-ES" b="1" dirty="0" smtClean="0"/>
          </a:p>
        </p:txBody>
      </p:sp>
    </p:spTree>
    <p:extLst>
      <p:ext uri="{BB962C8B-B14F-4D97-AF65-F5344CB8AC3E}">
        <p14:creationId xmlns:p14="http://schemas.microsoft.com/office/powerpoint/2010/main" val="1833774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sz="2400" dirty="0"/>
              <a:t>Cámara Federal </a:t>
            </a:r>
            <a:r>
              <a:rPr lang="es-ES" sz="2400" dirty="0" smtClean="0"/>
              <a:t>de Apelaciones </a:t>
            </a:r>
            <a:r>
              <a:rPr lang="es-ES" sz="2400" dirty="0"/>
              <a:t>de La </a:t>
            </a:r>
            <a:r>
              <a:rPr lang="es-ES" sz="2400" dirty="0" smtClean="0"/>
              <a:t>Plata CONFIRMÓ SENTENCIA 1RA. </a:t>
            </a:r>
            <a:r>
              <a:rPr lang="es-ES" sz="2400" dirty="0" err="1" smtClean="0"/>
              <a:t>Ins</a:t>
            </a:r>
            <a:r>
              <a:rPr lang="es-ES" sz="2400" dirty="0" smtClean="0"/>
              <a:t>. que </a:t>
            </a:r>
            <a:r>
              <a:rPr lang="es-ES" sz="2400" u="sng" dirty="0" smtClean="0"/>
              <a:t>rechazó la </a:t>
            </a:r>
            <a:r>
              <a:rPr lang="es-ES" sz="2400" u="sng" dirty="0"/>
              <a:t>demanda </a:t>
            </a:r>
            <a:r>
              <a:rPr lang="es-ES" sz="2400" dirty="0"/>
              <a:t>de José Luis Ramos contra </a:t>
            </a:r>
            <a:r>
              <a:rPr lang="es-ES" sz="2400" dirty="0" smtClean="0"/>
              <a:t>el Estado </a:t>
            </a:r>
            <a:r>
              <a:rPr lang="es-ES" sz="2400" dirty="0"/>
              <a:t>Nacional con el objeto de obtener una indemnización </a:t>
            </a:r>
            <a:r>
              <a:rPr lang="es-ES" sz="2400" dirty="0" smtClean="0"/>
              <a:t>por la </a:t>
            </a:r>
            <a:r>
              <a:rPr lang="es-ES" sz="2400" dirty="0"/>
              <a:t>ruptura del vínculo de </a:t>
            </a:r>
            <a:r>
              <a:rPr lang="es-ES" sz="2400" dirty="0" smtClean="0"/>
              <a:t>empleo.</a:t>
            </a:r>
          </a:p>
          <a:p>
            <a:pPr lvl="2"/>
            <a:r>
              <a:rPr lang="es-ES" sz="2000" dirty="0"/>
              <a:t>el mero </a:t>
            </a:r>
            <a:r>
              <a:rPr lang="es-ES" sz="2000" dirty="0" smtClean="0"/>
              <a:t>transcurso del </a:t>
            </a:r>
            <a:r>
              <a:rPr lang="es-ES" sz="2000" dirty="0"/>
              <a:t>tiempo no podía trastocar la situación de revista de </a:t>
            </a:r>
            <a:r>
              <a:rPr lang="es-ES" sz="2000" dirty="0" smtClean="0"/>
              <a:t>quien había </a:t>
            </a:r>
            <a:r>
              <a:rPr lang="es-ES" sz="2000" dirty="0"/>
              <a:t>ingresado como personal no permanente, en un régimen </a:t>
            </a:r>
            <a:r>
              <a:rPr lang="es-ES" sz="2000" dirty="0" smtClean="0"/>
              <a:t>de inestabilidad</a:t>
            </a:r>
            <a:r>
              <a:rPr lang="es-ES" sz="2000" dirty="0"/>
              <a:t>, y no había sido transferido a otra </a:t>
            </a:r>
            <a:r>
              <a:rPr lang="es-ES" sz="2000" dirty="0" smtClean="0"/>
              <a:t>categoría por </a:t>
            </a:r>
            <a:r>
              <a:rPr lang="es-ES" sz="2000" dirty="0"/>
              <a:t>acto expreso de la administración</a:t>
            </a:r>
            <a:r>
              <a:rPr lang="es-ES" dirty="0"/>
              <a:t>.</a:t>
            </a:r>
            <a:endParaRPr lang="es-AR" dirty="0"/>
          </a:p>
        </p:txBody>
      </p:sp>
    </p:spTree>
    <p:extLst>
      <p:ext uri="{BB962C8B-B14F-4D97-AF65-F5344CB8AC3E}">
        <p14:creationId xmlns:p14="http://schemas.microsoft.com/office/powerpoint/2010/main" val="3389116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1198" y="440871"/>
            <a:ext cx="8596668" cy="5731329"/>
          </a:xfrm>
        </p:spPr>
        <p:txBody>
          <a:bodyPr>
            <a:normAutofit fontScale="85000" lnSpcReduction="10000"/>
          </a:bodyPr>
          <a:lstStyle/>
          <a:p>
            <a:r>
              <a:rPr lang="es-ES" sz="3200" dirty="0" smtClean="0"/>
              <a:t>CSJN</a:t>
            </a:r>
          </a:p>
          <a:p>
            <a:pPr lvl="1"/>
            <a:r>
              <a:rPr lang="es-ES" sz="2400" dirty="0" smtClean="0"/>
              <a:t>La Administración utilizó </a:t>
            </a:r>
            <a:r>
              <a:rPr lang="es-ES" sz="2400" dirty="0"/>
              <a:t>figuras jurídicas autorizadas legalmente para casos excepcionales, con una </a:t>
            </a:r>
            <a:r>
              <a:rPr lang="es-ES" sz="2400" dirty="0" smtClean="0"/>
              <a:t>evidente desviación </a:t>
            </a:r>
            <a:r>
              <a:rPr lang="es-ES" sz="2400" dirty="0"/>
              <a:t>de poder que tuvo como objetivo </a:t>
            </a:r>
            <a:r>
              <a:rPr lang="es-ES" sz="2400" b="1" u="sng" dirty="0"/>
              <a:t>encubrir una designación permanente bajo la apariencia de un contrato </a:t>
            </a:r>
            <a:r>
              <a:rPr lang="es-ES" sz="2400" b="1" u="sng" dirty="0" smtClean="0"/>
              <a:t>por tiempo </a:t>
            </a:r>
            <a:r>
              <a:rPr lang="es-ES" sz="2400" b="1" u="sng" dirty="0"/>
              <a:t>determinado</a:t>
            </a:r>
            <a:r>
              <a:rPr lang="es-ES" sz="2400" dirty="0" smtClean="0"/>
              <a:t>.</a:t>
            </a:r>
          </a:p>
          <a:p>
            <a:pPr lvl="1"/>
            <a:r>
              <a:rPr lang="es-ES" sz="2400" b="1" u="sng" dirty="0" smtClean="0"/>
              <a:t>Legítima </a:t>
            </a:r>
            <a:r>
              <a:rPr lang="es-ES" sz="2400" b="1" u="sng" dirty="0"/>
              <a:t>expectativa de permanencia laboral </a:t>
            </a:r>
            <a:r>
              <a:rPr lang="es-ES" sz="2400" dirty="0" smtClean="0"/>
              <a:t>del actor que </a:t>
            </a:r>
            <a:r>
              <a:rPr lang="es-ES" sz="2400" dirty="0"/>
              <a:t>merece </a:t>
            </a:r>
            <a:r>
              <a:rPr lang="es-ES" sz="2400" dirty="0" smtClean="0"/>
              <a:t>la protección </a:t>
            </a:r>
            <a:r>
              <a:rPr lang="es-ES" sz="2400" dirty="0"/>
              <a:t>que el artículo 14 bis de la Constitución </a:t>
            </a:r>
            <a:r>
              <a:rPr lang="es-ES" sz="2400" dirty="0" smtClean="0"/>
              <a:t>Nacional otorga </a:t>
            </a:r>
            <a:r>
              <a:rPr lang="es-ES" sz="2400" dirty="0"/>
              <a:t>al trabajador contra el "despido arbitrario</a:t>
            </a:r>
            <a:r>
              <a:rPr lang="es-ES" sz="2400" dirty="0" smtClean="0"/>
              <a:t>".</a:t>
            </a:r>
          </a:p>
          <a:p>
            <a:pPr lvl="1"/>
            <a:r>
              <a:rPr lang="es-ES" sz="2400" dirty="0" smtClean="0"/>
              <a:t>Reconoce el </a:t>
            </a:r>
            <a:r>
              <a:rPr lang="es-ES" sz="2400" b="1" u="sng" dirty="0" smtClean="0"/>
              <a:t>derecho a la indemnización</a:t>
            </a:r>
          </a:p>
          <a:p>
            <a:pPr lvl="1"/>
            <a:r>
              <a:rPr lang="es-ES" sz="2400" dirty="0"/>
              <a:t>no puede sostenerse que el </a:t>
            </a:r>
            <a:r>
              <a:rPr lang="es-ES" sz="2400" dirty="0" smtClean="0"/>
              <a:t>actor tenga </a:t>
            </a:r>
            <a:r>
              <a:rPr lang="es-ES" sz="2400" dirty="0"/>
              <a:t>derecho a la reincorporación en el cargo. Esa </a:t>
            </a:r>
            <a:r>
              <a:rPr lang="es-ES" sz="2400" dirty="0" smtClean="0"/>
              <a:t>conclusión vulneraría </a:t>
            </a:r>
            <a:r>
              <a:rPr lang="es-ES" sz="2400" dirty="0"/>
              <a:t>el régimen legal de la función pública, y </a:t>
            </a:r>
            <a:r>
              <a:rPr lang="es-ES" sz="2400" dirty="0" smtClean="0"/>
              <a:t>el principio </a:t>
            </a:r>
            <a:r>
              <a:rPr lang="es-ES" sz="2400" dirty="0"/>
              <a:t>constitucional que prevé que corresponde al </a:t>
            </a:r>
            <a:r>
              <a:rPr lang="es-ES" sz="2400" dirty="0" smtClean="0"/>
              <a:t>Congreso autorizar </a:t>
            </a:r>
            <a:r>
              <a:rPr lang="es-ES" sz="2400" dirty="0"/>
              <a:t>anualmente el </a:t>
            </a:r>
            <a:r>
              <a:rPr lang="es-ES" sz="2400" b="1" u="sng" dirty="0"/>
              <a:t>presupuesto general de gastos </a:t>
            </a:r>
            <a:r>
              <a:rPr lang="es-ES" sz="2400" dirty="0"/>
              <a:t>de </a:t>
            </a:r>
            <a:r>
              <a:rPr lang="es-ES" sz="2400" dirty="0" smtClean="0"/>
              <a:t>la Administración </a:t>
            </a:r>
            <a:r>
              <a:rPr lang="es-ES" sz="2400" dirty="0"/>
              <a:t>Nacional, y que toda erogación que se aparte </a:t>
            </a:r>
            <a:r>
              <a:rPr lang="es-ES" sz="2400" dirty="0" smtClean="0"/>
              <a:t>de estos </a:t>
            </a:r>
            <a:r>
              <a:rPr lang="es-ES" sz="2400" dirty="0"/>
              <a:t>límites resulta ilegítima (artículos 75, inciso </a:t>
            </a:r>
            <a:r>
              <a:rPr lang="es-ES" sz="2400" dirty="0" smtClean="0"/>
              <a:t>8°de nuestra </a:t>
            </a:r>
            <a:r>
              <a:rPr lang="es-ES" sz="2400" dirty="0"/>
              <a:t>Carta Magna y 29 de la ley 24.156).</a:t>
            </a:r>
          </a:p>
          <a:p>
            <a:pPr lvl="1"/>
            <a:endParaRPr lang="es-AR" sz="2400" dirty="0"/>
          </a:p>
        </p:txBody>
      </p:sp>
    </p:spTree>
    <p:extLst>
      <p:ext uri="{BB962C8B-B14F-4D97-AF65-F5344CB8AC3E}">
        <p14:creationId xmlns:p14="http://schemas.microsoft.com/office/powerpoint/2010/main" val="3769375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32014"/>
            <a:ext cx="8596668" cy="1320800"/>
          </a:xfrm>
        </p:spPr>
        <p:txBody>
          <a:bodyPr>
            <a:normAutofit fontScale="90000"/>
          </a:bodyPr>
          <a:lstStyle/>
          <a:p>
            <a:r>
              <a:rPr lang="es-ES" b="1" dirty="0"/>
              <a:t>CSJN </a:t>
            </a:r>
            <a:r>
              <a:rPr lang="es-ES" b="1" dirty="0" smtClean="0"/>
              <a:t>06/04/2010 SÁNCHEZ </a:t>
            </a:r>
            <a:r>
              <a:rPr lang="es-ES" b="1" dirty="0"/>
              <a:t>CARLOS </a:t>
            </a:r>
            <a:r>
              <a:rPr lang="es-ES" b="1" dirty="0" smtClean="0"/>
              <a:t>PRÓSPERO </a:t>
            </a:r>
            <a:r>
              <a:rPr lang="es-ES" b="1" dirty="0"/>
              <a:t>c/ AUDITORIA GENERAL DE LA NACION </a:t>
            </a:r>
            <a:r>
              <a:rPr lang="es-ES" b="1" dirty="0" smtClean="0"/>
              <a:t>s/DESPIDO Fallos</a:t>
            </a:r>
            <a:r>
              <a:rPr lang="es-ES" b="1" dirty="0"/>
              <a:t>: 333:335</a:t>
            </a:r>
            <a:endParaRPr lang="es-AR" b="1" dirty="0"/>
          </a:p>
        </p:txBody>
      </p:sp>
      <p:sp>
        <p:nvSpPr>
          <p:cNvPr id="3" name="Marcador de contenido 2"/>
          <p:cNvSpPr>
            <a:spLocks noGrp="1"/>
          </p:cNvSpPr>
          <p:nvPr>
            <p:ph idx="1"/>
          </p:nvPr>
        </p:nvSpPr>
        <p:spPr/>
        <p:txBody>
          <a:bodyPr/>
          <a:lstStyle/>
          <a:p>
            <a:pPr algn="just"/>
            <a:r>
              <a:rPr lang="es-ES" b="1" dirty="0"/>
              <a:t>C</a:t>
            </a:r>
            <a:r>
              <a:rPr lang="es-ES" b="1" dirty="0" smtClean="0"/>
              <a:t>abe </a:t>
            </a:r>
            <a:r>
              <a:rPr lang="es-ES" b="1" dirty="0"/>
              <a:t>revocar la sentencia que hizo lugar al reclamo del actor- quien fue contratado sucesivamente durante </a:t>
            </a:r>
            <a:r>
              <a:rPr lang="es-ES" b="1" u="sng" dirty="0" smtClean="0"/>
              <a:t>8 </a:t>
            </a:r>
            <a:r>
              <a:rPr lang="es-ES" b="1" u="sng" dirty="0"/>
              <a:t>años y cumplió tareas propias de los empleados de planta permanente</a:t>
            </a:r>
            <a:r>
              <a:rPr lang="es-ES" b="1" dirty="0"/>
              <a:t>- y condenó a la Auditoría General de la Nación a pagar una suma de dinero en concepto de indemnización, por los perjuicios derivados de la ruptura del vínculo de empleo que unía a las partes, pues el hecho de que aquél realizara tareas típicas de la actividad de dicha repartición pública </a:t>
            </a:r>
            <a:r>
              <a:rPr lang="es-ES" b="1" u="sng" dirty="0"/>
              <a:t>no resulta suficiente, por sí solo, para demostrar la existencia de una desviación de poder </a:t>
            </a:r>
            <a:r>
              <a:rPr lang="es-ES" b="1" dirty="0"/>
              <a:t>para encubrir, mediante la renovación de sucesivos contratos a término, un vínculo de empleo permanente, dado que la legislación nacional </a:t>
            </a:r>
            <a:r>
              <a:rPr lang="es-ES" b="1" u="sng" dirty="0"/>
              <a:t>autoriza a la Auditoría a contratar profesionales independientes para desempeñar funciones específicas</a:t>
            </a:r>
            <a:r>
              <a:rPr lang="es-ES" b="1" dirty="0"/>
              <a:t> ( art. 118, inciso b, de la ley 24.156).</a:t>
            </a:r>
            <a:endParaRPr lang="es-AR" b="1" dirty="0"/>
          </a:p>
        </p:txBody>
      </p:sp>
    </p:spTree>
    <p:extLst>
      <p:ext uri="{BB962C8B-B14F-4D97-AF65-F5344CB8AC3E}">
        <p14:creationId xmlns:p14="http://schemas.microsoft.com/office/powerpoint/2010/main" val="17279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3805" y="800100"/>
            <a:ext cx="9299423" cy="6213021"/>
          </a:xfrm>
        </p:spPr>
        <p:txBody>
          <a:bodyPr>
            <a:noAutofit/>
          </a:bodyPr>
          <a:lstStyle/>
          <a:p>
            <a:r>
              <a:rPr lang="es-ES" sz="2000" b="1" u="sng" dirty="0" smtClean="0"/>
              <a:t>CÁMARA</a:t>
            </a:r>
          </a:p>
          <a:p>
            <a:pPr lvl="1"/>
            <a:r>
              <a:rPr lang="es-ES" sz="2000" b="1" dirty="0" smtClean="0"/>
              <a:t>Confirmó </a:t>
            </a:r>
            <a:r>
              <a:rPr lang="es-ES" sz="2000" b="1" dirty="0"/>
              <a:t>la sentencia de primera instancia, hizo lugar al reclamo del actor y condenó a la Auditoría General de la Nación a pagar una suma de dinero en concepto de </a:t>
            </a:r>
            <a:r>
              <a:rPr lang="es-ES" sz="2000" b="1" dirty="0" smtClean="0"/>
              <a:t>indemnización</a:t>
            </a:r>
          </a:p>
          <a:p>
            <a:pPr marL="457200" lvl="1" indent="0">
              <a:buNone/>
            </a:pPr>
            <a:r>
              <a:rPr lang="es-ES" sz="2000" b="1" u="sng" dirty="0" smtClean="0"/>
              <a:t>CSJN</a:t>
            </a:r>
          </a:p>
          <a:p>
            <a:pPr marL="457200" lvl="1" indent="0" algn="just">
              <a:buNone/>
            </a:pPr>
            <a:r>
              <a:rPr lang="es-ES" sz="2000" b="1" dirty="0"/>
              <a:t>	</a:t>
            </a:r>
            <a:r>
              <a:rPr lang="es-ES" sz="2000" b="1" dirty="0" smtClean="0"/>
              <a:t>Las </a:t>
            </a:r>
            <a:r>
              <a:rPr lang="es-ES" sz="2000" b="1" dirty="0"/>
              <a:t>circunstancias de este </a:t>
            </a:r>
            <a:r>
              <a:rPr lang="es-ES" sz="2000" b="1" dirty="0" smtClean="0"/>
              <a:t>caso difieren </a:t>
            </a:r>
            <a:r>
              <a:rPr lang="es-ES" sz="2000" b="1" dirty="0"/>
              <a:t>sustancialmente de las discutidas y resueltas en </a:t>
            </a:r>
            <a:r>
              <a:rPr lang="es-ES" sz="2000" b="1" dirty="0" smtClean="0"/>
              <a:t>la causa </a:t>
            </a:r>
            <a:r>
              <a:rPr lang="es-ES" sz="2000" b="1" dirty="0"/>
              <a:t>R.354.XLIV "Ramos, José Luis c/ Estado Nacional (Min. </a:t>
            </a:r>
            <a:r>
              <a:rPr lang="es-ES" sz="2000" b="1" dirty="0" smtClean="0"/>
              <a:t>De Defensa</a:t>
            </a:r>
            <a:r>
              <a:rPr lang="es-ES" sz="2000" b="1" dirty="0"/>
              <a:t>) A.R.A. s/ indemnización por despido", fallada en </a:t>
            </a:r>
            <a:r>
              <a:rPr lang="es-ES" sz="2000" b="1" dirty="0" smtClean="0"/>
              <a:t>la fecha</a:t>
            </a:r>
            <a:r>
              <a:rPr lang="es-ES" sz="2000" b="1" dirty="0"/>
              <a:t>, porque en el sub examine la actora no ha </a:t>
            </a:r>
            <a:r>
              <a:rPr lang="es-ES" sz="2000" b="1" dirty="0" smtClean="0"/>
              <a:t>logrado acreditar </a:t>
            </a:r>
            <a:r>
              <a:rPr lang="es-ES" sz="2000" b="1" dirty="0"/>
              <a:t>que la Auditoría General haya utilizado </a:t>
            </a:r>
            <a:r>
              <a:rPr lang="es-ES" sz="2000" b="1" dirty="0" smtClean="0"/>
              <a:t>figuras jurídicas </a:t>
            </a:r>
            <a:r>
              <a:rPr lang="es-ES" sz="2000" b="1" dirty="0"/>
              <a:t>autorizadas legalmente para casos excepcionales </a:t>
            </a:r>
            <a:r>
              <a:rPr lang="es-ES" sz="2000" b="1" dirty="0" smtClean="0"/>
              <a:t>con la </a:t>
            </a:r>
            <a:r>
              <a:rPr lang="es-ES" sz="2000" b="1" u="sng" dirty="0"/>
              <a:t>desviación de poder consistente en encubrir una </a:t>
            </a:r>
            <a:r>
              <a:rPr lang="es-ES" sz="2000" b="1" u="sng" dirty="0" smtClean="0"/>
              <a:t>designación permanente </a:t>
            </a:r>
            <a:r>
              <a:rPr lang="es-ES" sz="2000" b="1" u="sng" dirty="0"/>
              <a:t>bajo la apariencia de un contrato por </a:t>
            </a:r>
            <a:r>
              <a:rPr lang="es-ES" sz="2000" b="1" u="sng" dirty="0" smtClean="0"/>
              <a:t>tiempo determinado</a:t>
            </a:r>
            <a:r>
              <a:rPr lang="es-ES" sz="2000" b="1" dirty="0"/>
              <a:t>.</a:t>
            </a:r>
          </a:p>
          <a:p>
            <a:pPr marL="457200" lvl="1" indent="0">
              <a:buNone/>
            </a:pPr>
            <a:endParaRPr lang="es-ES" sz="2000" b="1" dirty="0" smtClean="0"/>
          </a:p>
          <a:p>
            <a:pPr marL="457200" lvl="1" indent="0">
              <a:buNone/>
            </a:pPr>
            <a:r>
              <a:rPr lang="es-ES" sz="2000" dirty="0"/>
              <a:t>	</a:t>
            </a:r>
          </a:p>
        </p:txBody>
      </p:sp>
    </p:spTree>
    <p:extLst>
      <p:ext uri="{BB962C8B-B14F-4D97-AF65-F5344CB8AC3E}">
        <p14:creationId xmlns:p14="http://schemas.microsoft.com/office/powerpoint/2010/main" val="218317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319" y="1801584"/>
            <a:ext cx="8596668" cy="1978479"/>
          </a:xfrm>
        </p:spPr>
        <p:txBody>
          <a:bodyPr>
            <a:noAutofit/>
          </a:bodyPr>
          <a:lstStyle/>
          <a:p>
            <a:pPr algn="ctr"/>
            <a:r>
              <a:rPr lang="es-ES" b="1" dirty="0" smtClean="0"/>
              <a:t>ENCASILLAMIENTO Y MAYORES FUNCIONES</a:t>
            </a:r>
            <a:br>
              <a:rPr lang="es-ES" b="1" dirty="0" smtClean="0"/>
            </a:br>
            <a:r>
              <a:rPr lang="es-ES" b="1" dirty="0" smtClean="0"/>
              <a:t>igual remuneración por igual tarea</a:t>
            </a:r>
            <a:endParaRPr lang="es-AR" b="1" dirty="0"/>
          </a:p>
        </p:txBody>
      </p:sp>
    </p:spTree>
    <p:extLst>
      <p:ext uri="{BB962C8B-B14F-4D97-AF65-F5344CB8AC3E}">
        <p14:creationId xmlns:p14="http://schemas.microsoft.com/office/powerpoint/2010/main" val="1693775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000" b="1" dirty="0"/>
              <a:t>CSJN 19/04/2011 CERIGLIANO CARLOS FABIÁN c/ GOBIERNO DE LA CIUDAD AUTONOMA DE BS.AS. U. POLIVAL. DE INSPECCIONES EX. DIREC. GRAL. DE VERIF. Y CONTROL s/DESPIDO FALLOS 334:398</a:t>
            </a:r>
          </a:p>
        </p:txBody>
      </p:sp>
      <p:sp>
        <p:nvSpPr>
          <p:cNvPr id="3" name="2 Marcador de contenido"/>
          <p:cNvSpPr>
            <a:spLocks noGrp="1"/>
          </p:cNvSpPr>
          <p:nvPr>
            <p:ph idx="1"/>
          </p:nvPr>
        </p:nvSpPr>
        <p:spPr/>
        <p:txBody>
          <a:bodyPr/>
          <a:lstStyle/>
          <a:p>
            <a:pPr algn="just"/>
            <a:r>
              <a:rPr lang="es-AR" sz="2400" dirty="0"/>
              <a:t>El actor inició la demanda a fin de que el Gobierno de la Ciudad Autónoma de Buenos Aires le pagara las indemnizaciones por despido sin causa y otros créditos salariales previstos en la Ley de Contrato de Trabajo. Durante siete años y mediante la suscripción de diversos contratos de “locación de servicios”, convino con la demandada la prestación de tareas como “operario”, las que resultaron materialmente consustanciales a una relación de dependencia regida por la mencionada normativa</a:t>
            </a:r>
            <a:r>
              <a:rPr lang="es-AR" dirty="0"/>
              <a:t>.</a:t>
            </a:r>
          </a:p>
        </p:txBody>
      </p:sp>
    </p:spTree>
    <p:extLst>
      <p:ext uri="{BB962C8B-B14F-4D97-AF65-F5344CB8AC3E}">
        <p14:creationId xmlns:p14="http://schemas.microsoft.com/office/powerpoint/2010/main" val="4263743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a:xfrm>
            <a:off x="677334" y="1359569"/>
            <a:ext cx="8596668" cy="4681794"/>
          </a:xfrm>
        </p:spPr>
        <p:txBody>
          <a:bodyPr>
            <a:noAutofit/>
          </a:bodyPr>
          <a:lstStyle/>
          <a:p>
            <a:r>
              <a:rPr lang="es-AR" sz="2400" dirty="0"/>
              <a:t>La doctrina del precedente "Ramos" (Fallos: 333:311) encuentra sustento en dos circunstancias fundamentales: por un lado, la relativa a que la naturaleza jurídica de una institución debe ser definida, fundamentalmente, por los elementos que la constituyen, con independencia del nombre que el legislador o los contratantes le atribuyan, y por otro, la atinente a que resulta una evidente desviación de poder la contratación de servicios por tiempo determinado con el objeto de encubrir vinculaciones laborales de carácter permanente, y alcanza además a todos los trabajadores que se encuentran ligados por un vínculo con la Administración nacional, provincial o municipal o la específica de la Ciudad Autónoma de Buenos Aires.</a:t>
            </a:r>
          </a:p>
        </p:txBody>
      </p:sp>
    </p:spTree>
    <p:extLst>
      <p:ext uri="{BB962C8B-B14F-4D97-AF65-F5344CB8AC3E}">
        <p14:creationId xmlns:p14="http://schemas.microsoft.com/office/powerpoint/2010/main" val="1562890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normAutofit/>
          </a:bodyPr>
          <a:lstStyle/>
          <a:p>
            <a:r>
              <a:rPr lang="es-AR" sz="2800" dirty="0"/>
              <a:t>La ratio </a:t>
            </a:r>
            <a:r>
              <a:rPr lang="es-AR" sz="2800" dirty="0" err="1"/>
              <a:t>decidendi</a:t>
            </a:r>
            <a:r>
              <a:rPr lang="es-AR" sz="2800" dirty="0"/>
              <a:t> de “Ramos” alcanza a todos los trabajadores que se encuentran ligados por un vínculo como el considerado en ese precedente, ya sea con la Administración Pública nacional, provincial, municipal o, como en el presente caso, la específica de la Ciudad Autónoma de Buenos Aires.</a:t>
            </a:r>
          </a:p>
        </p:txBody>
      </p:sp>
    </p:spTree>
    <p:extLst>
      <p:ext uri="{BB962C8B-B14F-4D97-AF65-F5344CB8AC3E}">
        <p14:creationId xmlns:p14="http://schemas.microsoft.com/office/powerpoint/2010/main" val="1548624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020" y="2871107"/>
            <a:ext cx="8596668" cy="1320800"/>
          </a:xfrm>
        </p:spPr>
        <p:txBody>
          <a:bodyPr>
            <a:normAutofit/>
          </a:bodyPr>
          <a:lstStyle/>
          <a:p>
            <a:r>
              <a:rPr lang="es-ES" sz="4000" b="1" dirty="0" smtClean="0"/>
              <a:t>Y llegamos al final, que es el principio…</a:t>
            </a:r>
            <a:endParaRPr lang="es-AR" sz="4000" b="1" dirty="0"/>
          </a:p>
        </p:txBody>
      </p:sp>
    </p:spTree>
    <p:extLst>
      <p:ext uri="{BB962C8B-B14F-4D97-AF65-F5344CB8AC3E}">
        <p14:creationId xmlns:p14="http://schemas.microsoft.com/office/powerpoint/2010/main" val="3147912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0862" y="1728106"/>
            <a:ext cx="8596668" cy="2558143"/>
          </a:xfrm>
        </p:spPr>
        <p:txBody>
          <a:bodyPr>
            <a:normAutofit fontScale="90000"/>
          </a:bodyPr>
          <a:lstStyle/>
          <a:p>
            <a:pPr algn="ctr"/>
            <a:r>
              <a:rPr lang="es-ES" b="1" dirty="0" smtClean="0"/>
              <a:t>ESTABILIDAD DEL EMPLEADO PÚBLICO</a:t>
            </a:r>
            <a:br>
              <a:rPr lang="es-ES" b="1" dirty="0" smtClean="0"/>
            </a:br>
            <a:r>
              <a:rPr lang="es-ES" b="1" dirty="0"/>
              <a:t/>
            </a:r>
            <a:br>
              <a:rPr lang="es-ES" b="1" dirty="0"/>
            </a:br>
            <a:r>
              <a:rPr lang="es-ES" b="1" dirty="0" smtClean="0"/>
              <a:t>de la estabilidad impropia </a:t>
            </a:r>
            <a:br>
              <a:rPr lang="es-ES" b="1" dirty="0" smtClean="0"/>
            </a:br>
            <a:r>
              <a:rPr lang="es-ES" b="1" dirty="0" smtClean="0"/>
              <a:t>a la</a:t>
            </a:r>
            <a:br>
              <a:rPr lang="es-ES" b="1" dirty="0" smtClean="0"/>
            </a:br>
            <a:r>
              <a:rPr lang="es-ES" b="1" dirty="0" smtClean="0"/>
              <a:t>estabilidad propia o absoluta</a:t>
            </a:r>
            <a:br>
              <a:rPr lang="es-ES" b="1" dirty="0" smtClean="0"/>
            </a:br>
            <a:r>
              <a:rPr lang="es-ES" b="1" dirty="0"/>
              <a:t/>
            </a:r>
            <a:br>
              <a:rPr lang="es-ES" b="1" dirty="0"/>
            </a:br>
            <a:endParaRPr lang="es-AR" b="1" dirty="0"/>
          </a:p>
        </p:txBody>
      </p:sp>
    </p:spTree>
    <p:extLst>
      <p:ext uri="{BB962C8B-B14F-4D97-AF65-F5344CB8AC3E}">
        <p14:creationId xmlns:p14="http://schemas.microsoft.com/office/powerpoint/2010/main" val="281981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54479"/>
            <a:ext cx="8596668" cy="1706110"/>
          </a:xfrm>
        </p:spPr>
        <p:txBody>
          <a:bodyPr>
            <a:noAutofit/>
          </a:bodyPr>
          <a:lstStyle/>
          <a:p>
            <a:r>
              <a:rPr lang="es-ES" sz="2800" b="1" dirty="0"/>
              <a:t>CSJN </a:t>
            </a:r>
            <a:r>
              <a:rPr lang="es-ES" sz="2800" b="1" dirty="0" smtClean="0"/>
              <a:t>03/05/2007 MADORRÁN </a:t>
            </a:r>
            <a:r>
              <a:rPr lang="es-ES" sz="2800" b="1" dirty="0"/>
              <a:t>MARTA CRISTINA c/ ADMINISTRACION NACIONAL DE ADUANAS s/DESPIDO X NEGLIGENCIA- </a:t>
            </a:r>
            <a:r>
              <a:rPr lang="es-ES" sz="2800" b="1" dirty="0" smtClean="0"/>
              <a:t>REINCORPORACION Fallos</a:t>
            </a:r>
            <a:r>
              <a:rPr lang="es-ES" sz="2800" b="1" dirty="0"/>
              <a:t>: 330:1989</a:t>
            </a:r>
            <a:endParaRPr lang="es-AR" sz="2800" b="1" dirty="0"/>
          </a:p>
        </p:txBody>
      </p:sp>
      <p:sp>
        <p:nvSpPr>
          <p:cNvPr id="3" name="Marcador de contenido 2"/>
          <p:cNvSpPr>
            <a:spLocks noGrp="1"/>
          </p:cNvSpPr>
          <p:nvPr>
            <p:ph idx="1"/>
          </p:nvPr>
        </p:nvSpPr>
        <p:spPr>
          <a:xfrm>
            <a:off x="677334" y="2498271"/>
            <a:ext cx="8596668" cy="4033158"/>
          </a:xfrm>
        </p:spPr>
        <p:txBody>
          <a:bodyPr>
            <a:noAutofit/>
          </a:bodyPr>
          <a:lstStyle/>
          <a:p>
            <a:pPr algn="just"/>
            <a:r>
              <a:rPr lang="es-ES" sz="2000" b="1" i="1" dirty="0" smtClean="0"/>
              <a:t>“La </a:t>
            </a:r>
            <a:r>
              <a:rPr lang="es-ES" sz="2000" b="1" i="1" dirty="0"/>
              <a:t>consagración de la estabilidad del empleado público constituye un claro interés público en la proscripción de la arbitrariedad jerárquica o de la política partidaria en la organización burocrática </a:t>
            </a:r>
            <a:r>
              <a:rPr lang="es-ES" sz="2000" b="1" i="1" dirty="0" smtClean="0"/>
              <a:t>estatal”</a:t>
            </a:r>
          </a:p>
          <a:p>
            <a:pPr algn="just"/>
            <a:r>
              <a:rPr lang="es-ES" sz="2000" b="1" i="1" dirty="0" smtClean="0"/>
              <a:t>“La </a:t>
            </a:r>
            <a:r>
              <a:rPr lang="es-ES" sz="2000" b="1" i="1" dirty="0"/>
              <a:t>estabilidad del empleado público en sentido propio excluye, por principio, la cesantía sin causa justificada y debido proceso y su violación trae la nulidad de la medida y la consiguiente reincorporación, en tanto el derecho a la carrera integra el concepto de estabilidad; si esto no hubiera sido así, habría sido suficiente el pasaje relativo a la protección contra el despido arbitrario, que no es otra cosa que la estabilidad en sentido </a:t>
            </a:r>
            <a:r>
              <a:rPr lang="es-ES" sz="2000" b="1" i="1" dirty="0" smtClean="0"/>
              <a:t>impropio”</a:t>
            </a:r>
            <a:endParaRPr lang="es-AR" sz="2000" b="1" i="1" dirty="0"/>
          </a:p>
        </p:txBody>
      </p:sp>
    </p:spTree>
    <p:extLst>
      <p:ext uri="{BB962C8B-B14F-4D97-AF65-F5344CB8AC3E}">
        <p14:creationId xmlns:p14="http://schemas.microsoft.com/office/powerpoint/2010/main" val="79697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 sz="2000" b="1" dirty="0"/>
              <a:t>La estabilidad del empleado público (art. 14 bis de la Constitución Nacional) significa que la actora no pudo válidamente ser segregada de su empleo </a:t>
            </a:r>
            <a:r>
              <a:rPr lang="es-ES" sz="2000" b="1" u="sng" dirty="0"/>
              <a:t>sin invocación de una causa justificada y razonable</a:t>
            </a:r>
            <a:r>
              <a:rPr lang="es-ES" sz="2000" b="1" dirty="0"/>
              <a:t>, de manera que su reclamo de reinstalación resulta procedente, y debe ser confirmada la sentencia que declaró nulo e inconstitucional el art. 7 del convenio colectivo 56/92 "E" según el texto dispuesto por el laudo 16/92 del Ministerio de Trabajo y Seguridad de la Nación, por impedir que el art. 14 bis produzca los mencionados efectos, y condena a la Administración Nacional de Aduanas a reincorporar a la actora, dando así operatividad a esta última norma.</a:t>
            </a:r>
            <a:endParaRPr lang="es-AR" sz="2000" b="1" dirty="0"/>
          </a:p>
        </p:txBody>
      </p:sp>
    </p:spTree>
    <p:extLst>
      <p:ext uri="{BB962C8B-B14F-4D97-AF65-F5344CB8AC3E}">
        <p14:creationId xmlns:p14="http://schemas.microsoft.com/office/powerpoint/2010/main" val="2182347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8263" y="3932464"/>
            <a:ext cx="8596668" cy="4427764"/>
          </a:xfrm>
        </p:spPr>
        <p:txBody>
          <a:bodyPr/>
          <a:lstStyle/>
          <a:p>
            <a:r>
              <a:rPr lang="es-ES" dirty="0" smtClean="0"/>
              <a:t/>
            </a:r>
            <a:br>
              <a:rPr lang="es-ES" dirty="0" smtClean="0"/>
            </a:br>
            <a:endParaRPr lang="es-AR" dirty="0"/>
          </a:p>
        </p:txBody>
      </p:sp>
      <p:pic>
        <p:nvPicPr>
          <p:cNvPr id="1026" name="Picture 2" descr="Resultado de imagen para GRACIAS POR SU ATENCIÃ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504" y="1417864"/>
            <a:ext cx="4762500"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453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6699"/>
            <a:ext cx="8596668" cy="1464129"/>
          </a:xfrm>
        </p:spPr>
        <p:txBody>
          <a:bodyPr>
            <a:normAutofit fontScale="90000"/>
          </a:bodyPr>
          <a:lstStyle/>
          <a:p>
            <a:r>
              <a:rPr lang="es-ES" b="1" dirty="0" smtClean="0"/>
              <a:t>CSJN 13/08/2019 </a:t>
            </a:r>
            <a:r>
              <a:rPr lang="es-ES" b="1" dirty="0" err="1" smtClean="0"/>
              <a:t>Bambill</a:t>
            </a:r>
            <a:r>
              <a:rPr lang="es-ES" b="1" dirty="0"/>
              <a:t>, Gabriel c/ </a:t>
            </a:r>
            <a:r>
              <a:rPr lang="es-ES" b="1" dirty="0" smtClean="0"/>
              <a:t>Instituto Nacional de Investigación y Desarrollo Pesquero </a:t>
            </a:r>
            <a:r>
              <a:rPr lang="es-ES" b="1" dirty="0"/>
              <a:t>s/ </a:t>
            </a:r>
            <a:r>
              <a:rPr lang="es-ES" b="1" dirty="0" smtClean="0"/>
              <a:t>laboral </a:t>
            </a:r>
            <a:endParaRPr lang="es-AR" b="1" dirty="0"/>
          </a:p>
        </p:txBody>
      </p:sp>
      <p:sp>
        <p:nvSpPr>
          <p:cNvPr id="3" name="Marcador de contenido 2"/>
          <p:cNvSpPr>
            <a:spLocks noGrp="1"/>
          </p:cNvSpPr>
          <p:nvPr>
            <p:ph idx="1"/>
          </p:nvPr>
        </p:nvSpPr>
        <p:spPr/>
        <p:txBody>
          <a:bodyPr>
            <a:normAutofit/>
          </a:bodyPr>
          <a:lstStyle/>
          <a:p>
            <a:r>
              <a:rPr lang="es-ES" dirty="0" smtClean="0"/>
              <a:t>Demanda de REENCASILLAMIENTO por mayores funciones en </a:t>
            </a:r>
            <a:r>
              <a:rPr lang="es-ES" dirty="0"/>
              <a:t>un </a:t>
            </a:r>
            <a:r>
              <a:rPr lang="es-ES" dirty="0" smtClean="0"/>
              <a:t>nivel superior </a:t>
            </a:r>
            <a:r>
              <a:rPr lang="es-ES" dirty="0"/>
              <a:t>al que ostentaban por aplicación del decreto </a:t>
            </a:r>
            <a:r>
              <a:rPr lang="es-ES" dirty="0" smtClean="0"/>
              <a:t>993/91 (</a:t>
            </a:r>
            <a:r>
              <a:rPr lang="es-ES" dirty="0"/>
              <a:t>SINAPA) y que se les abonaran las diferencias </a:t>
            </a:r>
            <a:r>
              <a:rPr lang="es-ES" dirty="0" smtClean="0"/>
              <a:t>salariales derivadas </a:t>
            </a:r>
            <a:r>
              <a:rPr lang="es-ES" dirty="0"/>
              <a:t>de la mayor función desempeñada</a:t>
            </a:r>
            <a:r>
              <a:rPr lang="es-ES" dirty="0" smtClean="0"/>
              <a:t>.</a:t>
            </a:r>
          </a:p>
          <a:p>
            <a:r>
              <a:rPr lang="es-ES" dirty="0" smtClean="0"/>
              <a:t>1era. Inst. NO al </a:t>
            </a:r>
            <a:r>
              <a:rPr lang="es-ES" dirty="0" err="1" smtClean="0"/>
              <a:t>reencasillamiento</a:t>
            </a:r>
            <a:r>
              <a:rPr lang="es-ES" dirty="0" smtClean="0"/>
              <a:t> / SI a las diferencias de haberes</a:t>
            </a:r>
          </a:p>
          <a:p>
            <a:r>
              <a:rPr lang="es-ES" dirty="0" smtClean="0"/>
              <a:t>2da. Inst. INEDIP – confirmó la sentencia anterior. El rechazo del </a:t>
            </a:r>
            <a:r>
              <a:rPr lang="es-ES" dirty="0" err="1" smtClean="0"/>
              <a:t>reencasillamiento</a:t>
            </a:r>
            <a:r>
              <a:rPr lang="es-ES" dirty="0" smtClean="0"/>
              <a:t> había quedado firme. </a:t>
            </a:r>
            <a:r>
              <a:rPr lang="es-ES" b="1" u="sng" dirty="0" smtClean="0"/>
              <a:t>Principio constitucional de </a:t>
            </a:r>
            <a:r>
              <a:rPr lang="es-ES" b="1" u="sng" dirty="0"/>
              <a:t>igual remuneración por igual tarea</a:t>
            </a:r>
            <a:r>
              <a:rPr lang="es-ES" dirty="0"/>
              <a:t> surgía la obligación </a:t>
            </a:r>
            <a:r>
              <a:rPr lang="es-ES" dirty="0" smtClean="0"/>
              <a:t>de abonarle </a:t>
            </a:r>
            <a:r>
              <a:rPr lang="es-ES" dirty="0"/>
              <a:t>el salario de la labor que efectivamente cumplía</a:t>
            </a:r>
            <a:r>
              <a:rPr lang="es-ES" dirty="0" smtClean="0"/>
              <a:t>. Explicó </a:t>
            </a:r>
            <a:r>
              <a:rPr lang="es-ES" dirty="0"/>
              <a:t>que en el caso se encontraba demostrado que los </a:t>
            </a:r>
            <a:r>
              <a:rPr lang="es-ES" dirty="0" smtClean="0"/>
              <a:t>actores habían </a:t>
            </a:r>
            <a:r>
              <a:rPr lang="es-ES" dirty="0"/>
              <a:t>desempeñado sus servicios en tareas superiores</a:t>
            </a:r>
            <a:endParaRPr lang="es-AR" dirty="0"/>
          </a:p>
        </p:txBody>
      </p:sp>
    </p:spTree>
    <p:extLst>
      <p:ext uri="{BB962C8B-B14F-4D97-AF65-F5344CB8AC3E}">
        <p14:creationId xmlns:p14="http://schemas.microsoft.com/office/powerpoint/2010/main" val="146450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38843"/>
            <a:ext cx="8596668" cy="5502519"/>
          </a:xfrm>
        </p:spPr>
        <p:txBody>
          <a:bodyPr/>
          <a:lstStyle/>
          <a:p>
            <a:r>
              <a:rPr lang="es-ES" b="1" u="sng" dirty="0" smtClean="0"/>
              <a:t>FALLO DE LA CSJN</a:t>
            </a:r>
          </a:p>
          <a:p>
            <a:r>
              <a:rPr lang="es-ES" dirty="0" smtClean="0"/>
              <a:t>La ubicación </a:t>
            </a:r>
            <a:r>
              <a:rPr lang="es-ES" dirty="0" err="1"/>
              <a:t>escalafonaria</a:t>
            </a:r>
            <a:r>
              <a:rPr lang="es-ES" dirty="0"/>
              <a:t> debe ser definida por </a:t>
            </a:r>
            <a:r>
              <a:rPr lang="es-ES" b="1" u="sng" dirty="0" smtClean="0"/>
              <a:t>acto administrativo </a:t>
            </a:r>
            <a:r>
              <a:rPr lang="es-ES" dirty="0"/>
              <a:t>y que la promoción a los distintos niveles </a:t>
            </a:r>
            <a:r>
              <a:rPr lang="es-ES" dirty="0" smtClean="0"/>
              <a:t>y grados </a:t>
            </a:r>
            <a:r>
              <a:rPr lang="es-ES" dirty="0"/>
              <a:t>se hará, "en todos los casos", con </a:t>
            </a:r>
            <a:r>
              <a:rPr lang="es-ES" b="1" u="sng" dirty="0"/>
              <a:t>sujeción a </a:t>
            </a:r>
            <a:r>
              <a:rPr lang="es-ES" b="1" u="sng" dirty="0" smtClean="0"/>
              <a:t>los sistemas </a:t>
            </a:r>
            <a:r>
              <a:rPr lang="es-ES" b="1" u="sng" dirty="0"/>
              <a:t>de selección y procedimiento de evaluación </a:t>
            </a:r>
            <a:r>
              <a:rPr lang="es-ES" dirty="0"/>
              <a:t>de </a:t>
            </a:r>
            <a:r>
              <a:rPr lang="es-ES" dirty="0" smtClean="0"/>
              <a:t>desempeño establecidos </a:t>
            </a:r>
            <a:r>
              <a:rPr lang="es-ES" dirty="0"/>
              <a:t>en el SINAPA. </a:t>
            </a:r>
            <a:endParaRPr lang="es-ES" dirty="0" smtClean="0"/>
          </a:p>
          <a:p>
            <a:r>
              <a:rPr lang="es-ES" dirty="0" smtClean="0"/>
              <a:t>Los </a:t>
            </a:r>
            <a:r>
              <a:rPr lang="es-ES" dirty="0"/>
              <a:t>demandantes no impugnaron </a:t>
            </a:r>
            <a:r>
              <a:rPr lang="es-ES" dirty="0" smtClean="0"/>
              <a:t>los diferentes </a:t>
            </a:r>
            <a:r>
              <a:rPr lang="es-ES" dirty="0"/>
              <a:t>actos administrativos que fijaron sus niveles </a:t>
            </a:r>
            <a:r>
              <a:rPr lang="es-ES" dirty="0" smtClean="0"/>
              <a:t>de revista </a:t>
            </a:r>
            <a:r>
              <a:rPr lang="es-ES" dirty="0"/>
              <a:t>o bien los que les asignaron funciones </a:t>
            </a:r>
            <a:r>
              <a:rPr lang="es-ES" dirty="0" smtClean="0"/>
              <a:t>como "</a:t>
            </a:r>
            <a:r>
              <a:rPr lang="es-ES" dirty="0"/>
              <a:t>responsables de proyectos</a:t>
            </a:r>
            <a:r>
              <a:rPr lang="es-ES" dirty="0" smtClean="0"/>
              <a:t>".</a:t>
            </a:r>
          </a:p>
          <a:p>
            <a:r>
              <a:rPr lang="es-ES" dirty="0" smtClean="0"/>
              <a:t>El </a:t>
            </a:r>
            <a:r>
              <a:rPr lang="es-ES" dirty="0"/>
              <a:t>reconocimiento de </a:t>
            </a:r>
            <a:r>
              <a:rPr lang="es-ES" dirty="0" smtClean="0"/>
              <a:t>diferencias salariales </a:t>
            </a:r>
            <a:r>
              <a:rPr lang="es-ES" dirty="0"/>
              <a:t>por la realización de tareas de categoría </a:t>
            </a:r>
            <a:r>
              <a:rPr lang="es-ES" dirty="0" smtClean="0"/>
              <a:t>superior -</a:t>
            </a:r>
            <a:r>
              <a:rPr lang="es-ES" dirty="0"/>
              <a:t>cuando expresamente se rechazó </a:t>
            </a:r>
            <a:r>
              <a:rPr lang="es-ES" dirty="0" smtClean="0"/>
              <a:t>el encasillamiento </a:t>
            </a:r>
            <a:r>
              <a:rPr lang="es-ES" dirty="0"/>
              <a:t>en dicho nivel- carece de causa jurídica </a:t>
            </a:r>
            <a:r>
              <a:rPr lang="es-ES" dirty="0" smtClean="0"/>
              <a:t>e implica </a:t>
            </a:r>
            <a:r>
              <a:rPr lang="es-ES" dirty="0"/>
              <a:t>una </a:t>
            </a:r>
            <a:r>
              <a:rPr lang="es-ES" dirty="0" smtClean="0"/>
              <a:t>contradicción </a:t>
            </a:r>
            <a:r>
              <a:rPr lang="es-ES" dirty="0"/>
              <a:t>en los propios términos del </a:t>
            </a:r>
            <a:r>
              <a:rPr lang="es-ES" dirty="0" smtClean="0"/>
              <a:t>decisorio objeto </a:t>
            </a:r>
            <a:r>
              <a:rPr lang="es-ES" dirty="0"/>
              <a:t>de recurso</a:t>
            </a:r>
            <a:r>
              <a:rPr lang="es-ES" dirty="0" smtClean="0"/>
              <a:t>.</a:t>
            </a:r>
          </a:p>
          <a:p>
            <a:endParaRPr lang="es-ES" dirty="0"/>
          </a:p>
          <a:p>
            <a:r>
              <a:rPr lang="es-ES" dirty="0" smtClean="0">
                <a:solidFill>
                  <a:schemeClr val="tx1"/>
                </a:solidFill>
              </a:rPr>
              <a:t>¿doctrina funciones de facto?</a:t>
            </a:r>
          </a:p>
          <a:p>
            <a:r>
              <a:rPr lang="es-ES" dirty="0" smtClean="0">
                <a:solidFill>
                  <a:schemeClr val="tx1"/>
                </a:solidFill>
              </a:rPr>
              <a:t>¿igual remuneración por igual tarea?</a:t>
            </a:r>
            <a:endParaRPr lang="es-AR" dirty="0">
              <a:solidFill>
                <a:schemeClr val="tx1"/>
              </a:solidFill>
            </a:endParaRPr>
          </a:p>
        </p:txBody>
      </p:sp>
    </p:spTree>
    <p:extLst>
      <p:ext uri="{BB962C8B-B14F-4D97-AF65-F5344CB8AC3E}">
        <p14:creationId xmlns:p14="http://schemas.microsoft.com/office/powerpoint/2010/main" val="259419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5933" y="1932214"/>
            <a:ext cx="8596668" cy="1320800"/>
          </a:xfrm>
        </p:spPr>
        <p:txBody>
          <a:bodyPr>
            <a:noAutofit/>
          </a:bodyPr>
          <a:lstStyle/>
          <a:p>
            <a:pPr algn="ctr"/>
            <a:r>
              <a:rPr lang="es-ES" b="1" dirty="0" smtClean="0"/>
              <a:t>DESIGNACIÓN A TÍTULO PRECARIO</a:t>
            </a:r>
            <a:br>
              <a:rPr lang="es-ES" b="1" dirty="0" smtClean="0"/>
            </a:br>
            <a:r>
              <a:rPr lang="es-ES" b="1" dirty="0"/>
              <a:t/>
            </a:r>
            <a:br>
              <a:rPr lang="es-ES" b="1" dirty="0"/>
            </a:br>
            <a:r>
              <a:rPr lang="es-ES" b="1" dirty="0" smtClean="0"/>
              <a:t>cese por razones de servicio</a:t>
            </a:r>
            <a:br>
              <a:rPr lang="es-ES" b="1" dirty="0" smtClean="0"/>
            </a:br>
            <a:r>
              <a:rPr lang="es-ES" b="1" dirty="0" smtClean="0"/>
              <a:t>motivación del acto administrativo</a:t>
            </a:r>
            <a:endParaRPr lang="es-AR" b="1" dirty="0"/>
          </a:p>
        </p:txBody>
      </p:sp>
    </p:spTree>
    <p:extLst>
      <p:ext uri="{BB962C8B-B14F-4D97-AF65-F5344CB8AC3E}">
        <p14:creationId xmlns:p14="http://schemas.microsoft.com/office/powerpoint/2010/main" val="386258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07521"/>
            <a:ext cx="8596668" cy="1676400"/>
          </a:xfrm>
        </p:spPr>
        <p:txBody>
          <a:bodyPr>
            <a:noAutofit/>
          </a:bodyPr>
          <a:lstStyle/>
          <a:p>
            <a:r>
              <a:rPr lang="es-ES" sz="2800" b="1" dirty="0"/>
              <a:t>CSJN </a:t>
            </a:r>
            <a:r>
              <a:rPr lang="es-ES" sz="2800" b="1" dirty="0" err="1" smtClean="0"/>
              <a:t>Scarpa</a:t>
            </a:r>
            <a:r>
              <a:rPr lang="es-ES" sz="2800" b="1" dirty="0"/>
              <a:t>, Raquel Adriana Teresa c/ Estado Nacional - Ministerio de Justicia y Derechos Humanos s/ amparo ley </a:t>
            </a:r>
            <a:r>
              <a:rPr lang="es-ES" sz="2800" b="1" dirty="0" smtClean="0"/>
              <a:t>16.986“</a:t>
            </a:r>
            <a:br>
              <a:rPr lang="es-ES" sz="2800" b="1" dirty="0" smtClean="0"/>
            </a:br>
            <a:r>
              <a:rPr lang="es-ES" sz="2800" b="1" dirty="0" smtClean="0"/>
              <a:t>22/08/2019</a:t>
            </a:r>
            <a:endParaRPr lang="es-AR" sz="2800" b="1" dirty="0"/>
          </a:p>
        </p:txBody>
      </p:sp>
      <p:sp>
        <p:nvSpPr>
          <p:cNvPr id="3" name="Marcador de contenido 2"/>
          <p:cNvSpPr>
            <a:spLocks noGrp="1"/>
          </p:cNvSpPr>
          <p:nvPr>
            <p:ph idx="1"/>
          </p:nvPr>
        </p:nvSpPr>
        <p:spPr/>
        <p:txBody>
          <a:bodyPr>
            <a:normAutofit/>
          </a:bodyPr>
          <a:lstStyle/>
          <a:p>
            <a:r>
              <a:rPr lang="es-ES" sz="2000" b="1" dirty="0" smtClean="0"/>
              <a:t>CSJN: Por mayoría se confirma la sentencia Cámara. Remite al Dictamen MPF</a:t>
            </a:r>
          </a:p>
          <a:p>
            <a:r>
              <a:rPr lang="es-ES" sz="2000" b="1" dirty="0"/>
              <a:t>CÁMARA: la Cámara Federal de Rosario (sala A</a:t>
            </a:r>
            <a:r>
              <a:rPr lang="es-ES" sz="2000" b="1" dirty="0" smtClean="0"/>
              <a:t>) confirmó </a:t>
            </a:r>
            <a:r>
              <a:rPr lang="es-ES" sz="2000" b="1" dirty="0"/>
              <a:t>la sentencia de grado por la cual se declaró </a:t>
            </a:r>
            <a:r>
              <a:rPr lang="es-ES" sz="2000" b="1" dirty="0" smtClean="0"/>
              <a:t>la invalidez </a:t>
            </a:r>
            <a:r>
              <a:rPr lang="es-ES" sz="2000" b="1" dirty="0"/>
              <a:t>de la disposición </a:t>
            </a:r>
            <a:r>
              <a:rPr lang="es-ES" sz="2000" b="1" dirty="0" smtClean="0"/>
              <a:t>dictada por </a:t>
            </a:r>
            <a:r>
              <a:rPr lang="es-ES" sz="2000" b="1" dirty="0"/>
              <a:t>el Subdirector Nacional de la Dirección Nacional de </a:t>
            </a:r>
            <a:r>
              <a:rPr lang="es-ES" sz="2000" b="1" dirty="0" smtClean="0"/>
              <a:t>los Registros </a:t>
            </a:r>
            <a:r>
              <a:rPr lang="es-ES" sz="2000" b="1" dirty="0"/>
              <a:t>Nacionales de la Propiedad Automotor y de </a:t>
            </a:r>
            <a:r>
              <a:rPr lang="es-ES" sz="2000" b="1" dirty="0" smtClean="0"/>
              <a:t>Créditos Prendarios </a:t>
            </a:r>
            <a:r>
              <a:rPr lang="es-ES" sz="2000" b="1" dirty="0"/>
              <a:t>por la que se decidió el cese -por razones </a:t>
            </a:r>
            <a:r>
              <a:rPr lang="es-ES" sz="2000" b="1" dirty="0" smtClean="0"/>
              <a:t>de servicio- </a:t>
            </a:r>
            <a:r>
              <a:rPr lang="es-ES" sz="2000" b="1" dirty="0"/>
              <a:t>de la señora Raquel Adriana Teresa </a:t>
            </a:r>
            <a:r>
              <a:rPr lang="es-ES" sz="2000" b="1" dirty="0" err="1"/>
              <a:t>Scarpa</a:t>
            </a:r>
            <a:r>
              <a:rPr lang="es-ES" sz="2000" b="1" dirty="0"/>
              <a:t> </a:t>
            </a:r>
            <a:r>
              <a:rPr lang="es-ES" sz="2000" b="1" dirty="0" smtClean="0"/>
              <a:t>como interventora </a:t>
            </a:r>
            <a:r>
              <a:rPr lang="es-ES" sz="2000" b="1" dirty="0"/>
              <a:t>del Registro Seccional de la Propiedad Automotor </a:t>
            </a:r>
            <a:r>
              <a:rPr lang="es-ES" sz="2000" b="1" dirty="0" smtClean="0"/>
              <a:t>de Rosario </a:t>
            </a:r>
            <a:r>
              <a:rPr lang="es-ES" sz="2000" b="1" dirty="0"/>
              <a:t>N° 6 </a:t>
            </a:r>
            <a:r>
              <a:rPr lang="es-ES" sz="2000" b="1" dirty="0" smtClean="0"/>
              <a:t>de </a:t>
            </a:r>
            <a:r>
              <a:rPr lang="es-ES" sz="2000" b="1" dirty="0"/>
              <a:t>la Provincia de Santa Fe, al </a:t>
            </a:r>
            <a:r>
              <a:rPr lang="es-ES" sz="2000" b="1" dirty="0" smtClean="0"/>
              <a:t>entender que </a:t>
            </a:r>
            <a:r>
              <a:rPr lang="es-ES" sz="2000" b="1" dirty="0"/>
              <a:t>dicho acto era arbitrario dada la ausencia de </a:t>
            </a:r>
            <a:r>
              <a:rPr lang="es-ES" sz="2000" b="1" dirty="0" smtClean="0"/>
              <a:t>objetivas y razonadas </a:t>
            </a:r>
            <a:r>
              <a:rPr lang="es-ES" sz="2000" b="1" dirty="0"/>
              <a:t>motivaciones que lo justificaran.</a:t>
            </a:r>
            <a:endParaRPr lang="es-AR" sz="2000" b="1" dirty="0"/>
          </a:p>
        </p:txBody>
      </p:sp>
    </p:spTree>
    <p:extLst>
      <p:ext uri="{BB962C8B-B14F-4D97-AF65-F5344CB8AC3E}">
        <p14:creationId xmlns:p14="http://schemas.microsoft.com/office/powerpoint/2010/main" val="2235876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3" y="457201"/>
            <a:ext cx="8932031" cy="5584162"/>
          </a:xfrm>
        </p:spPr>
        <p:txBody>
          <a:bodyPr>
            <a:normAutofit/>
          </a:bodyPr>
          <a:lstStyle/>
          <a:p>
            <a:r>
              <a:rPr lang="es-ES" sz="2400" dirty="0"/>
              <a:t>no está en discusión </a:t>
            </a:r>
            <a:r>
              <a:rPr lang="es-ES" sz="2400" dirty="0" smtClean="0"/>
              <a:t>la transitoriedad </a:t>
            </a:r>
            <a:r>
              <a:rPr lang="es-ES" sz="2400" dirty="0"/>
              <a:t>ni la precariedad del cargo de interventor en </a:t>
            </a:r>
            <a:r>
              <a:rPr lang="es-ES" sz="2400" dirty="0" smtClean="0"/>
              <a:t>un registro </a:t>
            </a:r>
            <a:r>
              <a:rPr lang="es-ES" sz="2400" dirty="0"/>
              <a:t>de propiedad automotor ni las facultades </a:t>
            </a:r>
            <a:r>
              <a:rPr lang="es-ES" sz="2400" dirty="0" smtClean="0"/>
              <a:t>discrecionales que posee </a:t>
            </a:r>
            <a:r>
              <a:rPr lang="es-ES" sz="2400" dirty="0"/>
              <a:t>la autoridad de aplicación para designar y</a:t>
            </a:r>
            <a:r>
              <a:rPr lang="es-ES" sz="2400" dirty="0" smtClean="0"/>
              <a:t>, eventualmente</a:t>
            </a:r>
            <a:r>
              <a:rPr lang="es-ES" sz="2400" dirty="0"/>
              <a:t>, remover a un </a:t>
            </a:r>
            <a:r>
              <a:rPr lang="es-ES" sz="2400" dirty="0" smtClean="0"/>
              <a:t>interventor.</a:t>
            </a:r>
          </a:p>
          <a:p>
            <a:r>
              <a:rPr lang="es-ES" sz="2400" i="1" dirty="0" err="1" smtClean="0"/>
              <a:t>Thema</a:t>
            </a:r>
            <a:r>
              <a:rPr lang="es-ES" sz="2400" i="1" dirty="0" smtClean="0"/>
              <a:t> </a:t>
            </a:r>
            <a:r>
              <a:rPr lang="es-ES" sz="2400" i="1" dirty="0" err="1" smtClean="0"/>
              <a:t>decidendum</a:t>
            </a:r>
            <a:r>
              <a:rPr lang="es-ES" sz="2400" i="1" dirty="0" smtClean="0"/>
              <a:t> </a:t>
            </a:r>
            <a:r>
              <a:rPr lang="es-ES" sz="2400" dirty="0"/>
              <a:t>queda circunscripto a establecer si el acto de </a:t>
            </a:r>
            <a:r>
              <a:rPr lang="es-ES" sz="2400" dirty="0" smtClean="0"/>
              <a:t>cese debía </a:t>
            </a:r>
            <a:r>
              <a:rPr lang="es-ES" sz="2400" dirty="0"/>
              <a:t>cumplir con el requisito de motivación </a:t>
            </a:r>
            <a:r>
              <a:rPr lang="es-ES" sz="2400" dirty="0" smtClean="0"/>
              <a:t>del art. </a:t>
            </a:r>
            <a:r>
              <a:rPr lang="es-ES" sz="2400" dirty="0"/>
              <a:t>7° de la ley </a:t>
            </a:r>
            <a:r>
              <a:rPr lang="es-ES" sz="2400" dirty="0" smtClean="0"/>
              <a:t>19.549.</a:t>
            </a:r>
          </a:p>
          <a:p>
            <a:pPr algn="just"/>
            <a:r>
              <a:rPr lang="es-ES" sz="2400" dirty="0"/>
              <a:t>el control judicial de </a:t>
            </a:r>
            <a:r>
              <a:rPr lang="es-ES" sz="2400" dirty="0" smtClean="0"/>
              <a:t>los </a:t>
            </a:r>
            <a:r>
              <a:rPr lang="es-ES" sz="2400" b="1" u="sng" dirty="0" smtClean="0"/>
              <a:t>actos </a:t>
            </a:r>
            <a:r>
              <a:rPr lang="es-ES" sz="2400" b="1" u="sng" dirty="0"/>
              <a:t>denominados tradicionalmente discrecionales o de </a:t>
            </a:r>
            <a:r>
              <a:rPr lang="es-ES" sz="2400" b="1" u="sng" dirty="0" smtClean="0"/>
              <a:t>pura administración </a:t>
            </a:r>
            <a:r>
              <a:rPr lang="es-ES" sz="2400" dirty="0"/>
              <a:t>encuentra su ámbito de actuación, por un lado, </a:t>
            </a:r>
            <a:r>
              <a:rPr lang="es-ES" sz="2400" dirty="0" smtClean="0"/>
              <a:t>en los </a:t>
            </a:r>
            <a:r>
              <a:rPr lang="es-ES" sz="2400" dirty="0"/>
              <a:t>elementos reglados de la decisión -competencia, forma</a:t>
            </a:r>
            <a:r>
              <a:rPr lang="es-ES" sz="2400" dirty="0" smtClean="0"/>
              <a:t>, causa</a:t>
            </a:r>
            <a:r>
              <a:rPr lang="es-ES" sz="2400" dirty="0"/>
              <a:t>, finalidad y motivación- y, por el otro, el examen de </a:t>
            </a:r>
            <a:r>
              <a:rPr lang="es-ES" sz="2400" dirty="0" smtClean="0"/>
              <a:t>su razonabilidad </a:t>
            </a:r>
            <a:r>
              <a:rPr lang="es-ES" sz="2400" dirty="0"/>
              <a:t>(Fallos: 315:1361, entre varios</a:t>
            </a:r>
            <a:r>
              <a:rPr lang="es-ES" sz="2400" dirty="0" smtClean="0"/>
              <a:t>).</a:t>
            </a:r>
          </a:p>
          <a:p>
            <a:endParaRPr lang="es-AR" sz="2400" dirty="0"/>
          </a:p>
        </p:txBody>
      </p:sp>
    </p:spTree>
    <p:extLst>
      <p:ext uri="{BB962C8B-B14F-4D97-AF65-F5344CB8AC3E}">
        <p14:creationId xmlns:p14="http://schemas.microsoft.com/office/powerpoint/2010/main" val="145255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24593"/>
            <a:ext cx="8596668" cy="5216769"/>
          </a:xfrm>
        </p:spPr>
        <p:txBody>
          <a:bodyPr>
            <a:noAutofit/>
          </a:bodyPr>
          <a:lstStyle/>
          <a:p>
            <a:r>
              <a:rPr lang="es-ES" sz="2400" b="1" u="sng" dirty="0"/>
              <a:t>cese no invocó ningún hecho </a:t>
            </a:r>
            <a:r>
              <a:rPr lang="es-ES" sz="2400" b="1" u="sng" dirty="0" smtClean="0"/>
              <a:t>concreto </a:t>
            </a:r>
            <a:r>
              <a:rPr lang="es-ES" sz="2400" dirty="0" smtClean="0"/>
              <a:t>como </a:t>
            </a:r>
            <a:r>
              <a:rPr lang="es-ES" sz="2400" dirty="0"/>
              <a:t>causa de la remoción, antes bien sólo se fundó en "</a:t>
            </a:r>
            <a:r>
              <a:rPr lang="es-ES" sz="2400" dirty="0" smtClean="0"/>
              <a:t>razones de servicio” que</a:t>
            </a:r>
            <a:r>
              <a:rPr lang="es-ES" sz="2400" dirty="0"/>
              <a:t>, de por sí, no constituye </a:t>
            </a:r>
            <a:r>
              <a:rPr lang="es-ES" sz="2400" dirty="0" smtClean="0"/>
              <a:t>un fundamento suficiente </a:t>
            </a:r>
            <a:r>
              <a:rPr lang="es-ES" sz="2400" dirty="0"/>
              <a:t>para la revocación de la designación</a:t>
            </a:r>
            <a:r>
              <a:rPr lang="es-ES" sz="2400" dirty="0" smtClean="0"/>
              <a:t>.</a:t>
            </a:r>
          </a:p>
          <a:p>
            <a:endParaRPr lang="es-ES" sz="2400" dirty="0" smtClean="0"/>
          </a:p>
          <a:p>
            <a:r>
              <a:rPr lang="es-ES" sz="2400" dirty="0"/>
              <a:t>Tal omisión torna ilegítimo el acto, sin que </a:t>
            </a:r>
            <a:r>
              <a:rPr lang="es-ES" sz="2400" dirty="0" smtClean="0"/>
              <a:t>quepa dispensar </a:t>
            </a:r>
            <a:r>
              <a:rPr lang="es-ES" sz="2400" dirty="0"/>
              <a:t>la ausencia de las razones que lo justifiquen por </a:t>
            </a:r>
            <a:r>
              <a:rPr lang="es-ES" sz="2400" dirty="0" smtClean="0"/>
              <a:t>el hecho </a:t>
            </a:r>
            <a:r>
              <a:rPr lang="es-ES" sz="2400" dirty="0"/>
              <a:t>de haberse ejercido facultades discrecionales, las que</a:t>
            </a:r>
            <a:r>
              <a:rPr lang="es-ES" sz="2400" dirty="0" smtClean="0"/>
              <a:t>, por </a:t>
            </a:r>
            <a:r>
              <a:rPr lang="es-ES" sz="2400" dirty="0"/>
              <a:t>el contrario, imponen una observancia mayor de la </a:t>
            </a:r>
            <a:r>
              <a:rPr lang="es-ES" sz="2400" dirty="0" smtClean="0"/>
              <a:t>debida motivación </a:t>
            </a:r>
            <a:r>
              <a:rPr lang="es-ES" sz="2400" dirty="0"/>
              <a:t>(conf. doctrina Fallos: 324:1860; 331:735 </a:t>
            </a:r>
            <a:r>
              <a:rPr lang="es-ES" sz="2400" dirty="0" smtClean="0"/>
              <a:t>y V</a:t>
            </a:r>
            <a:r>
              <a:rPr lang="es-ES" sz="2400" dirty="0"/>
              <a:t>. 342. XLVIII "Villar, Lisandro Nelson cl COMFER si </a:t>
            </a:r>
            <a:r>
              <a:rPr lang="es-ES" sz="2400" dirty="0" smtClean="0"/>
              <a:t>contencioso administrativo, </a:t>
            </a:r>
            <a:r>
              <a:rPr lang="es-ES" sz="2400" dirty="0"/>
              <a:t>fallo del 16 de junio de 2015)</a:t>
            </a:r>
            <a:endParaRPr lang="es-AR" sz="2400" dirty="0"/>
          </a:p>
        </p:txBody>
      </p:sp>
    </p:spTree>
    <p:extLst>
      <p:ext uri="{BB962C8B-B14F-4D97-AF65-F5344CB8AC3E}">
        <p14:creationId xmlns:p14="http://schemas.microsoft.com/office/powerpoint/2010/main" val="3669164832"/>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204</TotalTime>
  <Words>3302</Words>
  <Application>Microsoft Office PowerPoint</Application>
  <PresentationFormat>Personalizado</PresentationFormat>
  <Paragraphs>94</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Faceta</vt:lpstr>
      <vt:lpstr>Jornadas de Capacitación ESCUELA DE ABOGADOS DEL ESTADO  Empleo Público: estabilidad – contratados – derechos estatutarios</vt:lpstr>
      <vt:lpstr>Una conferencia “al revés”  Análisis de la doctrina de la CSJN (cronológicamente descendente)  </vt:lpstr>
      <vt:lpstr>ENCASILLAMIENTO Y MAYORES FUNCIONES igual remuneración por igual tarea</vt:lpstr>
      <vt:lpstr>CSJN 13/08/2019 Bambill, Gabriel c/ Instituto Nacional de Investigación y Desarrollo Pesquero s/ laboral </vt:lpstr>
      <vt:lpstr>Presentación de PowerPoint</vt:lpstr>
      <vt:lpstr>DESIGNACIÓN A TÍTULO PRECARIO  cese por razones de servicio motivación del acto administrativo</vt:lpstr>
      <vt:lpstr>CSJN Scarpa, Raquel Adriana Teresa c/ Estado Nacional - Ministerio de Justicia y Derechos Humanos s/ amparo ley 16.986“ 22/08/2019</vt:lpstr>
      <vt:lpstr>Presentación de PowerPoint</vt:lpstr>
      <vt:lpstr>Presentación de PowerPoint</vt:lpstr>
      <vt:lpstr>Ministro Rosenkrantz</vt:lpstr>
      <vt:lpstr>Ministro Rosenkrantz</vt:lpstr>
      <vt:lpstr>DESIGNACIONES INTERINAS  derecho adquirido al cumplimiento del plazo por el que se dispuso el nombramiento</vt:lpstr>
      <vt:lpstr>CSJN 03/05/2017 Ryser, Walter Adolfo cl Universidad Nacional de Catamarca si apelación art. 32 ley 24.521</vt:lpstr>
      <vt:lpstr>Presentación de PowerPoint</vt:lpstr>
      <vt:lpstr>EMPLEADO DE UNA SOCIEDAD DEL ESTADO  régimen jurídico regido por la Ley de Contrato de Trabajo  no tiene derecho a la estabilidad del empleado público</vt:lpstr>
      <vt:lpstr>CSJN 27/10/2015 LUQUE, ROLANDO BALTAZAR c/ Sociedad del Estado Casa de Moneda s/despido Fallos: 338:1104</vt:lpstr>
      <vt:lpstr>CONTRATADOS DE LA ADMINISTRACIÓN PÚBLICA ingreso por concurso no era un requisito en el régimen de empleo público municipal idoneidad estaba acreditada por las sucesivas renovaciones de contratos </vt:lpstr>
      <vt:lpstr>CSJN KEK, SERGIO LEONARDO Y OTROS c/ MUNICIPALIDAD DE CORONEL DU GRATY s/demanda contencioso administrativa 25/03/2015 Fallos:  338:212 </vt:lpstr>
      <vt:lpstr>Presentación de PowerPoint</vt:lpstr>
      <vt:lpstr>Presentación de PowerPoint</vt:lpstr>
      <vt:lpstr>Presentación de PowerPoint</vt:lpstr>
      <vt:lpstr>PERSONAL CONTRATADO  renovaciones sucesivas por 23 años sentencia arbitraria demanda de estabilidad en el empleo</vt:lpstr>
      <vt:lpstr>CSJN 08/10/2013 GONZALEZ LORENZO RAMON c/ BANCO DE LA PROVINCIA DE BUENOS AIRES s/DEMANDA CONTENCIOSO ADMINISTRATIVA Fallos: 336:1681</vt:lpstr>
      <vt:lpstr>PERSONAL CONTRADO  “Ramos” y “Sánchez”  </vt:lpstr>
      <vt:lpstr>CSJN 06/04/2010 RAMOS JOSE LUIS c/ ESTADO NACIONAL (MIN. DE DEFENSA) A.R.A.  S/INDEMNIZACION POR DESPIDO Fallos: 333:311</vt:lpstr>
      <vt:lpstr>Presentación de PowerPoint</vt:lpstr>
      <vt:lpstr>Presentación de PowerPoint</vt:lpstr>
      <vt:lpstr>CSJN 06/04/2010 SÁNCHEZ CARLOS PRÓSPERO c/ AUDITORIA GENERAL DE LA NACION s/DESPIDO Fallos: 333:335</vt:lpstr>
      <vt:lpstr>Presentación de PowerPoint</vt:lpstr>
      <vt:lpstr>CSJN 19/04/2011 CERIGLIANO CARLOS FABIÁN c/ GOBIERNO DE LA CIUDAD AUTONOMA DE BS.AS. U. POLIVAL. DE INSPECCIONES EX. DIREC. GRAL. DE VERIF. Y CONTROL s/DESPIDO FALLOS 334:398</vt:lpstr>
      <vt:lpstr>Presentación de PowerPoint</vt:lpstr>
      <vt:lpstr>Presentación de PowerPoint</vt:lpstr>
      <vt:lpstr>Y llegamos al final, que es el principio…</vt:lpstr>
      <vt:lpstr>ESTABILIDAD DEL EMPLEADO PÚBLICO  de la estabilidad impropia  a la estabilidad propia o absoluta  </vt:lpstr>
      <vt:lpstr>CSJN 03/05/2007 MADORRÁN MARTA CRISTINA c/ ADMINISTRACION NACIONAL DE ADUANAS s/DESPIDO X NEGLIGENCIA- REINCORPORACION Fallos: 330:1989</vt:lpstr>
      <vt:lpstr>Presentación de PowerPoint</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Jornadas de Capacitación ESCUELA DE ABOGADOS DEL ESTADO  Empleo público</dc:title>
  <dc:creator>maria ines ortiz</dc:creator>
  <cp:lastModifiedBy>Inés</cp:lastModifiedBy>
  <cp:revision>28</cp:revision>
  <dcterms:created xsi:type="dcterms:W3CDTF">2019-09-10T01:24:58Z</dcterms:created>
  <dcterms:modified xsi:type="dcterms:W3CDTF">2019-09-10T17:09:24Z</dcterms:modified>
</cp:coreProperties>
</file>